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9"/>
  </p:notesMasterIdLst>
  <p:sldIdLst>
    <p:sldId id="256" r:id="rId2"/>
    <p:sldId id="321" r:id="rId3"/>
    <p:sldId id="2145705652" r:id="rId4"/>
    <p:sldId id="990" r:id="rId5"/>
    <p:sldId id="2145705655" r:id="rId6"/>
    <p:sldId id="1138" r:id="rId7"/>
    <p:sldId id="1153" r:id="rId8"/>
    <p:sldId id="1155" r:id="rId9"/>
    <p:sldId id="2145705656" r:id="rId10"/>
    <p:sldId id="2145705657" r:id="rId11"/>
    <p:sldId id="2145705659" r:id="rId12"/>
    <p:sldId id="1158" r:id="rId13"/>
    <p:sldId id="1159" r:id="rId14"/>
    <p:sldId id="1160" r:id="rId15"/>
    <p:sldId id="1161" r:id="rId16"/>
    <p:sldId id="1162" r:id="rId17"/>
    <p:sldId id="1163" r:id="rId18"/>
    <p:sldId id="1164" r:id="rId19"/>
    <p:sldId id="1165" r:id="rId20"/>
    <p:sldId id="1166" r:id="rId21"/>
    <p:sldId id="1167" r:id="rId22"/>
    <p:sldId id="1168" r:id="rId23"/>
    <p:sldId id="1169" r:id="rId24"/>
    <p:sldId id="1170" r:id="rId25"/>
    <p:sldId id="1171" r:id="rId26"/>
    <p:sldId id="1172" r:id="rId27"/>
    <p:sldId id="1173" r:id="rId28"/>
    <p:sldId id="1174" r:id="rId29"/>
    <p:sldId id="1175" r:id="rId30"/>
    <p:sldId id="1176" r:id="rId31"/>
    <p:sldId id="1177" r:id="rId32"/>
    <p:sldId id="1178" r:id="rId33"/>
    <p:sldId id="1179" r:id="rId34"/>
    <p:sldId id="1180" r:id="rId35"/>
    <p:sldId id="1181" r:id="rId36"/>
    <p:sldId id="1182" r:id="rId37"/>
    <p:sldId id="1183" r:id="rId38"/>
    <p:sldId id="1184" r:id="rId39"/>
    <p:sldId id="1185" r:id="rId40"/>
    <p:sldId id="1186" r:id="rId41"/>
    <p:sldId id="1187" r:id="rId42"/>
    <p:sldId id="1193" r:id="rId43"/>
    <p:sldId id="1195" r:id="rId44"/>
    <p:sldId id="2145705640" r:id="rId45"/>
    <p:sldId id="2145705660" r:id="rId46"/>
    <p:sldId id="2145705661" r:id="rId47"/>
    <p:sldId id="909" r:id="rId48"/>
    <p:sldId id="925" r:id="rId49"/>
    <p:sldId id="910" r:id="rId50"/>
    <p:sldId id="908" r:id="rId51"/>
    <p:sldId id="922" r:id="rId52"/>
    <p:sldId id="923" r:id="rId53"/>
    <p:sldId id="1087" r:id="rId54"/>
    <p:sldId id="2145705662" r:id="rId55"/>
    <p:sldId id="2145705648" r:id="rId56"/>
    <p:sldId id="2145705663" r:id="rId57"/>
    <p:sldId id="866" r:id="rId58"/>
    <p:sldId id="2145705664" r:id="rId59"/>
    <p:sldId id="941" r:id="rId60"/>
    <p:sldId id="2145705665" r:id="rId61"/>
    <p:sldId id="929" r:id="rId62"/>
    <p:sldId id="1152" r:id="rId63"/>
    <p:sldId id="930" r:id="rId64"/>
    <p:sldId id="931" r:id="rId65"/>
    <p:sldId id="932" r:id="rId66"/>
    <p:sldId id="1142" r:id="rId67"/>
    <p:sldId id="933" r:id="rId68"/>
    <p:sldId id="1143" r:id="rId69"/>
    <p:sldId id="935" r:id="rId70"/>
    <p:sldId id="1145" r:id="rId71"/>
    <p:sldId id="1146" r:id="rId72"/>
    <p:sldId id="934" r:id="rId73"/>
    <p:sldId id="1144" r:id="rId74"/>
    <p:sldId id="936" r:id="rId75"/>
    <p:sldId id="937" r:id="rId76"/>
    <p:sldId id="938" r:id="rId77"/>
    <p:sldId id="259" r:id="rId78"/>
    <p:sldId id="891" r:id="rId79"/>
    <p:sldId id="939" r:id="rId80"/>
    <p:sldId id="940" r:id="rId81"/>
    <p:sldId id="943" r:id="rId82"/>
    <p:sldId id="944" r:id="rId83"/>
    <p:sldId id="889" r:id="rId84"/>
    <p:sldId id="1149" r:id="rId85"/>
    <p:sldId id="1148" r:id="rId86"/>
    <p:sldId id="1151" r:id="rId87"/>
    <p:sldId id="1150" r:id="rId88"/>
    <p:sldId id="2145705666" r:id="rId89"/>
    <p:sldId id="2145705658" r:id="rId90"/>
    <p:sldId id="2145705667" r:id="rId91"/>
    <p:sldId id="2145705668" r:id="rId92"/>
    <p:sldId id="326" r:id="rId93"/>
    <p:sldId id="946" r:id="rId94"/>
    <p:sldId id="2145705669" r:id="rId95"/>
    <p:sldId id="2145705670" r:id="rId96"/>
    <p:sldId id="2145705671" r:id="rId97"/>
    <p:sldId id="2145705672" r:id="rId98"/>
    <p:sldId id="888" r:id="rId99"/>
    <p:sldId id="951" r:id="rId100"/>
    <p:sldId id="952" r:id="rId101"/>
    <p:sldId id="954" r:id="rId102"/>
    <p:sldId id="982" r:id="rId103"/>
    <p:sldId id="318" r:id="rId104"/>
    <p:sldId id="2145705673" r:id="rId105"/>
    <p:sldId id="2145705674" r:id="rId106"/>
    <p:sldId id="2145705675" r:id="rId107"/>
    <p:sldId id="2145705676" r:id="rId108"/>
    <p:sldId id="262" r:id="rId109"/>
    <p:sldId id="263" r:id="rId110"/>
    <p:sldId id="264" r:id="rId111"/>
    <p:sldId id="265" r:id="rId112"/>
    <p:sldId id="261" r:id="rId113"/>
    <p:sldId id="869" r:id="rId114"/>
    <p:sldId id="870" r:id="rId115"/>
    <p:sldId id="2145705677" r:id="rId116"/>
    <p:sldId id="2145705678" r:id="rId117"/>
    <p:sldId id="2145705654" r:id="rId118"/>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D70623-8C05-4AEF-A5E2-DB2E9C3AC04F}">
          <p14:sldIdLst>
            <p14:sldId id="256"/>
            <p14:sldId id="321"/>
            <p14:sldId id="2145705652"/>
            <p14:sldId id="990"/>
            <p14:sldId id="2145705655"/>
            <p14:sldId id="1138"/>
            <p14:sldId id="1153"/>
            <p14:sldId id="1155"/>
            <p14:sldId id="2145705656"/>
            <p14:sldId id="2145705657"/>
            <p14:sldId id="2145705659"/>
            <p14:sldId id="1158"/>
            <p14:sldId id="1159"/>
            <p14:sldId id="1160"/>
            <p14:sldId id="1161"/>
            <p14:sldId id="1162"/>
            <p14:sldId id="1163"/>
            <p14:sldId id="1164"/>
            <p14:sldId id="1165"/>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93"/>
            <p14:sldId id="1195"/>
            <p14:sldId id="2145705640"/>
            <p14:sldId id="2145705660"/>
            <p14:sldId id="2145705661"/>
            <p14:sldId id="909"/>
            <p14:sldId id="925"/>
            <p14:sldId id="910"/>
            <p14:sldId id="908"/>
            <p14:sldId id="922"/>
            <p14:sldId id="923"/>
            <p14:sldId id="1087"/>
            <p14:sldId id="2145705662"/>
            <p14:sldId id="2145705648"/>
            <p14:sldId id="2145705663"/>
            <p14:sldId id="866"/>
            <p14:sldId id="2145705664"/>
            <p14:sldId id="941"/>
            <p14:sldId id="2145705665"/>
            <p14:sldId id="929"/>
            <p14:sldId id="1152"/>
            <p14:sldId id="930"/>
            <p14:sldId id="931"/>
            <p14:sldId id="932"/>
            <p14:sldId id="1142"/>
            <p14:sldId id="933"/>
            <p14:sldId id="1143"/>
            <p14:sldId id="935"/>
            <p14:sldId id="1145"/>
            <p14:sldId id="1146"/>
            <p14:sldId id="934"/>
            <p14:sldId id="1144"/>
            <p14:sldId id="936"/>
            <p14:sldId id="937"/>
            <p14:sldId id="938"/>
            <p14:sldId id="259"/>
            <p14:sldId id="891"/>
            <p14:sldId id="939"/>
            <p14:sldId id="940"/>
            <p14:sldId id="943"/>
            <p14:sldId id="944"/>
            <p14:sldId id="889"/>
            <p14:sldId id="1149"/>
            <p14:sldId id="1148"/>
            <p14:sldId id="1151"/>
            <p14:sldId id="1150"/>
            <p14:sldId id="2145705666"/>
            <p14:sldId id="2145705658"/>
            <p14:sldId id="2145705667"/>
            <p14:sldId id="2145705668"/>
            <p14:sldId id="326"/>
            <p14:sldId id="946"/>
            <p14:sldId id="2145705669"/>
            <p14:sldId id="2145705670"/>
            <p14:sldId id="2145705671"/>
            <p14:sldId id="2145705672"/>
            <p14:sldId id="888"/>
            <p14:sldId id="951"/>
            <p14:sldId id="952"/>
            <p14:sldId id="954"/>
            <p14:sldId id="982"/>
            <p14:sldId id="318"/>
            <p14:sldId id="2145705673"/>
            <p14:sldId id="2145705674"/>
            <p14:sldId id="2145705675"/>
            <p14:sldId id="2145705676"/>
            <p14:sldId id="262"/>
            <p14:sldId id="263"/>
            <p14:sldId id="264"/>
            <p14:sldId id="265"/>
            <p14:sldId id="261"/>
            <p14:sldId id="869"/>
            <p14:sldId id="870"/>
            <p14:sldId id="2145705677"/>
            <p14:sldId id="2145705678"/>
            <p14:sldId id="2145705654"/>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55" autoAdjust="0"/>
    <p:restoredTop sz="90386" autoAdjust="0"/>
  </p:normalViewPr>
  <p:slideViewPr>
    <p:cSldViewPr>
      <p:cViewPr>
        <p:scale>
          <a:sx n="148" d="100"/>
          <a:sy n="148" d="100"/>
        </p:scale>
        <p:origin x="1256" y="672"/>
      </p:cViewPr>
      <p:guideLst>
        <p:guide orient="horz" pos="2592"/>
        <p:guide pos="4608"/>
      </p:guideLst>
    </p:cSldViewPr>
  </p:slideViewPr>
  <p:notesTextViewPr>
    <p:cViewPr>
      <p:scale>
        <a:sx n="3" d="2"/>
        <a:sy n="3" d="2"/>
      </p:scale>
      <p:origin x="0" y="0"/>
    </p:cViewPr>
  </p:notesTextViewPr>
  <p:sorterViewPr>
    <p:cViewPr varScale="1">
      <p:scale>
        <a:sx n="1" d="1"/>
        <a:sy n="1" d="1"/>
      </p:scale>
      <p:origin x="0" y="-80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2024-11-11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37</a:t>
            </a:fld>
            <a:endParaRPr lang="en-CA"/>
          </a:p>
        </p:txBody>
      </p:sp>
    </p:spTree>
    <p:extLst>
      <p:ext uri="{BB962C8B-B14F-4D97-AF65-F5344CB8AC3E}">
        <p14:creationId xmlns:p14="http://schemas.microsoft.com/office/powerpoint/2010/main" val="179685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102</a:t>
            </a:fld>
            <a:endParaRPr lang="en-CA"/>
          </a:p>
        </p:txBody>
      </p:sp>
    </p:spTree>
    <p:extLst>
      <p:ext uri="{BB962C8B-B14F-4D97-AF65-F5344CB8AC3E}">
        <p14:creationId xmlns:p14="http://schemas.microsoft.com/office/powerpoint/2010/main" val="88423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49</a:t>
            </a:fld>
            <a:endParaRPr lang="en-CA"/>
          </a:p>
        </p:txBody>
      </p:sp>
    </p:spTree>
    <p:extLst>
      <p:ext uri="{BB962C8B-B14F-4D97-AF65-F5344CB8AC3E}">
        <p14:creationId xmlns:p14="http://schemas.microsoft.com/office/powerpoint/2010/main" val="51201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50</a:t>
            </a:fld>
            <a:endParaRPr lang="en-CA"/>
          </a:p>
        </p:txBody>
      </p:sp>
    </p:spTree>
    <p:extLst>
      <p:ext uri="{BB962C8B-B14F-4D97-AF65-F5344CB8AC3E}">
        <p14:creationId xmlns:p14="http://schemas.microsoft.com/office/powerpoint/2010/main" val="342176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51</a:t>
            </a:fld>
            <a:endParaRPr lang="en-CA"/>
          </a:p>
        </p:txBody>
      </p:sp>
    </p:spTree>
    <p:extLst>
      <p:ext uri="{BB962C8B-B14F-4D97-AF65-F5344CB8AC3E}">
        <p14:creationId xmlns:p14="http://schemas.microsoft.com/office/powerpoint/2010/main" val="383130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52</a:t>
            </a:fld>
            <a:endParaRPr lang="en-CA"/>
          </a:p>
        </p:txBody>
      </p:sp>
    </p:spTree>
    <p:extLst>
      <p:ext uri="{BB962C8B-B14F-4D97-AF65-F5344CB8AC3E}">
        <p14:creationId xmlns:p14="http://schemas.microsoft.com/office/powerpoint/2010/main" val="266521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53</a:t>
            </a:fld>
            <a:endParaRPr lang="en-CA"/>
          </a:p>
        </p:txBody>
      </p:sp>
    </p:spTree>
    <p:extLst>
      <p:ext uri="{BB962C8B-B14F-4D97-AF65-F5344CB8AC3E}">
        <p14:creationId xmlns:p14="http://schemas.microsoft.com/office/powerpoint/2010/main" val="352620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this slide as a “break slide”</a:t>
            </a:r>
          </a:p>
        </p:txBody>
      </p:sp>
      <p:sp>
        <p:nvSpPr>
          <p:cNvPr id="4" name="Slide Number Placeholder 3"/>
          <p:cNvSpPr>
            <a:spLocks noGrp="1"/>
          </p:cNvSpPr>
          <p:nvPr>
            <p:ph type="sldNum" sz="quarter" idx="5"/>
          </p:nvPr>
        </p:nvSpPr>
        <p:spPr/>
        <p:txBody>
          <a:bodyPr/>
          <a:lstStyle/>
          <a:p>
            <a:fld id="{16349221-3EB0-4363-9B38-4D9EB75E2025}" type="slidenum">
              <a:rPr lang="en-CA" smtClean="0"/>
              <a:pPr/>
              <a:t>57</a:t>
            </a:fld>
            <a:endParaRPr lang="en-CA"/>
          </a:p>
        </p:txBody>
      </p:sp>
    </p:spTree>
    <p:extLst>
      <p:ext uri="{BB962C8B-B14F-4D97-AF65-F5344CB8AC3E}">
        <p14:creationId xmlns:p14="http://schemas.microsoft.com/office/powerpoint/2010/main" val="877940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0A41C-5FA9-CB53-75BA-D59C03D29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530EE-C237-E84B-4EEB-ED8ED8D07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23819-2913-DDCB-2385-389B86F66383}"/>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DC10B3EB-25B0-6CF9-2B4E-ABAC2557F708}"/>
              </a:ext>
            </a:extLst>
          </p:cNvPr>
          <p:cNvSpPr>
            <a:spLocks noGrp="1"/>
          </p:cNvSpPr>
          <p:nvPr>
            <p:ph type="sldNum" sz="quarter" idx="5"/>
          </p:nvPr>
        </p:nvSpPr>
        <p:spPr/>
        <p:txBody>
          <a:bodyPr/>
          <a:lstStyle/>
          <a:p>
            <a:fld id="{16349221-3EB0-4363-9B38-4D9EB75E2025}" type="slidenum">
              <a:rPr lang="en-CA" smtClean="0"/>
              <a:pPr/>
              <a:t>60</a:t>
            </a:fld>
            <a:endParaRPr lang="en-CA"/>
          </a:p>
        </p:txBody>
      </p:sp>
    </p:spTree>
    <p:extLst>
      <p:ext uri="{BB962C8B-B14F-4D97-AF65-F5344CB8AC3E}">
        <p14:creationId xmlns:p14="http://schemas.microsoft.com/office/powerpoint/2010/main" val="303739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this slide to edit the graphic</a:t>
            </a:r>
          </a:p>
        </p:txBody>
      </p:sp>
      <p:sp>
        <p:nvSpPr>
          <p:cNvPr id="4" name="Slide Number Placeholder 3"/>
          <p:cNvSpPr>
            <a:spLocks noGrp="1"/>
          </p:cNvSpPr>
          <p:nvPr>
            <p:ph type="sldNum" sz="quarter" idx="5"/>
          </p:nvPr>
        </p:nvSpPr>
        <p:spPr/>
        <p:txBody>
          <a:bodyPr/>
          <a:lstStyle/>
          <a:p>
            <a:fld id="{16349221-3EB0-4363-9B38-4D9EB75E2025}" type="slidenum">
              <a:rPr lang="en-CA" smtClean="0"/>
              <a:pPr/>
              <a:t>77</a:t>
            </a:fld>
            <a:endParaRPr lang="en-CA"/>
          </a:p>
        </p:txBody>
      </p:sp>
    </p:spTree>
    <p:extLst>
      <p:ext uri="{BB962C8B-B14F-4D97-AF65-F5344CB8AC3E}">
        <p14:creationId xmlns:p14="http://schemas.microsoft.com/office/powerpoint/2010/main" val="14663915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4480" y="2693418"/>
            <a:ext cx="12435840" cy="1764030"/>
          </a:xfrm>
          <a:prstGeom prst="rect">
            <a:avLst/>
          </a:prstGeom>
        </p:spPr>
        <p:txBody>
          <a:bodyPr/>
          <a:lstStyle>
            <a:lvl1pPr>
              <a:defRPr b="1" i="0">
                <a:latin typeface="Andes Bold" panose="02000000000000000000" pitchFamily="2" charset="0"/>
              </a:defRPr>
            </a:lvl1pPr>
          </a:lstStyle>
          <a:p>
            <a:r>
              <a:rPr lang="en-US" dirty="0"/>
              <a:t>CLICK TO EDIT MASTER TITLE STYLE</a:t>
            </a:r>
            <a:endParaRPr lang="en-CA" dirty="0"/>
          </a:p>
        </p:txBody>
      </p:sp>
      <p:sp>
        <p:nvSpPr>
          <p:cNvPr id="3" name="Subtitle 2"/>
          <p:cNvSpPr>
            <a:spLocks noGrp="1"/>
          </p:cNvSpPr>
          <p:nvPr>
            <p:ph type="subTitle" idx="1"/>
          </p:nvPr>
        </p:nvSpPr>
        <p:spPr>
          <a:xfrm>
            <a:off x="834480" y="4842926"/>
            <a:ext cx="12435840" cy="2103120"/>
          </a:xfrm>
          <a:prstGeom prst="rect">
            <a:avLst/>
          </a:prstGeom>
        </p:spPr>
        <p:txBody>
          <a:bodyPr>
            <a:normAutofit/>
          </a:bodyPr>
          <a:lstStyle>
            <a:lvl1pPr marL="0" indent="0" algn="l">
              <a:buNone/>
              <a:defRPr sz="40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Master subtitle style</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pic>
        <p:nvPicPr>
          <p:cNvPr id="5" name="Graphic 4">
            <a:extLst>
              <a:ext uri="{FF2B5EF4-FFF2-40B4-BE49-F238E27FC236}">
                <a16:creationId xmlns:a16="http://schemas.microsoft.com/office/drawing/2014/main" id="{AC47849B-B88A-58C9-94C1-617904BA8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65841"/>
            <a:ext cx="13280424" cy="1371600"/>
          </a:xfrm>
          <a:prstGeom prst="rect">
            <a:avLst/>
          </a:prstGeom>
        </p:spPr>
        <p:txBody>
          <a:bodyPr/>
          <a:lstStyle>
            <a:lvl1pPr>
              <a:defRPr sz="4800" b="1" i="0">
                <a:latin typeface="Andes Bold" panose="020000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731520" y="1920243"/>
            <a:ext cx="13167360" cy="5431155"/>
          </a:xfrm>
          <a:prstGeom prst="rect">
            <a:avLst/>
          </a:prstGeom>
        </p:spPr>
        <p:txBody>
          <a:bodyPr/>
          <a:lstStyle>
            <a:lvl1pPr marL="548640" indent="-548640">
              <a:buFont typeface="Arial" panose="020B0604020202020204" pitchFamily="34" charset="0"/>
              <a:buChar char="•"/>
              <a:defRPr/>
            </a:lvl1pPr>
            <a:lvl2pPr marL="1188720" indent="-457200">
              <a:buFont typeface="Arial" panose="020B0604020202020204" pitchFamily="34" charset="0"/>
              <a:buChar char="•"/>
              <a:defRPr/>
            </a:lvl2pPr>
            <a:lvl3pPr marL="1828800" indent="-365760">
              <a:buFont typeface="Arial" panose="020B0604020202020204" pitchFamily="34" charset="0"/>
              <a:buChar char="•"/>
              <a:defRPr/>
            </a:lvl3pPr>
            <a:lvl4pPr marL="2560320" indent="-365760">
              <a:buFont typeface="Arial" panose="020B0604020202020204" pitchFamily="34" charset="0"/>
              <a:buChar char="•"/>
              <a:defRPr/>
            </a:lvl4pPr>
            <a:lvl5pPr marL="3291840" indent="-36576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cxnSp>
        <p:nvCxnSpPr>
          <p:cNvPr id="8" name="Straight Connector 7">
            <a:extLst>
              <a:ext uri="{FF2B5EF4-FFF2-40B4-BE49-F238E27FC236}">
                <a16:creationId xmlns:a16="http://schemas.microsoft.com/office/drawing/2014/main" id="{C5F6F406-8D9F-DF61-B3B1-BB8862E08EE9}"/>
              </a:ext>
            </a:extLst>
          </p:cNvPr>
          <p:cNvCxnSpPr/>
          <p:nvPr userDrawn="1"/>
        </p:nvCxnSpPr>
        <p:spPr>
          <a:xfrm>
            <a:off x="0" y="1234480"/>
            <a:ext cx="146304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ED99B140-678E-5DC1-D4B2-3ACE98D451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70384"/>
            <a:ext cx="12494949" cy="1371600"/>
          </a:xfrm>
          <a:prstGeom prst="rect">
            <a:avLst/>
          </a:prstGeom>
        </p:spPr>
        <p:txBody>
          <a:bodyPr anchor="t" anchorCtr="0">
            <a:noAutofit/>
          </a:bodyPr>
          <a:lstStyle>
            <a:lvl1pPr algn="l">
              <a:defRPr sz="4800" b="1" i="0">
                <a:solidFill>
                  <a:schemeClr val="tx2"/>
                </a:solidFill>
                <a:latin typeface="Andes Bold" panose="02000000000000000000" pitchFamily="2" charset="0"/>
              </a:defRPr>
            </a:lvl1pPr>
          </a:lstStyle>
          <a:p>
            <a:r>
              <a:rPr lang="en-US" dirty="0"/>
              <a:t>CLICK TO EDIT MASTER TITLE STYLE</a:t>
            </a:r>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57885629-1CBD-4DCE-77E4-1766D57AFA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89350663-CFE0-8E96-BB81-63F18CCF6B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F4F87E9-F24C-B9EB-4593-C1B4E1FFAAD9}"/>
              </a:ext>
            </a:extLst>
          </p:cNvPr>
          <p:cNvSpPr/>
          <p:nvPr userDrawn="1"/>
        </p:nvSpPr>
        <p:spPr>
          <a:xfrm>
            <a:off x="0" y="7643192"/>
            <a:ext cx="14630400" cy="5864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6" name="Slide Number Placeholder 5"/>
          <p:cNvSpPr>
            <a:spLocks noGrp="1"/>
          </p:cNvSpPr>
          <p:nvPr>
            <p:ph type="sldNum" sz="quarter" idx="4"/>
          </p:nvPr>
        </p:nvSpPr>
        <p:spPr>
          <a:xfrm>
            <a:off x="10915600" y="7717003"/>
            <a:ext cx="3413760" cy="438150"/>
          </a:xfrm>
          <a:prstGeom prst="rect">
            <a:avLst/>
          </a:prstGeom>
        </p:spPr>
        <p:txBody>
          <a:bodyPr vert="horz" lIns="146304" tIns="73152" rIns="146304" bIns="73152" rtlCol="0" anchor="ctr"/>
          <a:lstStyle>
            <a:lvl1pPr algn="r">
              <a:defRPr sz="1900" b="1" i="0">
                <a:solidFill>
                  <a:schemeClr val="bg1"/>
                </a:solidFill>
                <a:latin typeface="Andes Bold" panose="02000000000000000000" pitchFamily="2" charset="0"/>
              </a:defRPr>
            </a:lvl1pPr>
          </a:lstStyle>
          <a:p>
            <a:fld id="{6734F48E-A456-4E2F-B17E-509464F7A050}" type="slidenum">
              <a:rPr lang="en-CA" smtClean="0"/>
              <a:pPr/>
              <a:t>‹#›</a:t>
            </a:fld>
            <a:endParaRPr lang="en-CA" dirty="0"/>
          </a:p>
        </p:txBody>
      </p:sp>
      <p:pic>
        <p:nvPicPr>
          <p:cNvPr id="11" name="Picture 10" descr="A black and white sign with white text&#10;&#10;Description automatically generated">
            <a:extLst>
              <a:ext uri="{FF2B5EF4-FFF2-40B4-BE49-F238E27FC236}">
                <a16:creationId xmlns:a16="http://schemas.microsoft.com/office/drawing/2014/main" id="{9D5B75DF-460B-7EB6-CA9E-244DE55C0A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4440" y="7794675"/>
            <a:ext cx="1296144" cy="2527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guide id="3" orient="horz" pos="324" userDrawn="1">
          <p15:clr>
            <a:srgbClr val="F26B43"/>
          </p15:clr>
        </p15:guide>
        <p15:guide id="4" orient="horz" pos="778" userDrawn="1">
          <p15:clr>
            <a:srgbClr val="F26B43"/>
          </p15:clr>
        </p15:guide>
        <p15:guide id="5" orient="horz" pos="4406" userDrawn="1">
          <p15:clr>
            <a:srgbClr val="F26B43"/>
          </p15:clr>
        </p15:guide>
        <p15:guide id="6" pos="526" userDrawn="1">
          <p15:clr>
            <a:srgbClr val="F26B43"/>
          </p15:clr>
        </p15:guide>
        <p15:guide id="7" pos="86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1.sv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4.xml"/><Relationship Id="rId4" Type="http://schemas.openxmlformats.org/officeDocument/2006/relationships/image" Target="../media/image171.svg"/></Relationships>
</file>

<file path=ppt/slides/_rels/slide10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12.png"/><Relationship Id="rId7" Type="http://schemas.openxmlformats.org/officeDocument/2006/relationships/image" Target="../media/image173.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2.png"/><Relationship Id="rId11" Type="http://schemas.openxmlformats.org/officeDocument/2006/relationships/image" Target="../media/image177.svg"/><Relationship Id="rId5" Type="http://schemas.openxmlformats.org/officeDocument/2006/relationships/image" Target="../media/image171.sv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svg"/></Relationships>
</file>

<file path=ppt/slides/_rels/slide103.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svg"/><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1.sv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184.svg"/><Relationship Id="rId4" Type="http://schemas.openxmlformats.org/officeDocument/2006/relationships/image" Target="../media/image183.png"/></Relationships>
</file>

<file path=ppt/slides/_rels/slide113.xml.rels><?xml version="1.0" encoding="UTF-8" standalone="yes"?>
<Relationships xmlns="http://schemas.openxmlformats.org/package/2006/relationships"><Relationship Id="rId3" Type="http://schemas.openxmlformats.org/officeDocument/2006/relationships/image" Target="../media/image186.svg"/><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8.svg"/><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22.gif"/><Relationship Id="rId1" Type="http://schemas.openxmlformats.org/officeDocument/2006/relationships/slideLayout" Target="../slideLayouts/slideLayout4.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4.svg"/><Relationship Id="rId4" Type="http://schemas.openxmlformats.org/officeDocument/2006/relationships/image" Target="../media/image19.sv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22.gif"/><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26.svg"/><Relationship Id="rId4" Type="http://schemas.openxmlformats.org/officeDocument/2006/relationships/image" Target="../media/image19.sv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7.png"/><Relationship Id="rId7" Type="http://schemas.openxmlformats.org/officeDocument/2006/relationships/image" Target="../media/image32.png"/><Relationship Id="rId12" Type="http://schemas.openxmlformats.org/officeDocument/2006/relationships/image" Target="../media/image26.sv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31.svg"/><Relationship Id="rId11" Type="http://schemas.openxmlformats.org/officeDocument/2006/relationships/image" Target="../media/image25.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38.sv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5.sv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5.sv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8.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4.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50.sv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52.svg"/></Relationships>
</file>

<file path=ppt/slides/_rels/slide3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sv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7.sv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7.sv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7.sv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2.gif"/><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56.svg"/></Relationships>
</file>

<file path=ppt/slides/_rels/slide3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8.png"/><Relationship Id="rId7" Type="http://schemas.openxmlformats.org/officeDocument/2006/relationships/image" Target="../media/image55.png"/><Relationship Id="rId2" Type="http://schemas.openxmlformats.org/officeDocument/2006/relationships/image" Target="../media/image22.gif"/><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9.svg"/></Relationships>
</file>

<file path=ppt/slides/_rels/slide3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8.png"/><Relationship Id="rId7" Type="http://schemas.openxmlformats.org/officeDocument/2006/relationships/image" Target="../media/image55.png"/><Relationship Id="rId2" Type="http://schemas.openxmlformats.org/officeDocument/2006/relationships/image" Target="../media/image22.gif"/><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58.svg"/><Relationship Id="rId4" Type="http://schemas.openxmlformats.org/officeDocument/2006/relationships/image" Target="../media/image19.sv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56.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17.sv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4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3.png"/><Relationship Id="rId3" Type="http://schemas.openxmlformats.org/officeDocument/2006/relationships/image" Target="../media/image16.png"/><Relationship Id="rId7" Type="http://schemas.openxmlformats.org/officeDocument/2006/relationships/image" Target="../media/image30.png"/><Relationship Id="rId12" Type="http://schemas.openxmlformats.org/officeDocument/2006/relationships/image" Target="../media/image42.svg"/><Relationship Id="rId2" Type="http://schemas.openxmlformats.org/officeDocument/2006/relationships/image" Target="../media/image27.png"/><Relationship Id="rId16" Type="http://schemas.openxmlformats.org/officeDocument/2006/relationships/image" Target="../media/image29.sv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41.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17.svg"/><Relationship Id="rId9" Type="http://schemas.openxmlformats.org/officeDocument/2006/relationships/image" Target="../media/image32.png"/><Relationship Id="rId14" Type="http://schemas.openxmlformats.org/officeDocument/2006/relationships/image" Target="../media/image44.svg"/></Relationships>
</file>

<file path=ppt/slides/_rels/slide4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sv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4.xml"/><Relationship Id="rId5" Type="http://schemas.openxmlformats.org/officeDocument/2006/relationships/image" Target="../media/image72.sv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svg"/><Relationship Id="rId7" Type="http://schemas.openxmlformats.org/officeDocument/2006/relationships/image" Target="../media/image72.sv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 Id="rId9" Type="http://schemas.openxmlformats.org/officeDocument/2006/relationships/image" Target="../media/image76.sv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9.emf"/></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9.emf"/></Relationships>
</file>

<file path=ppt/slides/_rels/slide5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78.png"/><Relationship Id="rId5" Type="http://schemas.openxmlformats.org/officeDocument/2006/relationships/image" Target="../media/image83.png"/><Relationship Id="rId10" Type="http://schemas.openxmlformats.org/officeDocument/2006/relationships/image" Target="../media/image80.png"/><Relationship Id="rId4" Type="http://schemas.openxmlformats.org/officeDocument/2006/relationships/image" Target="../media/image82.png"/><Relationship Id="rId9" Type="http://schemas.openxmlformats.org/officeDocument/2006/relationships/image" Target="../media/image87.png"/></Relationships>
</file>

<file path=ppt/slides/_rels/slide53.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80.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0.svg"/></Relationships>
</file>

<file path=ppt/slides/_rels/slide58.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80.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104.sv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61.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62.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109.sv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108.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107.svg"/><Relationship Id="rId5" Type="http://schemas.openxmlformats.org/officeDocument/2006/relationships/image" Target="../media/image94.png"/><Relationship Id="rId10" Type="http://schemas.openxmlformats.org/officeDocument/2006/relationships/image" Target="../media/image106.png"/><Relationship Id="rId4" Type="http://schemas.openxmlformats.org/officeDocument/2006/relationships/image" Target="../media/image91.png"/><Relationship Id="rId9" Type="http://schemas.openxmlformats.org/officeDocument/2006/relationships/image" Target="../media/image105.png"/></Relationships>
</file>

<file path=ppt/slides/_rels/slide63.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89.png"/><Relationship Id="rId7" Type="http://schemas.openxmlformats.org/officeDocument/2006/relationships/image" Target="../media/image110.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64.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89.png"/><Relationship Id="rId7" Type="http://schemas.openxmlformats.org/officeDocument/2006/relationships/image" Target="../media/image110.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65.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89.png"/><Relationship Id="rId7" Type="http://schemas.openxmlformats.org/officeDocument/2006/relationships/image" Target="../media/image110.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6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14.svg"/><Relationship Id="rId4" Type="http://schemas.openxmlformats.org/officeDocument/2006/relationships/image" Target="../media/image19.svg"/><Relationship Id="rId9" Type="http://schemas.openxmlformats.org/officeDocument/2006/relationships/image" Target="../media/image113.png"/></Relationships>
</file>

<file path=ppt/slides/_rels/slide67.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6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14.svg"/><Relationship Id="rId4" Type="http://schemas.openxmlformats.org/officeDocument/2006/relationships/image" Target="../media/image19.svg"/><Relationship Id="rId9" Type="http://schemas.openxmlformats.org/officeDocument/2006/relationships/image" Target="../media/image113.png"/></Relationships>
</file>

<file path=ppt/slides/_rels/slide69.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gif"/><Relationship Id="rId7" Type="http://schemas.openxmlformats.org/officeDocument/2006/relationships/image" Target="../media/image17.sv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114.svg"/><Relationship Id="rId5" Type="http://schemas.openxmlformats.org/officeDocument/2006/relationships/image" Target="../media/image19.svg"/><Relationship Id="rId10" Type="http://schemas.openxmlformats.org/officeDocument/2006/relationships/image" Target="../media/image113.png"/><Relationship Id="rId4" Type="http://schemas.openxmlformats.org/officeDocument/2006/relationships/image" Target="../media/image18.png"/><Relationship Id="rId9" Type="http://schemas.openxmlformats.org/officeDocument/2006/relationships/image" Target="../media/image21.svg"/></Relationships>
</file>

<file path=ppt/slides/_rels/slide7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gif"/><Relationship Id="rId7" Type="http://schemas.openxmlformats.org/officeDocument/2006/relationships/image" Target="../media/image17.sv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114.svg"/><Relationship Id="rId5" Type="http://schemas.openxmlformats.org/officeDocument/2006/relationships/image" Target="../media/image19.svg"/><Relationship Id="rId10" Type="http://schemas.openxmlformats.org/officeDocument/2006/relationships/image" Target="../media/image113.png"/><Relationship Id="rId4" Type="http://schemas.openxmlformats.org/officeDocument/2006/relationships/image" Target="../media/image18.png"/><Relationship Id="rId9" Type="http://schemas.openxmlformats.org/officeDocument/2006/relationships/image" Target="../media/image21.svg"/></Relationships>
</file>

<file path=ppt/slides/_rels/slide7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7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12.png"/><Relationship Id="rId1" Type="http://schemas.openxmlformats.org/officeDocument/2006/relationships/slideLayout" Target="../slideLayouts/slideLayout4.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114.svg"/><Relationship Id="rId4" Type="http://schemas.openxmlformats.org/officeDocument/2006/relationships/image" Target="../media/image19.svg"/><Relationship Id="rId9" Type="http://schemas.openxmlformats.org/officeDocument/2006/relationships/image" Target="../media/image113.png"/></Relationships>
</file>

<file path=ppt/slides/_rels/slide74.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89.png"/><Relationship Id="rId7" Type="http://schemas.openxmlformats.org/officeDocument/2006/relationships/image" Target="../media/image110.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75.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89.png"/><Relationship Id="rId7" Type="http://schemas.openxmlformats.org/officeDocument/2006/relationships/image" Target="../media/image110.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7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7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svg"/></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sv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1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image" Target="../media/image124.png"/><Relationship Id="rId4" Type="http://schemas.openxmlformats.org/officeDocument/2006/relationships/image" Target="../media/image89.png"/><Relationship Id="rId9" Type="http://schemas.openxmlformats.org/officeDocument/2006/relationships/image" Target="../media/image93.svg"/></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89.png"/><Relationship Id="rId4" Type="http://schemas.openxmlformats.org/officeDocument/2006/relationships/image" Target="../media/image93.svg"/></Relationships>
</file>

<file path=ppt/slides/_rels/slide85.xml.rels><?xml version="1.0" encoding="UTF-8" standalone="yes"?>
<Relationships xmlns="http://schemas.openxmlformats.org/package/2006/relationships"><Relationship Id="rId8" Type="http://schemas.openxmlformats.org/officeDocument/2006/relationships/hyperlink" Target="https://github.com/microsoft/fhir-server" TargetMode="External"/><Relationship Id="rId13"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7.png"/><Relationship Id="rId12" Type="http://schemas.openxmlformats.org/officeDocument/2006/relationships/hyperlink" Target="https://www.smiledigitalhealth.com/" TargetMode="External"/><Relationship Id="rId2" Type="http://schemas.openxmlformats.org/officeDocument/2006/relationships/hyperlink" Target="https://hapifhir.io/" TargetMode="External"/><Relationship Id="rId1" Type="http://schemas.openxmlformats.org/officeDocument/2006/relationships/slideLayout" Target="../slideLayouts/slideLayout4.xml"/><Relationship Id="rId6" Type="http://schemas.openxmlformats.org/officeDocument/2006/relationships/hyperlink" Target="https://cloud.google.com/healthcare-api?hl=en" TargetMode="External"/><Relationship Id="rId11" Type="http://schemas.openxmlformats.org/officeDocument/2006/relationships/image" Target="../media/image129.png"/><Relationship Id="rId5" Type="http://schemas.openxmlformats.org/officeDocument/2006/relationships/image" Target="../media/image126.png"/><Relationship Id="rId15" Type="http://schemas.openxmlformats.org/officeDocument/2006/relationships/image" Target="../media/image131.png"/><Relationship Id="rId10" Type="http://schemas.openxmlformats.org/officeDocument/2006/relationships/hyperlink" Target="https://www.health-samurai.io/aidbox" TargetMode="External"/><Relationship Id="rId4" Type="http://schemas.openxmlformats.org/officeDocument/2006/relationships/hyperlink" Target="https://linuxforhealth.github.io/FHIR/" TargetMode="External"/><Relationship Id="rId9" Type="http://schemas.openxmlformats.org/officeDocument/2006/relationships/image" Target="../media/image128.png"/><Relationship Id="rId14" Type="http://schemas.openxmlformats.org/officeDocument/2006/relationships/hyperlink" Target="https://kodjin.com/"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7.png"/><Relationship Id="rId18" Type="http://schemas.openxmlformats.org/officeDocument/2006/relationships/hyperlink" Target="https://dhis2.org/" TargetMode="External"/><Relationship Id="rId3" Type="http://schemas.openxmlformats.org/officeDocument/2006/relationships/hyperlink" Target="https://ontoserver.csiro.au/site/" TargetMode="External"/><Relationship Id="rId21" Type="http://schemas.openxmlformats.org/officeDocument/2006/relationships/image" Target="../media/image129.png"/><Relationship Id="rId7" Type="http://schemas.openxmlformats.org/officeDocument/2006/relationships/hyperlink" Target="https://apelon.com/" TargetMode="External"/><Relationship Id="rId12" Type="http://schemas.openxmlformats.org/officeDocument/2006/relationships/hyperlink" Target="https://www.openclientregistry.org/" TargetMode="External"/><Relationship Id="rId17" Type="http://schemas.openxmlformats.org/officeDocument/2006/relationships/image" Target="../media/image139.png"/><Relationship Id="rId2" Type="http://schemas.openxmlformats.org/officeDocument/2006/relationships/image" Target="../media/image132.png"/><Relationship Id="rId16" Type="http://schemas.openxmlformats.org/officeDocument/2006/relationships/hyperlink" Target="https://wso2.com/integration/" TargetMode="External"/><Relationship Id="rId20" Type="http://schemas.openxmlformats.org/officeDocument/2006/relationships/hyperlink" Target="https://docs.aidbox.app/storage-1/sql-on-fhir" TargetMode="External"/><Relationship Id="rId1" Type="http://schemas.openxmlformats.org/officeDocument/2006/relationships/slideLayout" Target="../slideLayouts/slideLayout4.xml"/><Relationship Id="rId6" Type="http://schemas.openxmlformats.org/officeDocument/2006/relationships/image" Target="../media/image134.png"/><Relationship Id="rId11" Type="http://schemas.openxmlformats.org/officeDocument/2006/relationships/image" Target="../media/image136.png"/><Relationship Id="rId5" Type="http://schemas.openxmlformats.org/officeDocument/2006/relationships/hyperlink" Target="https://openconceptlab.org/" TargetMode="External"/><Relationship Id="rId15" Type="http://schemas.openxmlformats.org/officeDocument/2006/relationships/image" Target="../media/image138.png"/><Relationship Id="rId10" Type="http://schemas.openxmlformats.org/officeDocument/2006/relationships/hyperlink" Target="https://github.com/jembi/JeMPI" TargetMode="External"/><Relationship Id="rId19" Type="http://schemas.openxmlformats.org/officeDocument/2006/relationships/image" Target="../media/image140.png"/><Relationship Id="rId4" Type="http://schemas.openxmlformats.org/officeDocument/2006/relationships/image" Target="../media/image133.png"/><Relationship Id="rId9" Type="http://schemas.openxmlformats.org/officeDocument/2006/relationships/hyperlink" Target="https://www.santesuite.com/#products" TargetMode="External"/><Relationship Id="rId14" Type="http://schemas.openxmlformats.org/officeDocument/2006/relationships/hyperlink" Target="https://openhim.org/" TargetMode="External"/></Relationships>
</file>

<file path=ppt/slides/_rels/slide87.xml.rels><?xml version="1.0" encoding="UTF-8" standalone="yes"?>
<Relationships xmlns="http://schemas.openxmlformats.org/package/2006/relationships"><Relationship Id="rId8" Type="http://schemas.openxmlformats.org/officeDocument/2006/relationships/hyperlink" Target="https://fammed.mcmaster.ca/oscar-emr/" TargetMode="External"/><Relationship Id="rId13"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3.png"/><Relationship Id="rId12" Type="http://schemas.openxmlformats.org/officeDocument/2006/relationships/hyperlink" Target="https://worldvista.org/" TargetMode="External"/><Relationship Id="rId2" Type="http://schemas.openxmlformats.org/officeDocument/2006/relationships/hyperlink" Target="https://santesuite.com/index.html" TargetMode="External"/><Relationship Id="rId1" Type="http://schemas.openxmlformats.org/officeDocument/2006/relationships/slideLayout" Target="../slideLayouts/slideLayout4.xml"/><Relationship Id="rId6" Type="http://schemas.openxmlformats.org/officeDocument/2006/relationships/hyperlink" Target="https://opensrp.io/" TargetMode="External"/><Relationship Id="rId11" Type="http://schemas.openxmlformats.org/officeDocument/2006/relationships/image" Target="../media/image145.png"/><Relationship Id="rId5" Type="http://schemas.openxmlformats.org/officeDocument/2006/relationships/image" Target="../media/image142.png"/><Relationship Id="rId15" Type="http://schemas.openxmlformats.org/officeDocument/2006/relationships/image" Target="../media/image147.png"/><Relationship Id="rId10" Type="http://schemas.openxmlformats.org/officeDocument/2006/relationships/hyperlink" Target="https://www.bahmni.org/" TargetMode="External"/><Relationship Id="rId4" Type="http://schemas.openxmlformats.org/officeDocument/2006/relationships/hyperlink" Target="https://openmrs.org/" TargetMode="External"/><Relationship Id="rId9" Type="http://schemas.openxmlformats.org/officeDocument/2006/relationships/image" Target="../media/image144.png"/><Relationship Id="rId14" Type="http://schemas.openxmlformats.org/officeDocument/2006/relationships/hyperlink" Target="https://openelis-global.org/"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52.png"/><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33.svg"/><Relationship Id="rId18" Type="http://schemas.openxmlformats.org/officeDocument/2006/relationships/image" Target="../media/image47.png"/><Relationship Id="rId3" Type="http://schemas.openxmlformats.org/officeDocument/2006/relationships/image" Target="../media/image112.png"/><Relationship Id="rId21" Type="http://schemas.openxmlformats.org/officeDocument/2006/relationships/image" Target="../media/image26.svg"/><Relationship Id="rId7" Type="http://schemas.openxmlformats.org/officeDocument/2006/relationships/image" Target="../media/image157.svg"/><Relationship Id="rId12" Type="http://schemas.openxmlformats.org/officeDocument/2006/relationships/image" Target="../media/image32.png"/><Relationship Id="rId17" Type="http://schemas.openxmlformats.org/officeDocument/2006/relationships/image" Target="../media/image46.svg"/><Relationship Id="rId2" Type="http://schemas.openxmlformats.org/officeDocument/2006/relationships/image" Target="../media/image152.png"/><Relationship Id="rId16" Type="http://schemas.openxmlformats.org/officeDocument/2006/relationships/image" Target="../media/image45.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56.png"/><Relationship Id="rId11" Type="http://schemas.openxmlformats.org/officeDocument/2006/relationships/image" Target="../media/image17.svg"/><Relationship Id="rId5" Type="http://schemas.openxmlformats.org/officeDocument/2006/relationships/image" Target="../media/image155.svg"/><Relationship Id="rId15" Type="http://schemas.openxmlformats.org/officeDocument/2006/relationships/image" Target="../media/image44.svg"/><Relationship Id="rId23" Type="http://schemas.openxmlformats.org/officeDocument/2006/relationships/image" Target="../media/image24.svg"/><Relationship Id="rId10" Type="http://schemas.openxmlformats.org/officeDocument/2006/relationships/image" Target="../media/image16.png"/><Relationship Id="rId19" Type="http://schemas.openxmlformats.org/officeDocument/2006/relationships/image" Target="../media/image48.svg"/><Relationship Id="rId4" Type="http://schemas.openxmlformats.org/officeDocument/2006/relationships/image" Target="../media/image154.png"/><Relationship Id="rId9" Type="http://schemas.openxmlformats.org/officeDocument/2006/relationships/image" Target="../media/image159.svg"/><Relationship Id="rId14" Type="http://schemas.openxmlformats.org/officeDocument/2006/relationships/image" Target="../media/image43.png"/><Relationship Id="rId22" Type="http://schemas.openxmlformats.org/officeDocument/2006/relationships/image" Target="../media/image23.png"/></Relationships>
</file>

<file path=ppt/slides/_rels/slide9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33.svg"/><Relationship Id="rId18" Type="http://schemas.openxmlformats.org/officeDocument/2006/relationships/image" Target="../media/image47.png"/><Relationship Id="rId26" Type="http://schemas.openxmlformats.org/officeDocument/2006/relationships/image" Target="../media/image162.png"/><Relationship Id="rId3" Type="http://schemas.openxmlformats.org/officeDocument/2006/relationships/image" Target="../media/image112.png"/><Relationship Id="rId21" Type="http://schemas.openxmlformats.org/officeDocument/2006/relationships/image" Target="../media/image26.svg"/><Relationship Id="rId7" Type="http://schemas.openxmlformats.org/officeDocument/2006/relationships/image" Target="../media/image157.svg"/><Relationship Id="rId12" Type="http://schemas.openxmlformats.org/officeDocument/2006/relationships/image" Target="../media/image32.png"/><Relationship Id="rId17" Type="http://schemas.openxmlformats.org/officeDocument/2006/relationships/image" Target="../media/image46.svg"/><Relationship Id="rId25" Type="http://schemas.openxmlformats.org/officeDocument/2006/relationships/image" Target="../media/image161.svg"/><Relationship Id="rId2" Type="http://schemas.openxmlformats.org/officeDocument/2006/relationships/image" Target="../media/image152.png"/><Relationship Id="rId16" Type="http://schemas.openxmlformats.org/officeDocument/2006/relationships/image" Target="../media/image45.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56.png"/><Relationship Id="rId11" Type="http://schemas.openxmlformats.org/officeDocument/2006/relationships/image" Target="../media/image17.svg"/><Relationship Id="rId24" Type="http://schemas.openxmlformats.org/officeDocument/2006/relationships/image" Target="../media/image160.png"/><Relationship Id="rId5" Type="http://schemas.openxmlformats.org/officeDocument/2006/relationships/image" Target="../media/image155.svg"/><Relationship Id="rId15" Type="http://schemas.openxmlformats.org/officeDocument/2006/relationships/image" Target="../media/image44.svg"/><Relationship Id="rId23" Type="http://schemas.openxmlformats.org/officeDocument/2006/relationships/image" Target="../media/image24.svg"/><Relationship Id="rId10" Type="http://schemas.openxmlformats.org/officeDocument/2006/relationships/image" Target="../media/image16.png"/><Relationship Id="rId19" Type="http://schemas.openxmlformats.org/officeDocument/2006/relationships/image" Target="../media/image48.svg"/><Relationship Id="rId4" Type="http://schemas.openxmlformats.org/officeDocument/2006/relationships/image" Target="../media/image154.png"/><Relationship Id="rId9" Type="http://schemas.openxmlformats.org/officeDocument/2006/relationships/image" Target="../media/image159.svg"/><Relationship Id="rId14" Type="http://schemas.openxmlformats.org/officeDocument/2006/relationships/image" Target="../media/image43.png"/><Relationship Id="rId22" Type="http://schemas.openxmlformats.org/officeDocument/2006/relationships/image" Target="../media/image23.png"/><Relationship Id="rId27" Type="http://schemas.openxmlformats.org/officeDocument/2006/relationships/image" Target="../media/image163.svg"/></Relationships>
</file>

<file path=ppt/slides/_rels/slide9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4.svg"/><Relationship Id="rId18" Type="http://schemas.openxmlformats.org/officeDocument/2006/relationships/image" Target="../media/image25.png"/><Relationship Id="rId3" Type="http://schemas.openxmlformats.org/officeDocument/2006/relationships/image" Target="../media/image155.svg"/><Relationship Id="rId21" Type="http://schemas.openxmlformats.org/officeDocument/2006/relationships/image" Target="../media/image24.svg"/><Relationship Id="rId7" Type="http://schemas.openxmlformats.org/officeDocument/2006/relationships/image" Target="../media/image159.sv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image" Target="../media/image154.png"/><Relationship Id="rId16" Type="http://schemas.openxmlformats.org/officeDocument/2006/relationships/image" Target="../media/image47.png"/><Relationship Id="rId20"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158.png"/><Relationship Id="rId11" Type="http://schemas.openxmlformats.org/officeDocument/2006/relationships/image" Target="../media/image33.svg"/><Relationship Id="rId5" Type="http://schemas.openxmlformats.org/officeDocument/2006/relationships/image" Target="../media/image157.svg"/><Relationship Id="rId15" Type="http://schemas.openxmlformats.org/officeDocument/2006/relationships/image" Target="../media/image46.svg"/><Relationship Id="rId10" Type="http://schemas.openxmlformats.org/officeDocument/2006/relationships/image" Target="../media/image32.png"/><Relationship Id="rId19" Type="http://schemas.openxmlformats.org/officeDocument/2006/relationships/image" Target="../media/image26.svg"/><Relationship Id="rId4" Type="http://schemas.openxmlformats.org/officeDocument/2006/relationships/image" Target="../media/image156.png"/><Relationship Id="rId9" Type="http://schemas.openxmlformats.org/officeDocument/2006/relationships/image" Target="../media/image17.svg"/><Relationship Id="rId14" Type="http://schemas.openxmlformats.org/officeDocument/2006/relationships/image" Target="../media/image45.png"/><Relationship Id="rId22" Type="http://schemas.openxmlformats.org/officeDocument/2006/relationships/image" Target="../media/image112.png"/></Relationships>
</file>

<file path=ppt/slides/_rels/slide97.xml.rels><?xml version="1.0" encoding="UTF-8" standalone="yes"?>
<Relationships xmlns="http://schemas.openxmlformats.org/package/2006/relationships"><Relationship Id="rId3" Type="http://schemas.openxmlformats.org/officeDocument/2006/relationships/image" Target="../media/image165.svg"/><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5C8F34-4AEC-4E05-44E5-1448552EE7F2}"/>
              </a:ext>
            </a:extLst>
          </p:cNvPr>
          <p:cNvSpPr>
            <a:spLocks noGrp="1" noRot="1" noMove="1" noResize="1" noEditPoints="1" noAdjustHandles="1" noChangeArrowheads="1" noChangeShapeType="1"/>
          </p:cNvSpPr>
          <p:nvPr/>
        </p:nvSpPr>
        <p:spPr>
          <a:xfrm>
            <a:off x="0" y="0"/>
            <a:ext cx="14630400" cy="7643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4" name="Title 3">
            <a:extLst>
              <a:ext uri="{FF2B5EF4-FFF2-40B4-BE49-F238E27FC236}">
                <a16:creationId xmlns:a16="http://schemas.microsoft.com/office/drawing/2014/main" id="{74721BEE-B0E4-B20D-BC33-F4DC8F30CD84}"/>
              </a:ext>
            </a:extLst>
          </p:cNvPr>
          <p:cNvSpPr>
            <a:spLocks noGrp="1"/>
          </p:cNvSpPr>
          <p:nvPr>
            <p:ph type="ctrTitle"/>
          </p:nvPr>
        </p:nvSpPr>
        <p:spPr>
          <a:xfrm>
            <a:off x="838121" y="2146889"/>
            <a:ext cx="12435840" cy="2544523"/>
          </a:xfrm>
        </p:spPr>
        <p:txBody>
          <a:bodyPr>
            <a:noAutofit/>
          </a:bodyPr>
          <a:lstStyle/>
          <a:p>
            <a:r>
              <a:rPr lang="en-CA" sz="7200" b="1" i="1" dirty="0">
                <a:solidFill>
                  <a:schemeClr val="bg1"/>
                </a:solidFill>
              </a:rPr>
              <a:t>Buildable</a:t>
            </a:r>
            <a:br>
              <a:rPr lang="en-CA" sz="7200" b="1" i="1" dirty="0">
                <a:solidFill>
                  <a:schemeClr val="bg1"/>
                </a:solidFill>
              </a:rPr>
            </a:br>
            <a:r>
              <a:rPr lang="en-CA" sz="7200" dirty="0">
                <a:solidFill>
                  <a:schemeClr val="bg1"/>
                </a:solidFill>
              </a:rPr>
              <a:t>DIGITAL HEALTH BLUEPRINT</a:t>
            </a:r>
            <a:endParaRPr lang="en-CA" sz="7200" b="1" dirty="0">
              <a:solidFill>
                <a:schemeClr val="bg1"/>
              </a:solidFill>
              <a:latin typeface="Andes Bold" panose="02000000000000000000" pitchFamily="2" charset="0"/>
            </a:endParaRPr>
          </a:p>
        </p:txBody>
      </p:sp>
      <p:sp>
        <p:nvSpPr>
          <p:cNvPr id="5" name="Subtitle 4">
            <a:extLst>
              <a:ext uri="{FF2B5EF4-FFF2-40B4-BE49-F238E27FC236}">
                <a16:creationId xmlns:a16="http://schemas.microsoft.com/office/drawing/2014/main" id="{AF049FD3-86FB-52E3-B853-19D435544A68}"/>
              </a:ext>
            </a:extLst>
          </p:cNvPr>
          <p:cNvSpPr>
            <a:spLocks noGrp="1"/>
          </p:cNvSpPr>
          <p:nvPr>
            <p:ph type="subTitle" idx="1"/>
          </p:nvPr>
        </p:nvSpPr>
        <p:spPr>
          <a:xfrm>
            <a:off x="838121" y="4509209"/>
            <a:ext cx="10580990" cy="2103120"/>
          </a:xfrm>
        </p:spPr>
        <p:txBody>
          <a:bodyPr>
            <a:normAutofit fontScale="77500" lnSpcReduction="20000"/>
          </a:bodyPr>
          <a:lstStyle/>
          <a:p>
            <a:r>
              <a:rPr lang="en-CA" sz="3600" dirty="0"/>
              <a:t>Developing “construction” documents and an</a:t>
            </a:r>
          </a:p>
          <a:p>
            <a:r>
              <a:rPr lang="en-CA" sz="3600" dirty="0"/>
              <a:t>investment and implementation roadmap for the national HIE</a:t>
            </a:r>
          </a:p>
          <a:p>
            <a:endParaRPr lang="en-CA" sz="2800" b="1" dirty="0"/>
          </a:p>
          <a:p>
            <a:r>
              <a:rPr lang="en-CA" sz="2800" b="1" dirty="0"/>
              <a:t>HIE Specifications</a:t>
            </a:r>
          </a:p>
          <a:p>
            <a:r>
              <a:rPr lang="en-CA" sz="2800" dirty="0"/>
              <a:t>[Date]</a:t>
            </a:r>
            <a:r>
              <a:rPr lang="en-CA" sz="3600" dirty="0">
                <a:solidFill>
                  <a:schemeClr val="bg1"/>
                </a:solidFill>
              </a:rPr>
              <a:t>.</a:t>
            </a:r>
          </a:p>
        </p:txBody>
      </p:sp>
      <p:pic>
        <p:nvPicPr>
          <p:cNvPr id="6" name="Graphic 5">
            <a:extLst>
              <a:ext uri="{FF2B5EF4-FFF2-40B4-BE49-F238E27FC236}">
                <a16:creationId xmlns:a16="http://schemas.microsoft.com/office/drawing/2014/main" id="{446D7613-A12D-1000-DEB0-E32F5412B95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419111" y="527455"/>
            <a:ext cx="2376264" cy="2376264"/>
          </a:xfrm>
          <a:prstGeom prst="rect">
            <a:avLst/>
          </a:prstGeom>
        </p:spPr>
      </p:pic>
      <p:pic>
        <p:nvPicPr>
          <p:cNvPr id="13" name="Graphic 12">
            <a:extLst>
              <a:ext uri="{FF2B5EF4-FFF2-40B4-BE49-F238E27FC236}">
                <a16:creationId xmlns:a16="http://schemas.microsoft.com/office/drawing/2014/main" id="{44CA1124-B1DE-F514-879A-6F873508C9F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177087" y="4911629"/>
            <a:ext cx="2338898" cy="3317971"/>
          </a:xfrm>
          <a:prstGeom prst="rect">
            <a:avLst/>
          </a:prstGeom>
        </p:spPr>
      </p:pic>
    </p:spTree>
    <p:extLst>
      <p:ext uri="{BB962C8B-B14F-4D97-AF65-F5344CB8AC3E}">
        <p14:creationId xmlns:p14="http://schemas.microsoft.com/office/powerpoint/2010/main" val="165628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9C367-DE53-2105-3923-BF1F279F486F}"/>
            </a:ext>
          </a:extLst>
        </p:cNvPr>
        <p:cNvGrpSpPr/>
        <p:nvPr/>
      </p:nvGrpSpPr>
      <p:grpSpPr>
        <a:xfrm>
          <a:off x="0" y="0"/>
          <a:ext cx="0" cy="0"/>
          <a:chOff x="0" y="0"/>
          <a:chExt cx="0" cy="0"/>
        </a:xfrm>
      </p:grpSpPr>
      <p:sp>
        <p:nvSpPr>
          <p:cNvPr id="11" name="Oval 10">
            <a:extLst>
              <a:ext uri="{FF2B5EF4-FFF2-40B4-BE49-F238E27FC236}">
                <a16:creationId xmlns:a16="http://schemas.microsoft.com/office/drawing/2014/main" id="{B007650B-63A7-C81F-1440-AD070F02DC79}"/>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500A4801-3350-A4B5-DD87-3594D803A609}"/>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15" name="Graphic 14" descr="Computer with solid fill">
            <a:extLst>
              <a:ext uri="{FF2B5EF4-FFF2-40B4-BE49-F238E27FC236}">
                <a16:creationId xmlns:a16="http://schemas.microsoft.com/office/drawing/2014/main" id="{BAEBDADB-059E-0870-A20F-D581E8432B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50877" y="2431565"/>
            <a:ext cx="914400" cy="914400"/>
          </a:xfrm>
          <a:prstGeom prst="rect">
            <a:avLst/>
          </a:prstGeom>
        </p:spPr>
      </p:pic>
      <p:sp>
        <p:nvSpPr>
          <p:cNvPr id="6" name="Cloud 5">
            <a:extLst>
              <a:ext uri="{FF2B5EF4-FFF2-40B4-BE49-F238E27FC236}">
                <a16:creationId xmlns:a16="http://schemas.microsoft.com/office/drawing/2014/main" id="{D330B38F-1842-D60E-DF96-58A11FC3F565}"/>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399CAB28-7449-D05A-D8A0-42A2C6735C39}"/>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9351AA64-7EC0-EBE3-861E-164FDED6D905}"/>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 name="Graphic 2">
            <a:extLst>
              <a:ext uri="{FF2B5EF4-FFF2-40B4-BE49-F238E27FC236}">
                <a16:creationId xmlns:a16="http://schemas.microsoft.com/office/drawing/2014/main" id="{ABA67BF3-8397-BF31-E391-AD63BD8D29C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433984" y="2241890"/>
            <a:ext cx="1240222" cy="1608289"/>
          </a:xfrm>
          <a:prstGeom prst="rect">
            <a:avLst/>
          </a:prstGeom>
        </p:spPr>
      </p:pic>
      <p:pic>
        <p:nvPicPr>
          <p:cNvPr id="4" name="Graphic 3">
            <a:extLst>
              <a:ext uri="{FF2B5EF4-FFF2-40B4-BE49-F238E27FC236}">
                <a16:creationId xmlns:a16="http://schemas.microsoft.com/office/drawing/2014/main" id="{F7EA7A68-1858-6B14-F4CD-E5CF28F659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9125" y="2241890"/>
            <a:ext cx="1196081" cy="1608289"/>
          </a:xfrm>
          <a:prstGeom prst="rect">
            <a:avLst/>
          </a:prstGeom>
        </p:spPr>
      </p:pic>
      <p:sp>
        <p:nvSpPr>
          <p:cNvPr id="2" name="TextBox 1">
            <a:extLst>
              <a:ext uri="{FF2B5EF4-FFF2-40B4-BE49-F238E27FC236}">
                <a16:creationId xmlns:a16="http://schemas.microsoft.com/office/drawing/2014/main" id="{1501AF92-12DA-717E-AC2A-0883F9668C61}"/>
              </a:ext>
            </a:extLst>
          </p:cNvPr>
          <p:cNvSpPr txBox="1"/>
          <p:nvPr/>
        </p:nvSpPr>
        <p:spPr>
          <a:xfrm>
            <a:off x="4969027" y="2485316"/>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9" name="TextBox 8">
            <a:extLst>
              <a:ext uri="{FF2B5EF4-FFF2-40B4-BE49-F238E27FC236}">
                <a16:creationId xmlns:a16="http://schemas.microsoft.com/office/drawing/2014/main" id="{29F077AA-5D61-F684-95A7-2205E38E2171}"/>
              </a:ext>
            </a:extLst>
          </p:cNvPr>
          <p:cNvSpPr txBox="1"/>
          <p:nvPr/>
        </p:nvSpPr>
        <p:spPr>
          <a:xfrm>
            <a:off x="5361496" y="2925461"/>
            <a:ext cx="3719288" cy="400110"/>
          </a:xfrm>
          <a:prstGeom prst="rect">
            <a:avLst/>
          </a:prstGeom>
          <a:noFill/>
        </p:spPr>
        <p:txBody>
          <a:bodyPr wrap="none" rtlCol="0">
            <a:spAutoFit/>
          </a:bodyPr>
          <a:lstStyle/>
          <a:p>
            <a:r>
              <a:rPr lang="en-CA" sz="2000" b="1" dirty="0">
                <a:solidFill>
                  <a:schemeClr val="tx2"/>
                </a:solidFill>
              </a:rPr>
              <a:t>Amar’s Demographic Record</a:t>
            </a:r>
          </a:p>
        </p:txBody>
      </p:sp>
      <p:sp>
        <p:nvSpPr>
          <p:cNvPr id="13" name="TextBox 12">
            <a:extLst>
              <a:ext uri="{FF2B5EF4-FFF2-40B4-BE49-F238E27FC236}">
                <a16:creationId xmlns:a16="http://schemas.microsoft.com/office/drawing/2014/main" id="{8A30BDED-BD25-27D3-8A4E-9464EA885637}"/>
              </a:ext>
            </a:extLst>
          </p:cNvPr>
          <p:cNvSpPr txBox="1"/>
          <p:nvPr/>
        </p:nvSpPr>
        <p:spPr>
          <a:xfrm>
            <a:off x="10267528" y="802432"/>
            <a:ext cx="4104456" cy="1938992"/>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Amar’s doctor uses her cloud-hosted electronic medical records (EMR) solution to retrieve Amar’s demographic record from the national HIE. She updates the record with Amar’s new phone #.</a:t>
            </a:r>
          </a:p>
        </p:txBody>
      </p:sp>
      <p:cxnSp>
        <p:nvCxnSpPr>
          <p:cNvPr id="14" name="Connector: Elbow 5">
            <a:extLst>
              <a:ext uri="{FF2B5EF4-FFF2-40B4-BE49-F238E27FC236}">
                <a16:creationId xmlns:a16="http://schemas.microsoft.com/office/drawing/2014/main" id="{D0B64875-1D73-EC05-0438-0DACA22854BE}"/>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Connector: Elbow 22">
            <a:extLst>
              <a:ext uri="{FF2B5EF4-FFF2-40B4-BE49-F238E27FC236}">
                <a16:creationId xmlns:a16="http://schemas.microsoft.com/office/drawing/2014/main" id="{9F13D4C6-60E7-8643-4295-2FF7A5239685}"/>
              </a:ext>
            </a:extLst>
          </p:cNvPr>
          <p:cNvCxnSpPr>
            <a:cxnSpLocks/>
          </p:cNvCxnSpPr>
          <p:nvPr/>
        </p:nvCxnSpPr>
        <p:spPr>
          <a:xfrm flipV="1">
            <a:off x="6913671" y="1785476"/>
            <a:ext cx="635693" cy="34702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71334F-69EF-6F61-AA19-BCDEBCD656AA}"/>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0" name="TextBox 19">
            <a:extLst>
              <a:ext uri="{FF2B5EF4-FFF2-40B4-BE49-F238E27FC236}">
                <a16:creationId xmlns:a16="http://schemas.microsoft.com/office/drawing/2014/main" id="{7D8EB8C1-3571-4DB3-1E40-71AF39E97ED4}"/>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1" name="Cloud 20">
            <a:extLst>
              <a:ext uri="{FF2B5EF4-FFF2-40B4-BE49-F238E27FC236}">
                <a16:creationId xmlns:a16="http://schemas.microsoft.com/office/drawing/2014/main" id="{58EBF163-1444-5F06-D561-7FD3B4AAE859}"/>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41717698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7C885-039E-9180-A047-04AEAD50924B}"/>
              </a:ext>
            </a:extLst>
          </p:cNvPr>
          <p:cNvSpPr>
            <a:spLocks noGrp="1"/>
          </p:cNvSpPr>
          <p:nvPr>
            <p:ph type="sldNum" sz="quarter" idx="12"/>
          </p:nvPr>
        </p:nvSpPr>
        <p:spPr/>
        <p:txBody>
          <a:bodyPr/>
          <a:lstStyle/>
          <a:p>
            <a:fld id="{6734F48E-A456-4E2F-B17E-509464F7A050}" type="slidenum">
              <a:rPr lang="en-CA" smtClean="0"/>
              <a:pPr/>
              <a:t>100</a:t>
            </a:fld>
            <a:endParaRPr lang="en-CA"/>
          </a:p>
        </p:txBody>
      </p:sp>
      <p:sp>
        <p:nvSpPr>
          <p:cNvPr id="4" name="TextBox 3">
            <a:extLst>
              <a:ext uri="{FF2B5EF4-FFF2-40B4-BE49-F238E27FC236}">
                <a16:creationId xmlns:a16="http://schemas.microsoft.com/office/drawing/2014/main" id="{B18F27C6-DCC7-B5EE-D1EE-F7D1BBE9E620}"/>
              </a:ext>
            </a:extLst>
          </p:cNvPr>
          <p:cNvSpPr txBox="1"/>
          <p:nvPr/>
        </p:nvSpPr>
        <p:spPr>
          <a:xfrm>
            <a:off x="1050503" y="438036"/>
            <a:ext cx="12529392" cy="1077218"/>
          </a:xfrm>
          <a:prstGeom prst="rect">
            <a:avLst/>
          </a:prstGeom>
          <a:noFill/>
        </p:spPr>
        <p:txBody>
          <a:bodyPr wrap="square" rtlCol="0">
            <a:spAutoFit/>
          </a:bodyPr>
          <a:lstStyle/>
          <a:p>
            <a:pPr algn="ctr"/>
            <a:r>
              <a:rPr lang="en-CA" sz="3200" b="1" dirty="0">
                <a:solidFill>
                  <a:schemeClr val="tx2"/>
                </a:solidFill>
              </a:rPr>
              <a:t>Referencing our HIE transaction numbers, we can </a:t>
            </a:r>
            <a:r>
              <a:rPr lang="en-CA" sz="3200" b="1" dirty="0">
                <a:solidFill>
                  <a:schemeClr val="accent5"/>
                </a:solidFill>
              </a:rPr>
              <a:t>normatively</a:t>
            </a:r>
            <a:r>
              <a:rPr lang="en-CA" sz="3200" b="1" dirty="0">
                <a:solidFill>
                  <a:schemeClr val="tx2"/>
                </a:solidFill>
              </a:rPr>
              <a:t> define what are the </a:t>
            </a:r>
            <a:r>
              <a:rPr lang="en-CA" sz="3200" b="1" dirty="0">
                <a:solidFill>
                  <a:schemeClr val="accent5"/>
                </a:solidFill>
              </a:rPr>
              <a:t>necessary behaviours </a:t>
            </a:r>
            <a:r>
              <a:rPr lang="en-CA" sz="3200" b="1" dirty="0">
                <a:solidFill>
                  <a:schemeClr val="tx2"/>
                </a:solidFill>
              </a:rPr>
              <a:t>of a POS solution.</a:t>
            </a:r>
          </a:p>
        </p:txBody>
      </p:sp>
      <p:pic>
        <p:nvPicPr>
          <p:cNvPr id="7" name="Picture 6">
            <a:extLst>
              <a:ext uri="{FF2B5EF4-FFF2-40B4-BE49-F238E27FC236}">
                <a16:creationId xmlns:a16="http://schemas.microsoft.com/office/drawing/2014/main" id="{4C21E0A7-776A-933C-4FF8-80DDD9290A73}"/>
              </a:ext>
            </a:extLst>
          </p:cNvPr>
          <p:cNvPicPr>
            <a:picLocks noChangeAspect="1"/>
          </p:cNvPicPr>
          <p:nvPr/>
        </p:nvPicPr>
        <p:blipFill>
          <a:blip r:embed="rId2"/>
          <a:stretch>
            <a:fillRect/>
          </a:stretch>
        </p:blipFill>
        <p:spPr>
          <a:xfrm>
            <a:off x="2179179" y="2396039"/>
            <a:ext cx="10272041" cy="4557765"/>
          </a:xfrm>
          <a:prstGeom prst="rect">
            <a:avLst/>
          </a:prstGeom>
        </p:spPr>
      </p:pic>
    </p:spTree>
    <p:extLst>
      <p:ext uri="{BB962C8B-B14F-4D97-AF65-F5344CB8AC3E}">
        <p14:creationId xmlns:p14="http://schemas.microsoft.com/office/powerpoint/2010/main" val="19430077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7C885-039E-9180-A047-04AEAD50924B}"/>
              </a:ext>
            </a:extLst>
          </p:cNvPr>
          <p:cNvSpPr>
            <a:spLocks noGrp="1"/>
          </p:cNvSpPr>
          <p:nvPr>
            <p:ph type="sldNum" sz="quarter" idx="12"/>
          </p:nvPr>
        </p:nvSpPr>
        <p:spPr/>
        <p:txBody>
          <a:bodyPr/>
          <a:lstStyle/>
          <a:p>
            <a:fld id="{6734F48E-A456-4E2F-B17E-509464F7A050}" type="slidenum">
              <a:rPr lang="en-CA" smtClean="0"/>
              <a:pPr/>
              <a:t>101</a:t>
            </a:fld>
            <a:endParaRPr lang="en-CA"/>
          </a:p>
        </p:txBody>
      </p:sp>
      <p:sp>
        <p:nvSpPr>
          <p:cNvPr id="8" name="TextBox 7">
            <a:extLst>
              <a:ext uri="{FF2B5EF4-FFF2-40B4-BE49-F238E27FC236}">
                <a16:creationId xmlns:a16="http://schemas.microsoft.com/office/drawing/2014/main" id="{8A7AE7C1-B695-3501-722B-466601AF7F20}"/>
              </a:ext>
            </a:extLst>
          </p:cNvPr>
          <p:cNvSpPr txBox="1"/>
          <p:nvPr/>
        </p:nvSpPr>
        <p:spPr>
          <a:xfrm>
            <a:off x="402432" y="1855112"/>
            <a:ext cx="2664296" cy="1015663"/>
          </a:xfrm>
          <a:prstGeom prst="rect">
            <a:avLst/>
          </a:prstGeom>
          <a:noFill/>
        </p:spPr>
        <p:txBody>
          <a:bodyPr wrap="square" rtlCol="0">
            <a:spAutoFit/>
          </a:bodyPr>
          <a:lstStyle/>
          <a:p>
            <a:pPr marL="457200" indent="-457200" algn="l">
              <a:buFont typeface="+mj-lt"/>
              <a:buAutoNum type="arabicPeriod"/>
            </a:pPr>
            <a:r>
              <a:rPr lang="en-CA" sz="2000" b="1" dirty="0">
                <a:solidFill>
                  <a:schemeClr val="accent2"/>
                </a:solidFill>
              </a:rPr>
              <a:t>Unambiguously identify the subject of care.</a:t>
            </a:r>
          </a:p>
        </p:txBody>
      </p:sp>
      <p:sp>
        <p:nvSpPr>
          <p:cNvPr id="9" name="TextBox 8">
            <a:extLst>
              <a:ext uri="{FF2B5EF4-FFF2-40B4-BE49-F238E27FC236}">
                <a16:creationId xmlns:a16="http://schemas.microsoft.com/office/drawing/2014/main" id="{9B946F83-817B-1784-8E57-A5AC4B5A2623}"/>
              </a:ext>
            </a:extLst>
          </p:cNvPr>
          <p:cNvSpPr txBox="1"/>
          <p:nvPr/>
        </p:nvSpPr>
        <p:spPr>
          <a:xfrm>
            <a:off x="6918749" y="1756544"/>
            <a:ext cx="3168351" cy="1015663"/>
          </a:xfrm>
          <a:prstGeom prst="rect">
            <a:avLst/>
          </a:prstGeom>
          <a:noFill/>
        </p:spPr>
        <p:txBody>
          <a:bodyPr wrap="square" rtlCol="0">
            <a:spAutoFit/>
          </a:bodyPr>
          <a:lstStyle/>
          <a:p>
            <a:pPr marL="457200" indent="-457200" algn="l">
              <a:buFont typeface="+mj-lt"/>
              <a:buAutoNum type="arabicPeriod" startAt="2"/>
            </a:pPr>
            <a:r>
              <a:rPr lang="en-CA" sz="2000" b="1" dirty="0">
                <a:solidFill>
                  <a:schemeClr val="accent2"/>
                </a:solidFill>
              </a:rPr>
              <a:t>Retrieve the subject’s health summary. </a:t>
            </a:r>
          </a:p>
        </p:txBody>
      </p:sp>
      <p:sp>
        <p:nvSpPr>
          <p:cNvPr id="10" name="TextBox 9">
            <a:extLst>
              <a:ext uri="{FF2B5EF4-FFF2-40B4-BE49-F238E27FC236}">
                <a16:creationId xmlns:a16="http://schemas.microsoft.com/office/drawing/2014/main" id="{8AFD3DAC-A8DB-8503-DE5A-2EFD2DC98A72}"/>
              </a:ext>
            </a:extLst>
          </p:cNvPr>
          <p:cNvSpPr txBox="1"/>
          <p:nvPr/>
        </p:nvSpPr>
        <p:spPr>
          <a:xfrm>
            <a:off x="8467328" y="6368525"/>
            <a:ext cx="4104456" cy="1015663"/>
          </a:xfrm>
          <a:prstGeom prst="rect">
            <a:avLst/>
          </a:prstGeom>
          <a:noFill/>
        </p:spPr>
        <p:txBody>
          <a:bodyPr wrap="square" rtlCol="0">
            <a:spAutoFit/>
          </a:bodyPr>
          <a:lstStyle/>
          <a:p>
            <a:pPr marL="457200" indent="-457200" algn="l">
              <a:buFont typeface="+mj-lt"/>
              <a:buAutoNum type="arabicPeriod" startAt="3"/>
            </a:pPr>
            <a:r>
              <a:rPr lang="en-CA" sz="2000" b="1" dirty="0">
                <a:solidFill>
                  <a:schemeClr val="accent2"/>
                </a:solidFill>
              </a:rPr>
              <a:t>Based on the summary, and on the current situation, provide appropriate care.</a:t>
            </a:r>
          </a:p>
        </p:txBody>
      </p:sp>
      <p:sp>
        <p:nvSpPr>
          <p:cNvPr id="11" name="TextBox 10">
            <a:extLst>
              <a:ext uri="{FF2B5EF4-FFF2-40B4-BE49-F238E27FC236}">
                <a16:creationId xmlns:a16="http://schemas.microsoft.com/office/drawing/2014/main" id="{975B7CA2-3DB1-8AF6-7BB5-181F8F3025BE}"/>
              </a:ext>
            </a:extLst>
          </p:cNvPr>
          <p:cNvSpPr txBox="1"/>
          <p:nvPr/>
        </p:nvSpPr>
        <p:spPr>
          <a:xfrm>
            <a:off x="11923712" y="1771406"/>
            <a:ext cx="2706688" cy="1015663"/>
          </a:xfrm>
          <a:prstGeom prst="rect">
            <a:avLst/>
          </a:prstGeom>
          <a:noFill/>
        </p:spPr>
        <p:txBody>
          <a:bodyPr wrap="square" rtlCol="0">
            <a:spAutoFit/>
          </a:bodyPr>
          <a:lstStyle/>
          <a:p>
            <a:pPr marL="457200" indent="-457200" algn="l">
              <a:buFont typeface="+mj-lt"/>
              <a:buAutoNum type="arabicPeriod" startAt="4"/>
            </a:pPr>
            <a:r>
              <a:rPr lang="en-CA" sz="2000" b="1" dirty="0">
                <a:solidFill>
                  <a:schemeClr val="accent2"/>
                </a:solidFill>
              </a:rPr>
              <a:t>Update the subject’s health summary</a:t>
            </a:r>
          </a:p>
        </p:txBody>
      </p:sp>
      <p:pic>
        <p:nvPicPr>
          <p:cNvPr id="3" name="Picture 2">
            <a:extLst>
              <a:ext uri="{FF2B5EF4-FFF2-40B4-BE49-F238E27FC236}">
                <a16:creationId xmlns:a16="http://schemas.microsoft.com/office/drawing/2014/main" id="{2B9C7902-2981-DC28-92DB-C30FE1B9CCE6}"/>
              </a:ext>
            </a:extLst>
          </p:cNvPr>
          <p:cNvPicPr>
            <a:picLocks noChangeAspect="1"/>
          </p:cNvPicPr>
          <p:nvPr/>
        </p:nvPicPr>
        <p:blipFill>
          <a:blip r:embed="rId2"/>
          <a:stretch>
            <a:fillRect/>
          </a:stretch>
        </p:blipFill>
        <p:spPr>
          <a:xfrm>
            <a:off x="2178141" y="2002076"/>
            <a:ext cx="10273080" cy="5458775"/>
          </a:xfrm>
          <a:prstGeom prst="rect">
            <a:avLst/>
          </a:prstGeom>
        </p:spPr>
      </p:pic>
      <p:sp>
        <p:nvSpPr>
          <p:cNvPr id="5" name="TextBox 4">
            <a:extLst>
              <a:ext uri="{FF2B5EF4-FFF2-40B4-BE49-F238E27FC236}">
                <a16:creationId xmlns:a16="http://schemas.microsoft.com/office/drawing/2014/main" id="{3B89A54E-10CD-4D37-2695-8D4E19E0D9D0}"/>
              </a:ext>
            </a:extLst>
          </p:cNvPr>
          <p:cNvSpPr txBox="1"/>
          <p:nvPr/>
        </p:nvSpPr>
        <p:spPr>
          <a:xfrm>
            <a:off x="1986088" y="438036"/>
            <a:ext cx="10657185" cy="1077218"/>
          </a:xfrm>
          <a:prstGeom prst="rect">
            <a:avLst/>
          </a:prstGeom>
          <a:noFill/>
        </p:spPr>
        <p:txBody>
          <a:bodyPr wrap="square" rtlCol="0">
            <a:spAutoFit/>
          </a:bodyPr>
          <a:lstStyle/>
          <a:p>
            <a:pPr algn="ctr"/>
            <a:r>
              <a:rPr lang="en-CA" sz="3200" b="1" dirty="0">
                <a:solidFill>
                  <a:schemeClr val="tx2"/>
                </a:solidFill>
              </a:rPr>
              <a:t>These mandatory POS </a:t>
            </a:r>
            <a:r>
              <a:rPr lang="en-CA" sz="3200" b="1" dirty="0">
                <a:solidFill>
                  <a:schemeClr val="accent5"/>
                </a:solidFill>
              </a:rPr>
              <a:t>behaviours</a:t>
            </a:r>
            <a:r>
              <a:rPr lang="en-CA" sz="3200" b="1" dirty="0">
                <a:solidFill>
                  <a:schemeClr val="tx2"/>
                </a:solidFill>
              </a:rPr>
              <a:t> can be thought of as a simple </a:t>
            </a:r>
            <a:r>
              <a:rPr lang="en-CA" sz="3200" b="1" dirty="0">
                <a:solidFill>
                  <a:schemeClr val="accent5"/>
                </a:solidFill>
              </a:rPr>
              <a:t>1-2-3-4 pattern </a:t>
            </a:r>
            <a:r>
              <a:rPr lang="en-CA" sz="3200" b="1" dirty="0">
                <a:solidFill>
                  <a:schemeClr val="tx2"/>
                </a:solidFill>
              </a:rPr>
              <a:t>(like in a dance).</a:t>
            </a:r>
          </a:p>
        </p:txBody>
      </p:sp>
      <p:pic>
        <p:nvPicPr>
          <p:cNvPr id="7" name="Graphic 6">
            <a:extLst>
              <a:ext uri="{FF2B5EF4-FFF2-40B4-BE49-F238E27FC236}">
                <a16:creationId xmlns:a16="http://schemas.microsoft.com/office/drawing/2014/main" id="{B149C357-AE91-1573-1CBB-2B5757CC7E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448" y="5189621"/>
            <a:ext cx="1701800" cy="2501900"/>
          </a:xfrm>
          <a:prstGeom prst="rect">
            <a:avLst/>
          </a:prstGeom>
        </p:spPr>
      </p:pic>
    </p:spTree>
    <p:extLst>
      <p:ext uri="{BB962C8B-B14F-4D97-AF65-F5344CB8AC3E}">
        <p14:creationId xmlns:p14="http://schemas.microsoft.com/office/powerpoint/2010/main" val="38114610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EE13433A-897E-D27B-E490-4B69BA88B77F}"/>
              </a:ext>
            </a:extLst>
          </p:cNvPr>
          <p:cNvCxnSpPr>
            <a:cxnSpLocks/>
          </p:cNvCxnSpPr>
          <p:nvPr/>
        </p:nvCxnSpPr>
        <p:spPr>
          <a:xfrm flipV="1">
            <a:off x="7603232" y="3310322"/>
            <a:ext cx="2269252" cy="1790918"/>
          </a:xfrm>
          <a:prstGeom prst="line">
            <a:avLst/>
          </a:prstGeom>
          <a:ln w="762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3D4183-4BF6-0ED4-6AFE-E27827531BC0}"/>
              </a:ext>
            </a:extLst>
          </p:cNvPr>
          <p:cNvCxnSpPr>
            <a:cxnSpLocks/>
          </p:cNvCxnSpPr>
          <p:nvPr/>
        </p:nvCxnSpPr>
        <p:spPr>
          <a:xfrm flipV="1">
            <a:off x="9668120" y="3278072"/>
            <a:ext cx="241116" cy="2268242"/>
          </a:xfrm>
          <a:prstGeom prst="line">
            <a:avLst/>
          </a:prstGeom>
          <a:ln w="762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5DB8D5-FD00-96D9-24A7-84173065505F}"/>
              </a:ext>
            </a:extLst>
          </p:cNvPr>
          <p:cNvCxnSpPr>
            <a:cxnSpLocks/>
          </p:cNvCxnSpPr>
          <p:nvPr/>
        </p:nvCxnSpPr>
        <p:spPr>
          <a:xfrm flipH="1" flipV="1">
            <a:off x="10500602" y="3338703"/>
            <a:ext cx="1535870" cy="1578378"/>
          </a:xfrm>
          <a:prstGeom prst="line">
            <a:avLst/>
          </a:prstGeom>
          <a:ln w="762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Arrow: Curved Up 34">
            <a:extLst>
              <a:ext uri="{FF2B5EF4-FFF2-40B4-BE49-F238E27FC236}">
                <a16:creationId xmlns:a16="http://schemas.microsoft.com/office/drawing/2014/main" id="{8351A195-2898-BEBC-8914-D3E398355E85}"/>
              </a:ext>
            </a:extLst>
          </p:cNvPr>
          <p:cNvSpPr/>
          <p:nvPr/>
        </p:nvSpPr>
        <p:spPr>
          <a:xfrm>
            <a:off x="5383644" y="4198095"/>
            <a:ext cx="8568952" cy="28803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8" name="Cloud 47">
            <a:extLst>
              <a:ext uri="{FF2B5EF4-FFF2-40B4-BE49-F238E27FC236}">
                <a16:creationId xmlns:a16="http://schemas.microsoft.com/office/drawing/2014/main" id="{217C8E04-C344-5433-FDB0-3C2E1C71AA9B}"/>
              </a:ext>
            </a:extLst>
          </p:cNvPr>
          <p:cNvSpPr/>
          <p:nvPr/>
        </p:nvSpPr>
        <p:spPr>
          <a:xfrm>
            <a:off x="6408285" y="995944"/>
            <a:ext cx="7531651" cy="3550904"/>
          </a:xfrm>
          <a:prstGeom prst="cloud">
            <a:avLst/>
          </a:prstGeom>
          <a:solidFill>
            <a:schemeClr val="bg1"/>
          </a:solidFill>
          <a:ln w="76200">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bg1">
                  <a:lumMod val="65000"/>
                </a:schemeClr>
              </a:solidFill>
            </a:endParaRPr>
          </a:p>
        </p:txBody>
      </p:sp>
      <p:pic>
        <p:nvPicPr>
          <p:cNvPr id="6" name="Picture 5">
            <a:extLst>
              <a:ext uri="{FF2B5EF4-FFF2-40B4-BE49-F238E27FC236}">
                <a16:creationId xmlns:a16="http://schemas.microsoft.com/office/drawing/2014/main" id="{D6F001D9-1677-551B-B478-CAFB0D31E9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09771" y="1729387"/>
            <a:ext cx="1854455" cy="1854455"/>
          </a:xfrm>
          <a:prstGeom prst="rect">
            <a:avLst/>
          </a:prstGeom>
        </p:spPr>
      </p:pic>
      <p:sp>
        <p:nvSpPr>
          <p:cNvPr id="41" name="TextBox 40">
            <a:extLst>
              <a:ext uri="{FF2B5EF4-FFF2-40B4-BE49-F238E27FC236}">
                <a16:creationId xmlns:a16="http://schemas.microsoft.com/office/drawing/2014/main" id="{209E36C0-B4F1-F100-8EC9-7FAEBBA60683}"/>
              </a:ext>
            </a:extLst>
          </p:cNvPr>
          <p:cNvSpPr txBox="1"/>
          <p:nvPr/>
        </p:nvSpPr>
        <p:spPr>
          <a:xfrm>
            <a:off x="6464681" y="4810554"/>
            <a:ext cx="978153" cy="461665"/>
          </a:xfrm>
          <a:prstGeom prst="rect">
            <a:avLst/>
          </a:prstGeom>
          <a:noFill/>
        </p:spPr>
        <p:txBody>
          <a:bodyPr wrap="none" rtlCol="0">
            <a:spAutoFit/>
          </a:bodyPr>
          <a:lstStyle/>
          <a:p>
            <a:pPr algn="ctr"/>
            <a:r>
              <a:rPr lang="en-CA" sz="2400" b="1" dirty="0">
                <a:solidFill>
                  <a:schemeClr val="accent2"/>
                </a:solidFill>
                <a:latin typeface="Candara" panose="020E0502030303020204" pitchFamily="34" charset="0"/>
              </a:rPr>
              <a:t>1-2-3-4</a:t>
            </a:r>
          </a:p>
        </p:txBody>
      </p:sp>
      <p:sp>
        <p:nvSpPr>
          <p:cNvPr id="43" name="TextBox 42">
            <a:extLst>
              <a:ext uri="{FF2B5EF4-FFF2-40B4-BE49-F238E27FC236}">
                <a16:creationId xmlns:a16="http://schemas.microsoft.com/office/drawing/2014/main" id="{16616CA1-E381-48B4-91BF-FE14B7E0B72C}"/>
              </a:ext>
            </a:extLst>
          </p:cNvPr>
          <p:cNvSpPr txBox="1"/>
          <p:nvPr/>
        </p:nvSpPr>
        <p:spPr>
          <a:xfrm>
            <a:off x="8587677" y="5264764"/>
            <a:ext cx="978153" cy="461665"/>
          </a:xfrm>
          <a:prstGeom prst="rect">
            <a:avLst/>
          </a:prstGeom>
          <a:noFill/>
        </p:spPr>
        <p:txBody>
          <a:bodyPr wrap="none" rtlCol="0">
            <a:spAutoFit/>
          </a:bodyPr>
          <a:lstStyle/>
          <a:p>
            <a:pPr algn="ctr"/>
            <a:r>
              <a:rPr lang="en-CA" sz="2400" b="1" dirty="0">
                <a:solidFill>
                  <a:schemeClr val="accent2"/>
                </a:solidFill>
                <a:latin typeface="Candara" panose="020E0502030303020204" pitchFamily="34" charset="0"/>
              </a:rPr>
              <a:t>1-2-3-4</a:t>
            </a:r>
          </a:p>
        </p:txBody>
      </p:sp>
      <p:sp>
        <p:nvSpPr>
          <p:cNvPr id="45" name="TextBox 44">
            <a:extLst>
              <a:ext uri="{FF2B5EF4-FFF2-40B4-BE49-F238E27FC236}">
                <a16:creationId xmlns:a16="http://schemas.microsoft.com/office/drawing/2014/main" id="{8DF04D0D-4C12-E111-4D05-15F97A17ADC4}"/>
              </a:ext>
            </a:extLst>
          </p:cNvPr>
          <p:cNvSpPr txBox="1"/>
          <p:nvPr/>
        </p:nvSpPr>
        <p:spPr>
          <a:xfrm>
            <a:off x="10907601" y="4645576"/>
            <a:ext cx="978153" cy="461665"/>
          </a:xfrm>
          <a:prstGeom prst="rect">
            <a:avLst/>
          </a:prstGeom>
          <a:noFill/>
        </p:spPr>
        <p:txBody>
          <a:bodyPr wrap="none" rtlCol="0">
            <a:spAutoFit/>
          </a:bodyPr>
          <a:lstStyle/>
          <a:p>
            <a:pPr algn="ctr"/>
            <a:r>
              <a:rPr lang="en-CA" sz="2400" b="1" dirty="0">
                <a:solidFill>
                  <a:schemeClr val="accent2"/>
                </a:solidFill>
                <a:latin typeface="Candara" panose="020E0502030303020204" pitchFamily="34" charset="0"/>
              </a:rPr>
              <a:t>1-2-3-4</a:t>
            </a:r>
          </a:p>
        </p:txBody>
      </p:sp>
      <p:sp>
        <p:nvSpPr>
          <p:cNvPr id="47" name="TextBox 46">
            <a:extLst>
              <a:ext uri="{FF2B5EF4-FFF2-40B4-BE49-F238E27FC236}">
                <a16:creationId xmlns:a16="http://schemas.microsoft.com/office/drawing/2014/main" id="{2597FD81-B457-734D-5A5D-5B3E9A8C0FE3}"/>
              </a:ext>
            </a:extLst>
          </p:cNvPr>
          <p:cNvSpPr txBox="1"/>
          <p:nvPr/>
        </p:nvSpPr>
        <p:spPr>
          <a:xfrm>
            <a:off x="1338536" y="840236"/>
            <a:ext cx="7056784" cy="3046988"/>
          </a:xfrm>
          <a:prstGeom prst="rect">
            <a:avLst/>
          </a:prstGeom>
          <a:noFill/>
        </p:spPr>
        <p:txBody>
          <a:bodyPr wrap="square" rtlCol="0">
            <a:spAutoFit/>
          </a:bodyPr>
          <a:lstStyle/>
          <a:p>
            <a:r>
              <a:rPr lang="en-CA" sz="3200" b="1" dirty="0">
                <a:solidFill>
                  <a:schemeClr val="accent2"/>
                </a:solidFill>
              </a:rPr>
              <a:t>This pattern repeats.</a:t>
            </a:r>
          </a:p>
          <a:p>
            <a:r>
              <a:rPr lang="en-CA" sz="3200" b="1" dirty="0">
                <a:solidFill>
                  <a:schemeClr val="accent2"/>
                </a:solidFill>
              </a:rPr>
              <a:t>At </a:t>
            </a:r>
            <a:r>
              <a:rPr lang="en-CA" sz="3200" b="1" u="sng" dirty="0">
                <a:solidFill>
                  <a:schemeClr val="accent2"/>
                </a:solidFill>
              </a:rPr>
              <a:t>every</a:t>
            </a:r>
            <a:r>
              <a:rPr lang="en-CA" sz="3200" b="1" dirty="0">
                <a:solidFill>
                  <a:schemeClr val="accent2"/>
                </a:solidFill>
              </a:rPr>
              <a:t> care encounter…</a:t>
            </a:r>
          </a:p>
          <a:p>
            <a:pPr marL="514350" indent="-514350">
              <a:buFont typeface="+mj-lt"/>
              <a:buAutoNum type="arabicPeriod"/>
            </a:pPr>
            <a:r>
              <a:rPr lang="en-CA" sz="3200" b="1" dirty="0">
                <a:solidFill>
                  <a:schemeClr val="accent5"/>
                </a:solidFill>
              </a:rPr>
              <a:t>Identify</a:t>
            </a:r>
            <a:r>
              <a:rPr lang="en-CA" sz="3200" dirty="0">
                <a:solidFill>
                  <a:schemeClr val="tx2"/>
                </a:solidFill>
              </a:rPr>
              <a:t> the person</a:t>
            </a:r>
          </a:p>
          <a:p>
            <a:pPr marL="514350" indent="-514350">
              <a:buFont typeface="+mj-lt"/>
              <a:buAutoNum type="arabicPeriod"/>
            </a:pPr>
            <a:r>
              <a:rPr lang="en-CA" sz="3200" b="1" dirty="0">
                <a:solidFill>
                  <a:schemeClr val="accent5"/>
                </a:solidFill>
              </a:rPr>
              <a:t>Retrieve</a:t>
            </a:r>
            <a:r>
              <a:rPr lang="en-CA" sz="3200" dirty="0">
                <a:solidFill>
                  <a:schemeClr val="tx2"/>
                </a:solidFill>
              </a:rPr>
              <a:t> their health story (“IPS”)</a:t>
            </a:r>
          </a:p>
          <a:p>
            <a:pPr marL="514350" indent="-514350">
              <a:buFont typeface="+mj-lt"/>
              <a:buAutoNum type="arabicPeriod"/>
            </a:pPr>
            <a:r>
              <a:rPr lang="en-CA" sz="3200" b="1" dirty="0">
                <a:solidFill>
                  <a:schemeClr val="accent5"/>
                </a:solidFill>
              </a:rPr>
              <a:t>Provide</a:t>
            </a:r>
            <a:r>
              <a:rPr lang="en-CA" sz="3200" dirty="0">
                <a:solidFill>
                  <a:schemeClr val="tx2"/>
                </a:solidFill>
              </a:rPr>
              <a:t> care</a:t>
            </a:r>
          </a:p>
          <a:p>
            <a:pPr marL="514350" indent="-514350">
              <a:buFont typeface="+mj-lt"/>
              <a:buAutoNum type="arabicPeriod"/>
            </a:pPr>
            <a:r>
              <a:rPr lang="en-CA" sz="3200" b="1" dirty="0">
                <a:solidFill>
                  <a:schemeClr val="accent5"/>
                </a:solidFill>
              </a:rPr>
              <a:t>Update</a:t>
            </a:r>
            <a:r>
              <a:rPr lang="en-CA" sz="3200" dirty="0">
                <a:solidFill>
                  <a:schemeClr val="tx2"/>
                </a:solidFill>
              </a:rPr>
              <a:t> their IPS</a:t>
            </a:r>
          </a:p>
        </p:txBody>
      </p:sp>
      <p:pic>
        <p:nvPicPr>
          <p:cNvPr id="2" name="Graphic 1">
            <a:extLst>
              <a:ext uri="{FF2B5EF4-FFF2-40B4-BE49-F238E27FC236}">
                <a16:creationId xmlns:a16="http://schemas.microsoft.com/office/drawing/2014/main" id="{2B24EE93-952B-0069-2D9C-D05F02A582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448" y="5189621"/>
            <a:ext cx="1701800" cy="2501900"/>
          </a:xfrm>
          <a:prstGeom prst="rect">
            <a:avLst/>
          </a:prstGeom>
        </p:spPr>
      </p:pic>
      <p:pic>
        <p:nvPicPr>
          <p:cNvPr id="9" name="Graphic 8">
            <a:extLst>
              <a:ext uri="{FF2B5EF4-FFF2-40B4-BE49-F238E27FC236}">
                <a16:creationId xmlns:a16="http://schemas.microsoft.com/office/drawing/2014/main" id="{A1E04DC5-79F7-B98F-F491-2261B3D429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63509" y="4828710"/>
            <a:ext cx="1502308" cy="1568586"/>
          </a:xfrm>
          <a:prstGeom prst="rect">
            <a:avLst/>
          </a:prstGeom>
        </p:spPr>
      </p:pic>
      <p:sp>
        <p:nvSpPr>
          <p:cNvPr id="10" name="TextBox 9">
            <a:extLst>
              <a:ext uri="{FF2B5EF4-FFF2-40B4-BE49-F238E27FC236}">
                <a16:creationId xmlns:a16="http://schemas.microsoft.com/office/drawing/2014/main" id="{312964F4-5674-67FD-5DA7-A6B199DAA7FA}"/>
              </a:ext>
            </a:extLst>
          </p:cNvPr>
          <p:cNvSpPr txBox="1"/>
          <p:nvPr/>
        </p:nvSpPr>
        <p:spPr>
          <a:xfrm>
            <a:off x="12294249" y="6368523"/>
            <a:ext cx="2540523" cy="369332"/>
          </a:xfrm>
          <a:prstGeom prst="rect">
            <a:avLst/>
          </a:prstGeom>
          <a:noFill/>
        </p:spPr>
        <p:txBody>
          <a:bodyPr wrap="square" rtlCol="0">
            <a:spAutoFit/>
          </a:bodyPr>
          <a:lstStyle/>
          <a:p>
            <a:pPr algn="l"/>
            <a:r>
              <a:rPr lang="en-GB" sz="1800" dirty="0">
                <a:solidFill>
                  <a:schemeClr val="tx2"/>
                </a:solidFill>
              </a:rPr>
              <a:t>Immunization clinic</a:t>
            </a:r>
          </a:p>
        </p:txBody>
      </p:sp>
      <p:pic>
        <p:nvPicPr>
          <p:cNvPr id="11" name="Graphic 10">
            <a:extLst>
              <a:ext uri="{FF2B5EF4-FFF2-40B4-BE49-F238E27FC236}">
                <a16:creationId xmlns:a16="http://schemas.microsoft.com/office/drawing/2014/main" id="{05E0582D-3AC6-D093-DFD0-F147062DC21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198379" y="5682725"/>
            <a:ext cx="1300778" cy="1568586"/>
          </a:xfrm>
          <a:prstGeom prst="rect">
            <a:avLst/>
          </a:prstGeom>
        </p:spPr>
      </p:pic>
      <p:sp>
        <p:nvSpPr>
          <p:cNvPr id="12" name="TextBox 11">
            <a:extLst>
              <a:ext uri="{FF2B5EF4-FFF2-40B4-BE49-F238E27FC236}">
                <a16:creationId xmlns:a16="http://schemas.microsoft.com/office/drawing/2014/main" id="{5A7D05FD-8316-EC84-000C-46FFCC1A3CBD}"/>
              </a:ext>
            </a:extLst>
          </p:cNvPr>
          <p:cNvSpPr txBox="1"/>
          <p:nvPr/>
        </p:nvSpPr>
        <p:spPr>
          <a:xfrm>
            <a:off x="9228895" y="7230952"/>
            <a:ext cx="2540523" cy="369332"/>
          </a:xfrm>
          <a:prstGeom prst="rect">
            <a:avLst/>
          </a:prstGeom>
          <a:noFill/>
        </p:spPr>
        <p:txBody>
          <a:bodyPr wrap="square" rtlCol="0">
            <a:spAutoFit/>
          </a:bodyPr>
          <a:lstStyle/>
          <a:p>
            <a:pPr algn="l"/>
            <a:r>
              <a:rPr lang="en-GB" sz="1800" dirty="0">
                <a:solidFill>
                  <a:schemeClr val="tx2"/>
                </a:solidFill>
              </a:rPr>
              <a:t>District clinic</a:t>
            </a:r>
          </a:p>
        </p:txBody>
      </p:sp>
      <p:pic>
        <p:nvPicPr>
          <p:cNvPr id="13" name="Graphic 12">
            <a:extLst>
              <a:ext uri="{FF2B5EF4-FFF2-40B4-BE49-F238E27FC236}">
                <a16:creationId xmlns:a16="http://schemas.microsoft.com/office/drawing/2014/main" id="{0DB9FD98-C85C-630B-A42B-820FBAB2981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364314" y="4880468"/>
            <a:ext cx="1205133" cy="1568586"/>
          </a:xfrm>
          <a:prstGeom prst="rect">
            <a:avLst/>
          </a:prstGeom>
        </p:spPr>
      </p:pic>
      <p:sp>
        <p:nvSpPr>
          <p:cNvPr id="14" name="TextBox 13">
            <a:extLst>
              <a:ext uri="{FF2B5EF4-FFF2-40B4-BE49-F238E27FC236}">
                <a16:creationId xmlns:a16="http://schemas.microsoft.com/office/drawing/2014/main" id="{A87A4E98-70CD-9551-2EE8-5C904474953D}"/>
              </a:ext>
            </a:extLst>
          </p:cNvPr>
          <p:cNvSpPr txBox="1"/>
          <p:nvPr/>
        </p:nvSpPr>
        <p:spPr>
          <a:xfrm>
            <a:off x="5347008" y="6428695"/>
            <a:ext cx="2540523" cy="369332"/>
          </a:xfrm>
          <a:prstGeom prst="rect">
            <a:avLst/>
          </a:prstGeom>
          <a:noFill/>
        </p:spPr>
        <p:txBody>
          <a:bodyPr wrap="square" rtlCol="0">
            <a:spAutoFit/>
          </a:bodyPr>
          <a:lstStyle/>
          <a:p>
            <a:pPr algn="l"/>
            <a:r>
              <a:rPr lang="en-GB" sz="1800" dirty="0">
                <a:solidFill>
                  <a:schemeClr val="tx2"/>
                </a:solidFill>
              </a:rPr>
              <a:t>VCCT clinic</a:t>
            </a:r>
          </a:p>
        </p:txBody>
      </p:sp>
    </p:spTree>
    <p:extLst>
      <p:ext uri="{BB962C8B-B14F-4D97-AF65-F5344CB8AC3E}">
        <p14:creationId xmlns:p14="http://schemas.microsoft.com/office/powerpoint/2010/main" val="14352520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D7BF1C-5CB0-4CF1-80BC-83247B3C61F7}"/>
              </a:ext>
            </a:extLst>
          </p:cNvPr>
          <p:cNvSpPr>
            <a:spLocks noGrp="1"/>
          </p:cNvSpPr>
          <p:nvPr>
            <p:ph type="sldNum" sz="quarter" idx="12"/>
          </p:nvPr>
        </p:nvSpPr>
        <p:spPr/>
        <p:txBody>
          <a:bodyPr/>
          <a:lstStyle/>
          <a:p>
            <a:fld id="{6734F48E-A456-4E2F-B17E-509464F7A050}" type="slidenum">
              <a:rPr lang="en-CA" smtClean="0"/>
              <a:pPr/>
              <a:t>103</a:t>
            </a:fld>
            <a:endParaRPr lang="en-CA"/>
          </a:p>
        </p:txBody>
      </p:sp>
      <p:pic>
        <p:nvPicPr>
          <p:cNvPr id="5" name="Picture 4">
            <a:extLst>
              <a:ext uri="{FF2B5EF4-FFF2-40B4-BE49-F238E27FC236}">
                <a16:creationId xmlns:a16="http://schemas.microsoft.com/office/drawing/2014/main" id="{CC20B227-5913-4395-9889-2140A99CE714}"/>
              </a:ext>
            </a:extLst>
          </p:cNvPr>
          <p:cNvPicPr>
            <a:picLocks noChangeAspect="1"/>
          </p:cNvPicPr>
          <p:nvPr/>
        </p:nvPicPr>
        <p:blipFill>
          <a:blip r:embed="rId2"/>
          <a:stretch>
            <a:fillRect/>
          </a:stretch>
        </p:blipFill>
        <p:spPr>
          <a:xfrm>
            <a:off x="672846" y="2530624"/>
            <a:ext cx="6930386" cy="2989360"/>
          </a:xfrm>
          <a:prstGeom prst="rect">
            <a:avLst/>
          </a:prstGeom>
        </p:spPr>
      </p:pic>
      <p:sp>
        <p:nvSpPr>
          <p:cNvPr id="6" name="Speech Bubble: Rectangle with Corners Rounded 5">
            <a:extLst>
              <a:ext uri="{FF2B5EF4-FFF2-40B4-BE49-F238E27FC236}">
                <a16:creationId xmlns:a16="http://schemas.microsoft.com/office/drawing/2014/main" id="{04C17EF4-4BE2-4692-A437-18A5016F5FBB}"/>
              </a:ext>
            </a:extLst>
          </p:cNvPr>
          <p:cNvSpPr/>
          <p:nvPr/>
        </p:nvSpPr>
        <p:spPr>
          <a:xfrm>
            <a:off x="8640728" y="874440"/>
            <a:ext cx="5688632" cy="1512168"/>
          </a:xfrm>
          <a:prstGeom prst="wedgeRoundRectCallout">
            <a:avLst>
              <a:gd name="adj1" fmla="val -127614"/>
              <a:gd name="adj2" fmla="val 6501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b="1" dirty="0">
                <a:solidFill>
                  <a:schemeClr val="accent2"/>
                </a:solidFill>
              </a:rPr>
              <a:t>QUERY</a:t>
            </a:r>
            <a:r>
              <a:rPr lang="en-CA" sz="1800" dirty="0">
                <a:solidFill>
                  <a:schemeClr val="tx2"/>
                </a:solidFill>
              </a:rPr>
              <a:t> for the client against the MPI.</a:t>
            </a:r>
          </a:p>
          <a:p>
            <a:r>
              <a:rPr lang="en-CA" sz="1800" dirty="0">
                <a:solidFill>
                  <a:schemeClr val="tx2"/>
                </a:solidFill>
              </a:rPr>
              <a:t>If found, confirm demographic details.</a:t>
            </a:r>
          </a:p>
          <a:p>
            <a:r>
              <a:rPr lang="en-CA" sz="1800" dirty="0">
                <a:solidFill>
                  <a:schemeClr val="tx2"/>
                </a:solidFill>
              </a:rPr>
              <a:t>If edits needed, </a:t>
            </a:r>
            <a:r>
              <a:rPr lang="en-CA" sz="1800" b="1" dirty="0">
                <a:solidFill>
                  <a:schemeClr val="accent2"/>
                </a:solidFill>
              </a:rPr>
              <a:t>UPDATE</a:t>
            </a:r>
            <a:r>
              <a:rPr lang="en-CA" sz="1800" dirty="0">
                <a:solidFill>
                  <a:schemeClr val="tx2"/>
                </a:solidFill>
              </a:rPr>
              <a:t> details in the MPI.</a:t>
            </a:r>
          </a:p>
          <a:p>
            <a:r>
              <a:rPr lang="en-CA" sz="1800" dirty="0">
                <a:solidFill>
                  <a:schemeClr val="tx2"/>
                </a:solidFill>
              </a:rPr>
              <a:t>If not found, </a:t>
            </a:r>
            <a:r>
              <a:rPr lang="en-CA" sz="1800" b="1" dirty="0">
                <a:solidFill>
                  <a:schemeClr val="accent2"/>
                </a:solidFill>
              </a:rPr>
              <a:t>ADD</a:t>
            </a:r>
            <a:r>
              <a:rPr lang="en-CA" sz="1800" dirty="0">
                <a:solidFill>
                  <a:schemeClr val="tx2"/>
                </a:solidFill>
              </a:rPr>
              <a:t> the client to the MPI.</a:t>
            </a:r>
          </a:p>
          <a:p>
            <a:r>
              <a:rPr lang="en-CA" sz="1800" b="1" dirty="0">
                <a:solidFill>
                  <a:schemeClr val="accent2"/>
                </a:solidFill>
              </a:rPr>
              <a:t>SYNC</a:t>
            </a:r>
            <a:r>
              <a:rPr lang="en-CA" sz="1800" dirty="0">
                <a:solidFill>
                  <a:schemeClr val="tx2"/>
                </a:solidFill>
              </a:rPr>
              <a:t> local system to MPI’s demographic data.</a:t>
            </a:r>
          </a:p>
        </p:txBody>
      </p:sp>
      <p:sp>
        <p:nvSpPr>
          <p:cNvPr id="7" name="Speech Bubble: Rectangle with Corners Rounded 6">
            <a:extLst>
              <a:ext uri="{FF2B5EF4-FFF2-40B4-BE49-F238E27FC236}">
                <a16:creationId xmlns:a16="http://schemas.microsoft.com/office/drawing/2014/main" id="{B7897D31-F11B-4910-AA4B-B723DBAF2E3F}"/>
              </a:ext>
            </a:extLst>
          </p:cNvPr>
          <p:cNvSpPr/>
          <p:nvPr/>
        </p:nvSpPr>
        <p:spPr>
          <a:xfrm>
            <a:off x="8712736" y="2509814"/>
            <a:ext cx="5616624" cy="762373"/>
          </a:xfrm>
          <a:prstGeom prst="wedgeRoundRectCallout">
            <a:avLst>
              <a:gd name="adj1" fmla="val -113215"/>
              <a:gd name="adj2" fmla="val 6905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b="1" dirty="0">
                <a:solidFill>
                  <a:schemeClr val="accent2"/>
                </a:solidFill>
              </a:rPr>
              <a:t>POST</a:t>
            </a:r>
            <a:r>
              <a:rPr lang="en-CA" sz="1800" dirty="0">
                <a:solidFill>
                  <a:schemeClr val="tx2"/>
                </a:solidFill>
              </a:rPr>
              <a:t> the client’s IPS to the shared health record.*</a:t>
            </a:r>
          </a:p>
          <a:p>
            <a:r>
              <a:rPr lang="en-CA" sz="1800" b="1" dirty="0">
                <a:solidFill>
                  <a:schemeClr val="accent2"/>
                </a:solidFill>
              </a:rPr>
              <a:t>QUERY</a:t>
            </a:r>
            <a:r>
              <a:rPr lang="en-CA" sz="1800" dirty="0">
                <a:solidFill>
                  <a:schemeClr val="tx2"/>
                </a:solidFill>
              </a:rPr>
              <a:t> for the client’s IPS from the SHR.</a:t>
            </a:r>
          </a:p>
        </p:txBody>
      </p:sp>
      <p:sp>
        <p:nvSpPr>
          <p:cNvPr id="8" name="Speech Bubble: Rectangle with Corners Rounded 7">
            <a:extLst>
              <a:ext uri="{FF2B5EF4-FFF2-40B4-BE49-F238E27FC236}">
                <a16:creationId xmlns:a16="http://schemas.microsoft.com/office/drawing/2014/main" id="{B1E87C0D-1E78-4004-BDB1-C735E5924868}"/>
              </a:ext>
            </a:extLst>
          </p:cNvPr>
          <p:cNvSpPr/>
          <p:nvPr/>
        </p:nvSpPr>
        <p:spPr>
          <a:xfrm>
            <a:off x="9221274" y="3429620"/>
            <a:ext cx="5108086" cy="469241"/>
          </a:xfrm>
          <a:prstGeom prst="wedgeRoundRectCallout">
            <a:avLst>
              <a:gd name="adj1" fmla="val -119578"/>
              <a:gd name="adj2" fmla="val 2636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dirty="0">
                <a:solidFill>
                  <a:schemeClr val="tx2"/>
                </a:solidFill>
              </a:rPr>
              <a:t>Assess the client; triage if necessary.</a:t>
            </a:r>
          </a:p>
        </p:txBody>
      </p:sp>
      <p:sp>
        <p:nvSpPr>
          <p:cNvPr id="9" name="Speech Bubble: Rectangle with Corners Rounded 8">
            <a:extLst>
              <a:ext uri="{FF2B5EF4-FFF2-40B4-BE49-F238E27FC236}">
                <a16:creationId xmlns:a16="http://schemas.microsoft.com/office/drawing/2014/main" id="{EF9A24CD-2117-48C2-8470-510B50040B3B}"/>
              </a:ext>
            </a:extLst>
          </p:cNvPr>
          <p:cNvSpPr/>
          <p:nvPr/>
        </p:nvSpPr>
        <p:spPr>
          <a:xfrm>
            <a:off x="8492232" y="4078864"/>
            <a:ext cx="5837128" cy="749795"/>
          </a:xfrm>
          <a:prstGeom prst="wedgeRoundRectCallout">
            <a:avLst>
              <a:gd name="adj1" fmla="val -119921"/>
              <a:gd name="adj2" fmla="val -3182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dirty="0">
                <a:solidFill>
                  <a:schemeClr val="tx2"/>
                </a:solidFill>
              </a:rPr>
              <a:t>Leverage the </a:t>
            </a:r>
            <a:r>
              <a:rPr lang="en-CA" sz="1800" dirty="0" err="1">
                <a:solidFill>
                  <a:schemeClr val="tx2"/>
                </a:solidFill>
              </a:rPr>
              <a:t>CarePlan</a:t>
            </a:r>
            <a:r>
              <a:rPr lang="en-CA" sz="1800" dirty="0">
                <a:solidFill>
                  <a:schemeClr val="tx2"/>
                </a:solidFill>
              </a:rPr>
              <a:t> (from the IPS).</a:t>
            </a:r>
          </a:p>
          <a:p>
            <a:r>
              <a:rPr lang="en-CA" sz="1800" dirty="0">
                <a:solidFill>
                  <a:schemeClr val="tx2"/>
                </a:solidFill>
              </a:rPr>
              <a:t>Perhaps leverage one ore more CCGs (if applicable).</a:t>
            </a:r>
          </a:p>
        </p:txBody>
      </p:sp>
      <p:sp>
        <p:nvSpPr>
          <p:cNvPr id="10" name="Speech Bubble: Rectangle with Corners Rounded 9">
            <a:extLst>
              <a:ext uri="{FF2B5EF4-FFF2-40B4-BE49-F238E27FC236}">
                <a16:creationId xmlns:a16="http://schemas.microsoft.com/office/drawing/2014/main" id="{33896BB4-7A32-4E1F-9B14-EC4655009E22}"/>
              </a:ext>
            </a:extLst>
          </p:cNvPr>
          <p:cNvSpPr/>
          <p:nvPr/>
        </p:nvSpPr>
        <p:spPr>
          <a:xfrm>
            <a:off x="7803675" y="5008662"/>
            <a:ext cx="6525685" cy="1869828"/>
          </a:xfrm>
          <a:prstGeom prst="wedgeRoundRectCallout">
            <a:avLst>
              <a:gd name="adj1" fmla="val -125282"/>
              <a:gd name="adj2" fmla="val -5172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dirty="0">
                <a:solidFill>
                  <a:schemeClr val="tx2"/>
                </a:solidFill>
              </a:rPr>
              <a:t>Locally, </a:t>
            </a:r>
            <a:r>
              <a:rPr lang="en-CA" sz="1800" b="1" dirty="0">
                <a:solidFill>
                  <a:schemeClr val="accent2"/>
                </a:solidFill>
              </a:rPr>
              <a:t>SAVE</a:t>
            </a:r>
            <a:r>
              <a:rPr lang="en-CA" sz="1800" dirty="0">
                <a:solidFill>
                  <a:schemeClr val="tx2"/>
                </a:solidFill>
              </a:rPr>
              <a:t> the results of the care encounter plus any orders (e.g. medications, lab tests, procedures, etc.).</a:t>
            </a:r>
          </a:p>
          <a:p>
            <a:r>
              <a:rPr lang="en-CA" sz="1800" dirty="0">
                <a:solidFill>
                  <a:schemeClr val="tx2"/>
                </a:solidFill>
              </a:rPr>
              <a:t>If necessary, escalate care; create referrals to another provider, or another facility.</a:t>
            </a:r>
          </a:p>
          <a:p>
            <a:r>
              <a:rPr lang="en-CA" sz="1800" dirty="0">
                <a:solidFill>
                  <a:schemeClr val="tx2"/>
                </a:solidFill>
              </a:rPr>
              <a:t>Indicate necessary follow-up visits, if applicable.</a:t>
            </a:r>
          </a:p>
          <a:p>
            <a:r>
              <a:rPr lang="en-CA" sz="1800" dirty="0">
                <a:solidFill>
                  <a:schemeClr val="tx2"/>
                </a:solidFill>
              </a:rPr>
              <a:t>From the local system, </a:t>
            </a:r>
            <a:r>
              <a:rPr lang="en-CA" sz="1800" b="1" dirty="0">
                <a:solidFill>
                  <a:schemeClr val="accent2"/>
                </a:solidFill>
              </a:rPr>
              <a:t>POST</a:t>
            </a:r>
            <a:r>
              <a:rPr lang="en-CA" sz="1800" dirty="0">
                <a:solidFill>
                  <a:schemeClr val="tx2"/>
                </a:solidFill>
              </a:rPr>
              <a:t> the updated IPS to the SHR.</a:t>
            </a:r>
          </a:p>
        </p:txBody>
      </p:sp>
      <p:sp>
        <p:nvSpPr>
          <p:cNvPr id="11" name="TextBox 10">
            <a:extLst>
              <a:ext uri="{FF2B5EF4-FFF2-40B4-BE49-F238E27FC236}">
                <a16:creationId xmlns:a16="http://schemas.microsoft.com/office/drawing/2014/main" id="{6D492D57-8414-4E7E-916D-3DB346EEFA21}"/>
              </a:ext>
            </a:extLst>
          </p:cNvPr>
          <p:cNvSpPr txBox="1"/>
          <p:nvPr/>
        </p:nvSpPr>
        <p:spPr>
          <a:xfrm>
            <a:off x="762472" y="5529614"/>
            <a:ext cx="6120680" cy="1938992"/>
          </a:xfrm>
          <a:prstGeom prst="rect">
            <a:avLst/>
          </a:prstGeom>
          <a:noFill/>
        </p:spPr>
        <p:txBody>
          <a:bodyPr wrap="square" rtlCol="0">
            <a:spAutoFit/>
          </a:bodyPr>
          <a:lstStyle/>
          <a:p>
            <a:pPr algn="l"/>
            <a:r>
              <a:rPr lang="en-CA" sz="2000" dirty="0">
                <a:solidFill>
                  <a:schemeClr val="tx2"/>
                </a:solidFill>
              </a:rPr>
              <a:t>*Merging data from multiple sources into a single patient record can be complicated. The </a:t>
            </a:r>
            <a:r>
              <a:rPr lang="en-CA" sz="2000" b="1" dirty="0">
                <a:solidFill>
                  <a:schemeClr val="accent5"/>
                </a:solidFill>
              </a:rPr>
              <a:t>POST-then-QUERY</a:t>
            </a:r>
            <a:r>
              <a:rPr lang="en-CA" sz="2000" dirty="0">
                <a:solidFill>
                  <a:schemeClr val="tx2"/>
                </a:solidFill>
              </a:rPr>
              <a:t> pattern will allow the merging logic to be centrally hosted at the SHR… and this simplifies processing for point of care applications (EMRs, pharmacy systems, lab systems, mHealth apps, etc.)</a:t>
            </a:r>
          </a:p>
        </p:txBody>
      </p:sp>
      <p:sp>
        <p:nvSpPr>
          <p:cNvPr id="12" name="TextBox 11">
            <a:extLst>
              <a:ext uri="{FF2B5EF4-FFF2-40B4-BE49-F238E27FC236}">
                <a16:creationId xmlns:a16="http://schemas.microsoft.com/office/drawing/2014/main" id="{0325DCDD-746D-4B11-835D-6954CB44EFB0}"/>
              </a:ext>
            </a:extLst>
          </p:cNvPr>
          <p:cNvSpPr txBox="1"/>
          <p:nvPr/>
        </p:nvSpPr>
        <p:spPr>
          <a:xfrm>
            <a:off x="762472" y="409290"/>
            <a:ext cx="6673622" cy="1077218"/>
          </a:xfrm>
          <a:prstGeom prst="rect">
            <a:avLst/>
          </a:prstGeom>
          <a:noFill/>
        </p:spPr>
        <p:txBody>
          <a:bodyPr wrap="none" rtlCol="0">
            <a:spAutoFit/>
          </a:bodyPr>
          <a:lstStyle/>
          <a:p>
            <a:pPr algn="l"/>
            <a:r>
              <a:rPr lang="en-CA" sz="3200" b="1" dirty="0">
                <a:solidFill>
                  <a:schemeClr val="accent2"/>
                </a:solidFill>
              </a:rPr>
              <a:t>Operationalizing the Care Pattern</a:t>
            </a:r>
          </a:p>
          <a:p>
            <a:pPr algn="l"/>
            <a:r>
              <a:rPr lang="en-CA" sz="3200" b="1" dirty="0">
                <a:solidFill>
                  <a:schemeClr val="accent2"/>
                </a:solidFill>
              </a:rPr>
              <a:t>with Digital Health Transactions</a:t>
            </a:r>
          </a:p>
        </p:txBody>
      </p:sp>
    </p:spTree>
    <p:extLst>
      <p:ext uri="{BB962C8B-B14F-4D97-AF65-F5344CB8AC3E}">
        <p14:creationId xmlns:p14="http://schemas.microsoft.com/office/powerpoint/2010/main" val="37145522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44EEC-940B-2457-9690-22A93E3450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D66D7A6-F041-9A0E-587D-51D4827C7EDC}"/>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1B41FC3F-49E8-FC40-646E-611199534B58}"/>
              </a:ext>
            </a:extLst>
          </p:cNvPr>
          <p:cNvSpPr>
            <a:spLocks noGrp="1"/>
          </p:cNvSpPr>
          <p:nvPr>
            <p:ph idx="1"/>
          </p:nvPr>
        </p:nvSpPr>
        <p:spPr>
          <a:xfrm>
            <a:off x="828000" y="1980000"/>
            <a:ext cx="13039928" cy="5431155"/>
          </a:xfrm>
        </p:spPr>
        <p:txBody>
          <a:bodyPr/>
          <a:lstStyle/>
          <a:p>
            <a:pPr marL="457200" indent="-457200" algn="l">
              <a:buSzPct val="75000"/>
              <a:buFont typeface="Arial" panose="020B0604020202020204" pitchFamily="34" charset="0"/>
              <a:buChar char="•"/>
            </a:pPr>
            <a:r>
              <a:rPr lang="en-CA" sz="2800" b="1" dirty="0"/>
              <a:t>The repeated </a:t>
            </a:r>
            <a:r>
              <a:rPr lang="en-CA" sz="2800" b="1" dirty="0">
                <a:solidFill>
                  <a:schemeClr val="accent5"/>
                </a:solidFill>
              </a:rPr>
              <a:t>1-2-3-4 pattern</a:t>
            </a:r>
            <a:r>
              <a:rPr lang="en-CA" sz="2800" b="1" dirty="0"/>
              <a:t>, with CCGs, can systemically </a:t>
            </a:r>
            <a:r>
              <a:rPr lang="en-CA" sz="2800" b="1" dirty="0">
                <a:solidFill>
                  <a:schemeClr val="accent5"/>
                </a:solidFill>
              </a:rPr>
              <a:t>improve guideline-adherence</a:t>
            </a:r>
            <a:r>
              <a:rPr lang="en-CA" sz="2800" b="1" dirty="0"/>
              <a:t>. Improved adherence will improve health </a:t>
            </a:r>
            <a:r>
              <a:rPr lang="en-CA" sz="2800" b="1" dirty="0">
                <a:solidFill>
                  <a:schemeClr val="accent5"/>
                </a:solidFill>
              </a:rPr>
              <a:t>outcomes</a:t>
            </a:r>
            <a:r>
              <a:rPr lang="en-CA" sz="2800" b="1" dirty="0"/>
              <a:t>.</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Data collected during each CCG-enabled encounter will be </a:t>
            </a:r>
            <a:r>
              <a:rPr lang="en-CA" sz="2800" b="1" dirty="0">
                <a:solidFill>
                  <a:schemeClr val="accent5"/>
                </a:solidFill>
              </a:rPr>
              <a:t>“good” </a:t>
            </a:r>
            <a:r>
              <a:rPr lang="en-CA" sz="2800" b="1" dirty="0"/>
              <a:t>data. </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These data will support </a:t>
            </a:r>
            <a:r>
              <a:rPr lang="en-CA" sz="2800" b="1" dirty="0">
                <a:solidFill>
                  <a:schemeClr val="accent5"/>
                </a:solidFill>
              </a:rPr>
              <a:t>analytics</a:t>
            </a:r>
            <a:r>
              <a:rPr lang="en-CA" sz="2800" b="1" dirty="0"/>
              <a:t> that can serve health system management, including supporting performance-based financing.</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Large data sets of “good”, de-identified, person-centric data can be leveraged to support </a:t>
            </a:r>
            <a:r>
              <a:rPr lang="en-CA" sz="2800" b="1" dirty="0">
                <a:solidFill>
                  <a:schemeClr val="accent5"/>
                </a:solidFill>
              </a:rPr>
              <a:t>AI-based analyses</a:t>
            </a:r>
            <a:r>
              <a:rPr lang="en-CA" sz="2800" b="1" dirty="0"/>
              <a:t>. </a:t>
            </a:r>
            <a:endParaRPr lang="en-GB" dirty="0"/>
          </a:p>
        </p:txBody>
      </p:sp>
      <p:sp>
        <p:nvSpPr>
          <p:cNvPr id="2" name="Slide Number Placeholder 1">
            <a:extLst>
              <a:ext uri="{FF2B5EF4-FFF2-40B4-BE49-F238E27FC236}">
                <a16:creationId xmlns:a16="http://schemas.microsoft.com/office/drawing/2014/main" id="{B2D5E170-14B1-EE4C-B952-4C8BA6CAA874}"/>
              </a:ext>
            </a:extLst>
          </p:cNvPr>
          <p:cNvSpPr>
            <a:spLocks noGrp="1"/>
          </p:cNvSpPr>
          <p:nvPr>
            <p:ph type="sldNum" sz="quarter" idx="12"/>
          </p:nvPr>
        </p:nvSpPr>
        <p:spPr/>
        <p:txBody>
          <a:bodyPr/>
          <a:lstStyle/>
          <a:p>
            <a:fld id="{6734F48E-A456-4E2F-B17E-509464F7A050}" type="slidenum">
              <a:rPr lang="en-CA" smtClean="0"/>
              <a:pPr/>
              <a:t>104</a:t>
            </a:fld>
            <a:endParaRPr lang="en-CA"/>
          </a:p>
        </p:txBody>
      </p:sp>
      <p:pic>
        <p:nvPicPr>
          <p:cNvPr id="8" name="Graphic 7" descr="Key with solid fill">
            <a:extLst>
              <a:ext uri="{FF2B5EF4-FFF2-40B4-BE49-F238E27FC236}">
                <a16:creationId xmlns:a16="http://schemas.microsoft.com/office/drawing/2014/main" id="{BAADEAF3-50FC-F04F-3C3F-2ECEDC1C09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32275095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D1182-4AC3-A778-746B-07B56153FB2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29E6C0-0CFF-4953-2F71-75110C645E15}"/>
              </a:ext>
            </a:extLst>
          </p:cNvPr>
          <p:cNvSpPr>
            <a:spLocks noGrp="1"/>
          </p:cNvSpPr>
          <p:nvPr>
            <p:ph type="sldNum" sz="quarter" idx="12"/>
          </p:nvPr>
        </p:nvSpPr>
        <p:spPr/>
        <p:txBody>
          <a:bodyPr/>
          <a:lstStyle/>
          <a:p>
            <a:fld id="{6734F48E-A456-4E2F-B17E-509464F7A050}" type="slidenum">
              <a:rPr lang="en-CA" smtClean="0"/>
              <a:pPr/>
              <a:t>105</a:t>
            </a:fld>
            <a:endParaRPr lang="en-CA"/>
          </a:p>
        </p:txBody>
      </p:sp>
      <p:pic>
        <p:nvPicPr>
          <p:cNvPr id="5" name="Graphic 4">
            <a:extLst>
              <a:ext uri="{FF2B5EF4-FFF2-40B4-BE49-F238E27FC236}">
                <a16:creationId xmlns:a16="http://schemas.microsoft.com/office/drawing/2014/main" id="{E8843F33-520B-7FFC-9D88-2F35DAD6F82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755360" y="1484562"/>
            <a:ext cx="5353659" cy="6149473"/>
          </a:xfrm>
          <a:prstGeom prst="rect">
            <a:avLst/>
          </a:prstGeom>
        </p:spPr>
      </p:pic>
      <p:sp>
        <p:nvSpPr>
          <p:cNvPr id="2" name="Content Placeholder 2">
            <a:extLst>
              <a:ext uri="{FF2B5EF4-FFF2-40B4-BE49-F238E27FC236}">
                <a16:creationId xmlns:a16="http://schemas.microsoft.com/office/drawing/2014/main" id="{546B258C-E8D3-6A68-0C63-E3067E3EF9DA}"/>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906543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5FDE4-3F45-0913-F535-5895F7049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48316-F8CE-63CA-B445-FCA8608B750A}"/>
              </a:ext>
            </a:extLst>
          </p:cNvPr>
          <p:cNvSpPr>
            <a:spLocks noGrp="1"/>
          </p:cNvSpPr>
          <p:nvPr>
            <p:ph type="title"/>
          </p:nvPr>
        </p:nvSpPr>
        <p:spPr/>
        <p:txBody>
          <a:bodyPr/>
          <a:lstStyle/>
          <a:p>
            <a:r>
              <a:rPr lang="en-CA" dirty="0"/>
              <a:t>INTERACTION 2.3</a:t>
            </a:r>
          </a:p>
        </p:txBody>
      </p:sp>
      <p:sp>
        <p:nvSpPr>
          <p:cNvPr id="3" name="Content Placeholder 2">
            <a:extLst>
              <a:ext uri="{FF2B5EF4-FFF2-40B4-BE49-F238E27FC236}">
                <a16:creationId xmlns:a16="http://schemas.microsoft.com/office/drawing/2014/main" id="{90922850-8307-8C62-5D07-4D28D94DCAB1}"/>
              </a:ext>
            </a:extLst>
          </p:cNvPr>
          <p:cNvSpPr>
            <a:spLocks noGrp="1"/>
          </p:cNvSpPr>
          <p:nvPr>
            <p:ph idx="1"/>
          </p:nvPr>
        </p:nvSpPr>
        <p:spPr>
          <a:xfrm>
            <a:off x="731520" y="1920243"/>
            <a:ext cx="13064400" cy="5431155"/>
          </a:xfrm>
        </p:spPr>
        <p:txBody>
          <a:bodyPr/>
          <a:lstStyle/>
          <a:p>
            <a:r>
              <a:rPr lang="en-CA" sz="3600" b="1" dirty="0"/>
              <a:t>Are there </a:t>
            </a:r>
            <a:r>
              <a:rPr lang="en-CA" sz="3600" b="1" dirty="0">
                <a:solidFill>
                  <a:schemeClr val="accent5"/>
                </a:solidFill>
              </a:rPr>
              <a:t>national care guidelines </a:t>
            </a:r>
            <a:r>
              <a:rPr lang="en-CA" sz="3600" b="1" dirty="0"/>
              <a:t>for the top-10 burden of disease conditions identified by </a:t>
            </a:r>
            <a:r>
              <a:rPr lang="en-CA" sz="3600" b="1" dirty="0">
                <a:solidFill>
                  <a:schemeClr val="accent5"/>
                </a:solidFill>
              </a:rPr>
              <a:t>IHME</a:t>
            </a:r>
            <a:r>
              <a:rPr lang="en-CA" sz="3600" b="1" dirty="0"/>
              <a:t>? [list of burden of disease]</a:t>
            </a:r>
          </a:p>
          <a:p>
            <a:r>
              <a:rPr lang="en-CA" sz="3600" b="1" dirty="0"/>
              <a:t>What are the implications of a </a:t>
            </a:r>
            <a:r>
              <a:rPr lang="en-CA" sz="3600" b="1" dirty="0">
                <a:solidFill>
                  <a:schemeClr val="accent5"/>
                </a:solidFill>
              </a:rPr>
              <a:t>CCG-based approach </a:t>
            </a:r>
            <a:r>
              <a:rPr lang="en-CA" sz="3600" b="1" dirty="0"/>
              <a:t>that favours digital health </a:t>
            </a:r>
            <a:r>
              <a:rPr lang="en-CA" sz="3600" b="1" dirty="0">
                <a:solidFill>
                  <a:schemeClr val="accent5"/>
                </a:solidFill>
              </a:rPr>
              <a:t>platform</a:t>
            </a:r>
            <a:r>
              <a:rPr lang="en-CA" sz="3600" b="1" dirty="0"/>
              <a:t> solutions rather than a proliferation of siloed, sole-purpose apps?</a:t>
            </a:r>
          </a:p>
          <a:p>
            <a:r>
              <a:rPr lang="en-CA" sz="3600" b="1" dirty="0"/>
              <a:t>What are the </a:t>
            </a:r>
            <a:r>
              <a:rPr lang="en-CA" sz="3600" b="1" dirty="0">
                <a:solidFill>
                  <a:schemeClr val="accent5"/>
                </a:solidFill>
              </a:rPr>
              <a:t>potential impacts </a:t>
            </a:r>
            <a:r>
              <a:rPr lang="en-CA" sz="3600" b="1" dirty="0"/>
              <a:t>of a CCG approach on our ability to leverage innovative </a:t>
            </a:r>
            <a:r>
              <a:rPr lang="en-CA" sz="3600" b="1" dirty="0">
                <a:solidFill>
                  <a:schemeClr val="accent5"/>
                </a:solidFill>
              </a:rPr>
              <a:t>big data analytics</a:t>
            </a:r>
            <a:r>
              <a:rPr lang="en-CA" sz="3600" b="1" dirty="0"/>
              <a:t>, including </a:t>
            </a:r>
            <a:r>
              <a:rPr lang="en-CA" sz="3600" b="1" dirty="0">
                <a:solidFill>
                  <a:schemeClr val="accent5"/>
                </a:solidFill>
              </a:rPr>
              <a:t>AI-based techniques</a:t>
            </a:r>
            <a:r>
              <a:rPr lang="en-CA" sz="3600" b="1" dirty="0"/>
              <a:t>. </a:t>
            </a:r>
          </a:p>
        </p:txBody>
      </p:sp>
      <p:sp>
        <p:nvSpPr>
          <p:cNvPr id="4" name="Slide Number Placeholder 3">
            <a:extLst>
              <a:ext uri="{FF2B5EF4-FFF2-40B4-BE49-F238E27FC236}">
                <a16:creationId xmlns:a16="http://schemas.microsoft.com/office/drawing/2014/main" id="{994FFD1F-01AD-47DD-FCEE-05CDD2734591}"/>
              </a:ext>
            </a:extLst>
          </p:cNvPr>
          <p:cNvSpPr>
            <a:spLocks noGrp="1"/>
          </p:cNvSpPr>
          <p:nvPr>
            <p:ph type="sldNum" sz="quarter" idx="12"/>
          </p:nvPr>
        </p:nvSpPr>
        <p:spPr/>
        <p:txBody>
          <a:bodyPr/>
          <a:lstStyle/>
          <a:p>
            <a:fld id="{6734F48E-A456-4E2F-B17E-509464F7A050}" type="slidenum">
              <a:rPr lang="en-CA" smtClean="0"/>
              <a:pPr/>
              <a:t>106</a:t>
            </a:fld>
            <a:endParaRPr lang="en-CA"/>
          </a:p>
        </p:txBody>
      </p:sp>
      <p:sp>
        <p:nvSpPr>
          <p:cNvPr id="5" name="TextBox 4">
            <a:extLst>
              <a:ext uri="{FF2B5EF4-FFF2-40B4-BE49-F238E27FC236}">
                <a16:creationId xmlns:a16="http://schemas.microsoft.com/office/drawing/2014/main" id="{CFB3BB09-D866-DB96-9387-51AC542BDC4A}"/>
              </a:ext>
            </a:extLst>
          </p:cNvPr>
          <p:cNvSpPr txBox="1"/>
          <p:nvPr/>
        </p:nvSpPr>
        <p:spPr>
          <a:xfrm>
            <a:off x="7315200" y="528604"/>
            <a:ext cx="2818400" cy="400110"/>
          </a:xfrm>
          <a:prstGeom prst="rect">
            <a:avLst/>
          </a:prstGeom>
          <a:noFill/>
        </p:spPr>
        <p:txBody>
          <a:bodyPr wrap="none" rtlCol="0">
            <a:spAutoFit/>
          </a:bodyPr>
          <a:lstStyle/>
          <a:p>
            <a:pPr algn="l"/>
            <a:r>
              <a:rPr lang="en-CA" sz="2000" dirty="0">
                <a:solidFill>
                  <a:schemeClr val="accent2"/>
                </a:solidFill>
              </a:rPr>
              <a:t>&lt;paste Form link here&gt;</a:t>
            </a:r>
          </a:p>
        </p:txBody>
      </p:sp>
    </p:spTree>
    <p:extLst>
      <p:ext uri="{BB962C8B-B14F-4D97-AF65-F5344CB8AC3E}">
        <p14:creationId xmlns:p14="http://schemas.microsoft.com/office/powerpoint/2010/main" val="13616722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C5AE-56C4-38F6-DC11-08396A7FF0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B972F-049F-D162-63B1-37631FB437FB}"/>
              </a:ext>
            </a:extLst>
          </p:cNvPr>
          <p:cNvSpPr>
            <a:spLocks noGrp="1"/>
          </p:cNvSpPr>
          <p:nvPr>
            <p:ph type="sldNum" sz="quarter" idx="12"/>
          </p:nvPr>
        </p:nvSpPr>
        <p:spPr/>
        <p:txBody>
          <a:bodyPr/>
          <a:lstStyle/>
          <a:p>
            <a:fld id="{6734F48E-A456-4E2F-B17E-509464F7A050}" type="slidenum">
              <a:rPr lang="en-CA" smtClean="0"/>
              <a:pPr/>
              <a:t>107</a:t>
            </a:fld>
            <a:endParaRPr lang="en-CA"/>
          </a:p>
        </p:txBody>
      </p:sp>
      <p:sp>
        <p:nvSpPr>
          <p:cNvPr id="2" name="Content Placeholder 2">
            <a:extLst>
              <a:ext uri="{FF2B5EF4-FFF2-40B4-BE49-F238E27FC236}">
                <a16:creationId xmlns:a16="http://schemas.microsoft.com/office/drawing/2014/main" id="{45A83FAF-135E-D17A-1F80-AF443E8D8DFF}"/>
              </a:ext>
            </a:extLst>
          </p:cNvPr>
          <p:cNvSpPr txBox="1">
            <a:spLocks/>
          </p:cNvSpPr>
          <p:nvPr/>
        </p:nvSpPr>
        <p:spPr>
          <a:xfrm>
            <a:off x="834480" y="1954560"/>
            <a:ext cx="8784976"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How does </a:t>
            </a:r>
            <a:r>
              <a:rPr lang="en-CA" sz="4800" b="1" dirty="0">
                <a:solidFill>
                  <a:schemeClr val="accent5"/>
                </a:solidFill>
                <a:latin typeface="+mn-lt"/>
              </a:rPr>
              <a:t>digital health </a:t>
            </a:r>
            <a:r>
              <a:rPr lang="en-CA" sz="4800" b="1" dirty="0">
                <a:latin typeface="+mn-lt"/>
              </a:rPr>
              <a:t>impact upon </a:t>
            </a:r>
            <a:r>
              <a:rPr lang="en-CA" sz="4800" b="1" dirty="0">
                <a:solidFill>
                  <a:schemeClr val="accent5"/>
                </a:solidFill>
                <a:latin typeface="+mn-lt"/>
              </a:rPr>
              <a:t>health</a:t>
            </a:r>
            <a:r>
              <a:rPr lang="en-CA" sz="4800" b="1" dirty="0">
                <a:latin typeface="+mn-lt"/>
              </a:rPr>
              <a:t>?</a:t>
            </a:r>
            <a:endParaRPr lang="en-CA" sz="4800" dirty="0">
              <a:latin typeface="+mn-lt"/>
            </a:endParaRPr>
          </a:p>
        </p:txBody>
      </p:sp>
      <p:pic>
        <p:nvPicPr>
          <p:cNvPr id="5" name="Graphic 4">
            <a:extLst>
              <a:ext uri="{FF2B5EF4-FFF2-40B4-BE49-F238E27FC236}">
                <a16:creationId xmlns:a16="http://schemas.microsoft.com/office/drawing/2014/main" id="{2E1291E8-427B-F1E2-5937-1487E24095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87408" y="3411337"/>
            <a:ext cx="5442992" cy="4231855"/>
          </a:xfrm>
          <a:prstGeom prst="rect">
            <a:avLst/>
          </a:prstGeom>
        </p:spPr>
      </p:pic>
    </p:spTree>
    <p:extLst>
      <p:ext uri="{BB962C8B-B14F-4D97-AF65-F5344CB8AC3E}">
        <p14:creationId xmlns:p14="http://schemas.microsoft.com/office/powerpoint/2010/main" val="448291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Health Interventions</a:t>
            </a:r>
          </a:p>
        </p:txBody>
      </p:sp>
      <p:sp>
        <p:nvSpPr>
          <p:cNvPr id="2" name="Slide Number Placeholder 1">
            <a:extLst>
              <a:ext uri="{FF2B5EF4-FFF2-40B4-BE49-F238E27FC236}">
                <a16:creationId xmlns:a16="http://schemas.microsoft.com/office/drawing/2014/main" id="{EBF06D00-A1BC-79A7-4471-6EA34B5AB902}"/>
              </a:ext>
            </a:extLst>
          </p:cNvPr>
          <p:cNvSpPr>
            <a:spLocks noGrp="1"/>
          </p:cNvSpPr>
          <p:nvPr>
            <p:ph type="sldNum" sz="quarter" idx="12"/>
          </p:nvPr>
        </p:nvSpPr>
        <p:spPr/>
        <p:txBody>
          <a:bodyPr/>
          <a:lstStyle/>
          <a:p>
            <a:fld id="{6734F48E-A456-4E2F-B17E-509464F7A050}" type="slidenum">
              <a:rPr lang="en-CA" smtClean="0"/>
              <a:pPr/>
              <a:t>108</a:t>
            </a:fld>
            <a:endParaRPr lang="en-CA"/>
          </a:p>
        </p:txBody>
      </p:sp>
    </p:spTree>
    <p:extLst>
      <p:ext uri="{BB962C8B-B14F-4D97-AF65-F5344CB8AC3E}">
        <p14:creationId xmlns:p14="http://schemas.microsoft.com/office/powerpoint/2010/main" val="1100620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2" name="Slide Number Placeholder 1">
            <a:extLst>
              <a:ext uri="{FF2B5EF4-FFF2-40B4-BE49-F238E27FC236}">
                <a16:creationId xmlns:a16="http://schemas.microsoft.com/office/drawing/2014/main" id="{79068E77-D13B-7C85-326C-F27C9A955E5B}"/>
              </a:ext>
            </a:extLst>
          </p:cNvPr>
          <p:cNvSpPr>
            <a:spLocks noGrp="1"/>
          </p:cNvSpPr>
          <p:nvPr>
            <p:ph type="sldNum" sz="quarter" idx="12"/>
          </p:nvPr>
        </p:nvSpPr>
        <p:spPr/>
        <p:txBody>
          <a:bodyPr/>
          <a:lstStyle/>
          <a:p>
            <a:fld id="{6734F48E-A456-4E2F-B17E-509464F7A050}" type="slidenum">
              <a:rPr lang="en-CA" smtClean="0"/>
              <a:pPr/>
              <a:t>109</a:t>
            </a:fld>
            <a:endParaRPr lang="en-CA"/>
          </a:p>
        </p:txBody>
      </p:sp>
      <p:sp>
        <p:nvSpPr>
          <p:cNvPr id="3" name="TextBox 2">
            <a:extLst>
              <a:ext uri="{FF2B5EF4-FFF2-40B4-BE49-F238E27FC236}">
                <a16:creationId xmlns:a16="http://schemas.microsoft.com/office/drawing/2014/main" id="{82F32235-F451-057C-D8BE-8183A8B4F7D0}"/>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sp>
        <p:nvSpPr>
          <p:cNvPr id="4" name="Rectangle: Rounded Corners 6">
            <a:extLst>
              <a:ext uri="{FF2B5EF4-FFF2-40B4-BE49-F238E27FC236}">
                <a16:creationId xmlns:a16="http://schemas.microsoft.com/office/drawing/2014/main" id="{98C9AB6B-775C-C281-ED3A-ECBA8BA5D1EC}"/>
              </a:ext>
            </a:extLst>
          </p:cNvPr>
          <p:cNvSpPr/>
          <p:nvPr/>
        </p:nvSpPr>
        <p:spPr>
          <a:xfrm>
            <a:off x="6052382" y="3456614"/>
            <a:ext cx="2556284"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Digital Health Infrastructure</a:t>
            </a:r>
          </a:p>
        </p:txBody>
      </p:sp>
    </p:spTree>
    <p:extLst>
      <p:ext uri="{BB962C8B-B14F-4D97-AF65-F5344CB8AC3E}">
        <p14:creationId xmlns:p14="http://schemas.microsoft.com/office/powerpoint/2010/main" val="1123945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28193-073F-11BE-209D-48BA7A8E1F60}"/>
            </a:ext>
          </a:extLst>
        </p:cNvPr>
        <p:cNvGrpSpPr/>
        <p:nvPr/>
      </p:nvGrpSpPr>
      <p:grpSpPr>
        <a:xfrm>
          <a:off x="0" y="0"/>
          <a:ext cx="0" cy="0"/>
          <a:chOff x="0" y="0"/>
          <a:chExt cx="0" cy="0"/>
        </a:xfrm>
      </p:grpSpPr>
      <p:sp>
        <p:nvSpPr>
          <p:cNvPr id="11" name="Oval 10">
            <a:extLst>
              <a:ext uri="{FF2B5EF4-FFF2-40B4-BE49-F238E27FC236}">
                <a16:creationId xmlns:a16="http://schemas.microsoft.com/office/drawing/2014/main" id="{C2717CA2-8202-348E-E6F8-8EB280540299}"/>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E35CAE2A-5A97-9029-3023-1843627F5F7C}"/>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15" name="Graphic 14" descr="Computer with solid fill">
            <a:extLst>
              <a:ext uri="{FF2B5EF4-FFF2-40B4-BE49-F238E27FC236}">
                <a16:creationId xmlns:a16="http://schemas.microsoft.com/office/drawing/2014/main" id="{D3E14222-9BBB-C9CF-DE72-9C6CB87EF6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50877" y="2431565"/>
            <a:ext cx="914400" cy="914400"/>
          </a:xfrm>
          <a:prstGeom prst="rect">
            <a:avLst/>
          </a:prstGeom>
        </p:spPr>
      </p:pic>
      <p:sp>
        <p:nvSpPr>
          <p:cNvPr id="6" name="Cloud 5">
            <a:extLst>
              <a:ext uri="{FF2B5EF4-FFF2-40B4-BE49-F238E27FC236}">
                <a16:creationId xmlns:a16="http://schemas.microsoft.com/office/drawing/2014/main" id="{D6A4FBE5-DEA4-A02E-88EA-A34057AF8BEE}"/>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8E129E27-88DD-DDD1-AA5C-E99375172CBE}"/>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EEFA726E-44D2-0F05-20DD-E660837F515D}"/>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 name="Graphic 2">
            <a:extLst>
              <a:ext uri="{FF2B5EF4-FFF2-40B4-BE49-F238E27FC236}">
                <a16:creationId xmlns:a16="http://schemas.microsoft.com/office/drawing/2014/main" id="{58F4D301-3898-BA14-D2E4-F7DBE419A26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433984" y="2241890"/>
            <a:ext cx="1240222" cy="1608289"/>
          </a:xfrm>
          <a:prstGeom prst="rect">
            <a:avLst/>
          </a:prstGeom>
        </p:spPr>
      </p:pic>
      <p:pic>
        <p:nvPicPr>
          <p:cNvPr id="4" name="Graphic 3">
            <a:extLst>
              <a:ext uri="{FF2B5EF4-FFF2-40B4-BE49-F238E27FC236}">
                <a16:creationId xmlns:a16="http://schemas.microsoft.com/office/drawing/2014/main" id="{B9DDDBD9-F480-3E7F-D1DE-6AC257B3EC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9125" y="2241890"/>
            <a:ext cx="1196081" cy="1608289"/>
          </a:xfrm>
          <a:prstGeom prst="rect">
            <a:avLst/>
          </a:prstGeom>
        </p:spPr>
      </p:pic>
      <p:sp>
        <p:nvSpPr>
          <p:cNvPr id="2" name="TextBox 1">
            <a:extLst>
              <a:ext uri="{FF2B5EF4-FFF2-40B4-BE49-F238E27FC236}">
                <a16:creationId xmlns:a16="http://schemas.microsoft.com/office/drawing/2014/main" id="{41A42055-9944-0FB3-5BB2-6C4B5BAF0160}"/>
              </a:ext>
            </a:extLst>
          </p:cNvPr>
          <p:cNvSpPr txBox="1"/>
          <p:nvPr/>
        </p:nvSpPr>
        <p:spPr>
          <a:xfrm>
            <a:off x="4969027" y="2485316"/>
            <a:ext cx="583814" cy="400110"/>
          </a:xfrm>
          <a:prstGeom prst="rect">
            <a:avLst/>
          </a:prstGeom>
          <a:noFill/>
        </p:spPr>
        <p:txBody>
          <a:bodyPr wrap="none" rtlCol="0">
            <a:spAutoFit/>
          </a:bodyPr>
          <a:lstStyle/>
          <a:p>
            <a:pPr algn="l"/>
            <a:r>
              <a:rPr lang="en-CA" sz="2000" b="1" dirty="0">
                <a:solidFill>
                  <a:schemeClr val="tx2"/>
                </a:solidFill>
              </a:rPr>
              <a:t>ID#</a:t>
            </a:r>
          </a:p>
        </p:txBody>
      </p:sp>
      <p:cxnSp>
        <p:nvCxnSpPr>
          <p:cNvPr id="14" name="Connector: Elbow 5">
            <a:extLst>
              <a:ext uri="{FF2B5EF4-FFF2-40B4-BE49-F238E27FC236}">
                <a16:creationId xmlns:a16="http://schemas.microsoft.com/office/drawing/2014/main" id="{74BEDFDA-8200-5C78-5EA3-6DA9EBC4A83A}"/>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Connector: Elbow 22">
            <a:extLst>
              <a:ext uri="{FF2B5EF4-FFF2-40B4-BE49-F238E27FC236}">
                <a16:creationId xmlns:a16="http://schemas.microsoft.com/office/drawing/2014/main" id="{4287F98A-D7E3-0339-B118-EBC98C4B83E5}"/>
              </a:ext>
            </a:extLst>
          </p:cNvPr>
          <p:cNvCxnSpPr>
            <a:cxnSpLocks/>
          </p:cNvCxnSpPr>
          <p:nvPr/>
        </p:nvCxnSpPr>
        <p:spPr>
          <a:xfrm flipV="1">
            <a:off x="6913671" y="1785476"/>
            <a:ext cx="635693" cy="34702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lowchart: Multidocument 4">
            <a:extLst>
              <a:ext uri="{FF2B5EF4-FFF2-40B4-BE49-F238E27FC236}">
                <a16:creationId xmlns:a16="http://schemas.microsoft.com/office/drawing/2014/main" id="{24ADA8D1-DCBE-9BAA-169A-5793B0404987}"/>
              </a:ext>
            </a:extLst>
          </p:cNvPr>
          <p:cNvSpPr/>
          <p:nvPr/>
        </p:nvSpPr>
        <p:spPr>
          <a:xfrm>
            <a:off x="5002718" y="2997986"/>
            <a:ext cx="392948" cy="386885"/>
          </a:xfrm>
          <a:prstGeom prst="flowChartMultidocumen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2CE49693-A0F3-C401-DA64-BAFD74C60FCE}"/>
              </a:ext>
            </a:extLst>
          </p:cNvPr>
          <p:cNvSpPr txBox="1"/>
          <p:nvPr/>
        </p:nvSpPr>
        <p:spPr>
          <a:xfrm>
            <a:off x="5361496" y="2925461"/>
            <a:ext cx="3147015" cy="400110"/>
          </a:xfrm>
          <a:prstGeom prst="rect">
            <a:avLst/>
          </a:prstGeom>
          <a:noFill/>
        </p:spPr>
        <p:txBody>
          <a:bodyPr wrap="none" rtlCol="0">
            <a:spAutoFit/>
          </a:bodyPr>
          <a:lstStyle/>
          <a:p>
            <a:r>
              <a:rPr lang="en-CA" sz="2000" b="1" dirty="0">
                <a:solidFill>
                  <a:schemeClr val="tx2"/>
                </a:solidFill>
              </a:rPr>
              <a:t>Amar’s Health Summary</a:t>
            </a:r>
          </a:p>
        </p:txBody>
      </p:sp>
      <p:sp>
        <p:nvSpPr>
          <p:cNvPr id="20" name="TextBox 19">
            <a:extLst>
              <a:ext uri="{FF2B5EF4-FFF2-40B4-BE49-F238E27FC236}">
                <a16:creationId xmlns:a16="http://schemas.microsoft.com/office/drawing/2014/main" id="{DC9B51C1-679A-0B06-8323-85B0866C6154}"/>
              </a:ext>
            </a:extLst>
          </p:cNvPr>
          <p:cNvSpPr txBox="1"/>
          <p:nvPr/>
        </p:nvSpPr>
        <p:spPr>
          <a:xfrm>
            <a:off x="10267528" y="802432"/>
            <a:ext cx="4104456" cy="70788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She retrieves Amar’s health summary record from the HIE.</a:t>
            </a:r>
          </a:p>
        </p:txBody>
      </p:sp>
      <p:sp>
        <p:nvSpPr>
          <p:cNvPr id="21" name="TextBox 20">
            <a:extLst>
              <a:ext uri="{FF2B5EF4-FFF2-40B4-BE49-F238E27FC236}">
                <a16:creationId xmlns:a16="http://schemas.microsoft.com/office/drawing/2014/main" id="{E0CF77D7-33D5-9975-FA5D-03CC82333378}"/>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2" name="TextBox 21">
            <a:extLst>
              <a:ext uri="{FF2B5EF4-FFF2-40B4-BE49-F238E27FC236}">
                <a16:creationId xmlns:a16="http://schemas.microsoft.com/office/drawing/2014/main" id="{E6EE6D4A-BBEE-A6CD-76B5-74AF95B94217}"/>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3" name="Cloud 22">
            <a:extLst>
              <a:ext uri="{FF2B5EF4-FFF2-40B4-BE49-F238E27FC236}">
                <a16:creationId xmlns:a16="http://schemas.microsoft.com/office/drawing/2014/main" id="{B48A3861-7F8C-7FCA-A04C-245ACA09DC5E}"/>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13145733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9" name="Rectangle 18">
            <a:extLst>
              <a:ext uri="{FF2B5EF4-FFF2-40B4-BE49-F238E27FC236}">
                <a16:creationId xmlns:a16="http://schemas.microsoft.com/office/drawing/2014/main" id="{BCD29E95-513D-731A-CBDB-E9C0A46159DB}"/>
              </a:ext>
            </a:extLst>
          </p:cNvPr>
          <p:cNvSpPr/>
          <p:nvPr/>
        </p:nvSpPr>
        <p:spPr>
          <a:xfrm>
            <a:off x="7716013"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0" name="TextBox 19">
            <a:extLst>
              <a:ext uri="{FF2B5EF4-FFF2-40B4-BE49-F238E27FC236}">
                <a16:creationId xmlns:a16="http://schemas.microsoft.com/office/drawing/2014/main" id="{3DA79ABA-BD0C-3D36-C04D-3DE0F7D6E2CA}"/>
              </a:ext>
            </a:extLst>
          </p:cNvPr>
          <p:cNvSpPr txBox="1"/>
          <p:nvPr/>
        </p:nvSpPr>
        <p:spPr>
          <a:xfrm>
            <a:off x="5909646" y="4767642"/>
            <a:ext cx="2377574" cy="707886"/>
          </a:xfrm>
          <a:prstGeom prst="rect">
            <a:avLst/>
          </a:prstGeom>
          <a:noFill/>
        </p:spPr>
        <p:txBody>
          <a:bodyPr wrap="none" rtlCol="0">
            <a:spAutoFit/>
          </a:bodyPr>
          <a:lstStyle/>
          <a:p>
            <a:pPr algn="r"/>
            <a:r>
              <a:rPr lang="en-CA" sz="2000" b="1" dirty="0">
                <a:solidFill>
                  <a:schemeClr val="accent2"/>
                </a:solidFill>
              </a:rPr>
              <a:t>Person-centric</a:t>
            </a:r>
          </a:p>
          <a:p>
            <a:pPr algn="r"/>
            <a:r>
              <a:rPr lang="en-CA" sz="2000" b="1" dirty="0">
                <a:solidFill>
                  <a:schemeClr val="accent2"/>
                </a:solidFill>
              </a:rPr>
              <a:t>transactional data</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6" name="Right Bracket 25">
            <a:extLst>
              <a:ext uri="{FF2B5EF4-FFF2-40B4-BE49-F238E27FC236}">
                <a16:creationId xmlns:a16="http://schemas.microsoft.com/office/drawing/2014/main" id="{427A6AD7-5260-D4C7-ED78-9718BECCFB08}"/>
              </a:ext>
            </a:extLst>
          </p:cNvPr>
          <p:cNvSpPr/>
          <p:nvPr/>
        </p:nvSpPr>
        <p:spPr>
          <a:xfrm>
            <a:off x="8147995" y="4760218"/>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2" name="Slide Number Placeholder 1">
            <a:extLst>
              <a:ext uri="{FF2B5EF4-FFF2-40B4-BE49-F238E27FC236}">
                <a16:creationId xmlns:a16="http://schemas.microsoft.com/office/drawing/2014/main" id="{3A83ADE6-421A-8368-A999-6CA839DADEFD}"/>
              </a:ext>
            </a:extLst>
          </p:cNvPr>
          <p:cNvSpPr>
            <a:spLocks noGrp="1"/>
          </p:cNvSpPr>
          <p:nvPr>
            <p:ph type="sldNum" sz="quarter" idx="12"/>
          </p:nvPr>
        </p:nvSpPr>
        <p:spPr/>
        <p:txBody>
          <a:bodyPr/>
          <a:lstStyle/>
          <a:p>
            <a:fld id="{6734F48E-A456-4E2F-B17E-509464F7A050}" type="slidenum">
              <a:rPr lang="en-CA" smtClean="0"/>
              <a:pPr/>
              <a:t>110</a:t>
            </a:fld>
            <a:endParaRPr lang="en-CA"/>
          </a:p>
        </p:txBody>
      </p:sp>
      <p:sp>
        <p:nvSpPr>
          <p:cNvPr id="4" name="Rectangle: Rounded Corners 6">
            <a:extLst>
              <a:ext uri="{FF2B5EF4-FFF2-40B4-BE49-F238E27FC236}">
                <a16:creationId xmlns:a16="http://schemas.microsoft.com/office/drawing/2014/main" id="{7753035B-4785-CFC6-C005-8FB79A7563D6}"/>
              </a:ext>
            </a:extLst>
          </p:cNvPr>
          <p:cNvSpPr/>
          <p:nvPr/>
        </p:nvSpPr>
        <p:spPr>
          <a:xfrm>
            <a:off x="6052382" y="3456614"/>
            <a:ext cx="2556284"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Digital Health Infrastructure</a:t>
            </a:r>
          </a:p>
        </p:txBody>
      </p:sp>
      <p:cxnSp>
        <p:nvCxnSpPr>
          <p:cNvPr id="17" name="Connector: Elbow 15">
            <a:extLst>
              <a:ext uri="{FF2B5EF4-FFF2-40B4-BE49-F238E27FC236}">
                <a16:creationId xmlns:a16="http://schemas.microsoft.com/office/drawing/2014/main" id="{7BFF46AA-E114-1261-59A4-C13726E31D9F}"/>
              </a:ext>
            </a:extLst>
          </p:cNvPr>
          <p:cNvCxnSpPr>
            <a:cxnSpLocks/>
          </p:cNvCxnSpPr>
          <p:nvPr/>
        </p:nvCxnSpPr>
        <p:spPr>
          <a:xfrm rot="16200000" flipH="1">
            <a:off x="4568922" y="2810916"/>
            <a:ext cx="1110155"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963305A-8CB4-DFC2-F76F-34A9E873CDC5}"/>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spTree>
    <p:extLst>
      <p:ext uri="{BB962C8B-B14F-4D97-AF65-F5344CB8AC3E}">
        <p14:creationId xmlns:p14="http://schemas.microsoft.com/office/powerpoint/2010/main" val="35809051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1" name="TextBox 20">
            <a:extLst>
              <a:ext uri="{FF2B5EF4-FFF2-40B4-BE49-F238E27FC236}">
                <a16:creationId xmlns:a16="http://schemas.microsoft.com/office/drawing/2014/main" id="{B03508FB-E627-C18C-A7ED-148E6DF77A9B}"/>
              </a:ext>
            </a:extLst>
          </p:cNvPr>
          <p:cNvSpPr txBox="1"/>
          <p:nvPr/>
        </p:nvSpPr>
        <p:spPr>
          <a:xfrm>
            <a:off x="10342785" y="2622503"/>
            <a:ext cx="2164375" cy="707886"/>
          </a:xfrm>
          <a:prstGeom prst="rect">
            <a:avLst/>
          </a:prstGeom>
          <a:noFill/>
        </p:spPr>
        <p:txBody>
          <a:bodyPr wrap="none" rtlCol="0">
            <a:spAutoFit/>
          </a:bodyPr>
          <a:lstStyle/>
          <a:p>
            <a:r>
              <a:rPr lang="en-CA" sz="2000" b="1" dirty="0">
                <a:solidFill>
                  <a:schemeClr val="accent2"/>
                </a:solidFill>
              </a:rPr>
              <a:t>Population-level</a:t>
            </a:r>
          </a:p>
          <a:p>
            <a:r>
              <a:rPr lang="en-CA" sz="2000" b="1" dirty="0">
                <a:solidFill>
                  <a:schemeClr val="accent2"/>
                </a:solidFill>
              </a:rPr>
              <a:t>health metrics</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7" name="Right Bracket 26">
            <a:extLst>
              <a:ext uri="{FF2B5EF4-FFF2-40B4-BE49-F238E27FC236}">
                <a16:creationId xmlns:a16="http://schemas.microsoft.com/office/drawing/2014/main" id="{B8A500D6-5CF1-3015-D2BC-EBBB937E091F}"/>
              </a:ext>
            </a:extLst>
          </p:cNvPr>
          <p:cNvSpPr/>
          <p:nvPr/>
        </p:nvSpPr>
        <p:spPr>
          <a:xfrm flipH="1">
            <a:off x="10221953" y="2615079"/>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cxnSp>
        <p:nvCxnSpPr>
          <p:cNvPr id="49" name="Straight Arrow Connector 48">
            <a:extLst>
              <a:ext uri="{FF2B5EF4-FFF2-40B4-BE49-F238E27FC236}">
                <a16:creationId xmlns:a16="http://schemas.microsoft.com/office/drawing/2014/main" id="{2A1F85EE-3F2B-4242-0118-AD41C3FD11A8}"/>
              </a:ext>
            </a:extLst>
          </p:cNvPr>
          <p:cNvCxnSpPr>
            <a:cxnSpLocks/>
            <a:endCxn id="27" idx="2"/>
          </p:cNvCxnSpPr>
          <p:nvPr/>
        </p:nvCxnSpPr>
        <p:spPr>
          <a:xfrm flipV="1">
            <a:off x="8359316" y="2976446"/>
            <a:ext cx="1862637" cy="2145139"/>
          </a:xfrm>
          <a:prstGeom prst="straightConnector1">
            <a:avLst/>
          </a:prstGeom>
          <a:ln w="28575">
            <a:solidFill>
              <a:schemeClr val="accent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0860415-4C7A-07C8-9B7C-CB7FB47B7145}"/>
              </a:ext>
            </a:extLst>
          </p:cNvPr>
          <p:cNvSpPr>
            <a:spLocks noGrp="1"/>
          </p:cNvSpPr>
          <p:nvPr>
            <p:ph type="sldNum" sz="quarter" idx="12"/>
          </p:nvPr>
        </p:nvSpPr>
        <p:spPr/>
        <p:txBody>
          <a:bodyPr/>
          <a:lstStyle/>
          <a:p>
            <a:fld id="{6734F48E-A456-4E2F-B17E-509464F7A050}" type="slidenum">
              <a:rPr lang="en-CA" smtClean="0"/>
              <a:pPr/>
              <a:t>111</a:t>
            </a:fld>
            <a:endParaRPr lang="en-CA"/>
          </a:p>
        </p:txBody>
      </p:sp>
      <p:sp>
        <p:nvSpPr>
          <p:cNvPr id="17" name="Rectangle: Rounded Corners 6">
            <a:extLst>
              <a:ext uri="{FF2B5EF4-FFF2-40B4-BE49-F238E27FC236}">
                <a16:creationId xmlns:a16="http://schemas.microsoft.com/office/drawing/2014/main" id="{5876AF1D-B409-921D-95BF-408EDA359714}"/>
              </a:ext>
            </a:extLst>
          </p:cNvPr>
          <p:cNvSpPr/>
          <p:nvPr/>
        </p:nvSpPr>
        <p:spPr>
          <a:xfrm>
            <a:off x="6052382" y="3456614"/>
            <a:ext cx="2556284"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Digital Health Infrastructure</a:t>
            </a:r>
          </a:p>
        </p:txBody>
      </p:sp>
      <p:sp>
        <p:nvSpPr>
          <p:cNvPr id="24" name="TextBox 23">
            <a:extLst>
              <a:ext uri="{FF2B5EF4-FFF2-40B4-BE49-F238E27FC236}">
                <a16:creationId xmlns:a16="http://schemas.microsoft.com/office/drawing/2014/main" id="{21638843-393F-EEA8-89BC-E879C9FE1750}"/>
              </a:ext>
            </a:extLst>
          </p:cNvPr>
          <p:cNvSpPr txBox="1"/>
          <p:nvPr/>
        </p:nvSpPr>
        <p:spPr>
          <a:xfrm>
            <a:off x="5909646" y="4767642"/>
            <a:ext cx="2377574" cy="707886"/>
          </a:xfrm>
          <a:prstGeom prst="rect">
            <a:avLst/>
          </a:prstGeom>
          <a:noFill/>
        </p:spPr>
        <p:txBody>
          <a:bodyPr wrap="none" rtlCol="0">
            <a:spAutoFit/>
          </a:bodyPr>
          <a:lstStyle/>
          <a:p>
            <a:pPr algn="r"/>
            <a:r>
              <a:rPr lang="en-CA" sz="2000" b="1" dirty="0">
                <a:solidFill>
                  <a:schemeClr val="accent2"/>
                </a:solidFill>
              </a:rPr>
              <a:t>Person-centric</a:t>
            </a:r>
          </a:p>
          <a:p>
            <a:pPr algn="r"/>
            <a:r>
              <a:rPr lang="en-CA" sz="2000" b="1" dirty="0">
                <a:solidFill>
                  <a:schemeClr val="accent2"/>
                </a:solidFill>
              </a:rPr>
              <a:t>transactional data</a:t>
            </a:r>
          </a:p>
        </p:txBody>
      </p:sp>
      <p:sp>
        <p:nvSpPr>
          <p:cNvPr id="28" name="Right Bracket 27">
            <a:extLst>
              <a:ext uri="{FF2B5EF4-FFF2-40B4-BE49-F238E27FC236}">
                <a16:creationId xmlns:a16="http://schemas.microsoft.com/office/drawing/2014/main" id="{4775980D-2060-134F-2A04-B27B6FE2E788}"/>
              </a:ext>
            </a:extLst>
          </p:cNvPr>
          <p:cNvSpPr/>
          <p:nvPr/>
        </p:nvSpPr>
        <p:spPr>
          <a:xfrm>
            <a:off x="8147995" y="4760218"/>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9" name="Connector: Elbow 15">
            <a:extLst>
              <a:ext uri="{FF2B5EF4-FFF2-40B4-BE49-F238E27FC236}">
                <a16:creationId xmlns:a16="http://schemas.microsoft.com/office/drawing/2014/main" id="{FB33E3C5-F484-D2ED-B04B-572A90BF04EB}"/>
              </a:ext>
            </a:extLst>
          </p:cNvPr>
          <p:cNvCxnSpPr>
            <a:cxnSpLocks/>
          </p:cNvCxnSpPr>
          <p:nvPr/>
        </p:nvCxnSpPr>
        <p:spPr>
          <a:xfrm rot="16200000" flipH="1">
            <a:off x="4568922" y="2810916"/>
            <a:ext cx="1110155"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E3F722B-E49F-7EDF-0B88-FC37DF2E93C2}"/>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pic>
        <p:nvPicPr>
          <p:cNvPr id="30" name="Graphic 29" descr="Gears with solid fill">
            <a:extLst>
              <a:ext uri="{FF2B5EF4-FFF2-40B4-BE49-F238E27FC236}">
                <a16:creationId xmlns:a16="http://schemas.microsoft.com/office/drawing/2014/main" id="{4A396766-52E7-126E-F1CB-1099209284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4241" y="3373945"/>
            <a:ext cx="914400" cy="914400"/>
          </a:xfrm>
          <a:prstGeom prst="rect">
            <a:avLst/>
          </a:prstGeom>
        </p:spPr>
      </p:pic>
      <p:pic>
        <p:nvPicPr>
          <p:cNvPr id="31" name="Graphic 30" descr="Gears with solid fill">
            <a:extLst>
              <a:ext uri="{FF2B5EF4-FFF2-40B4-BE49-F238E27FC236}">
                <a16:creationId xmlns:a16="http://schemas.microsoft.com/office/drawing/2014/main" id="{DEDA1482-5EDB-48FE-2193-3AD87E17F8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28694" y="3710375"/>
            <a:ext cx="914400" cy="914400"/>
          </a:xfrm>
          <a:prstGeom prst="rect">
            <a:avLst/>
          </a:prstGeom>
        </p:spPr>
      </p:pic>
    </p:spTree>
    <p:extLst>
      <p:ext uri="{BB962C8B-B14F-4D97-AF65-F5344CB8AC3E}">
        <p14:creationId xmlns:p14="http://schemas.microsoft.com/office/powerpoint/2010/main" val="109825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cxnSp>
        <p:nvCxnSpPr>
          <p:cNvPr id="29" name="Connector: Elbow 28">
            <a:extLst>
              <a:ext uri="{FF2B5EF4-FFF2-40B4-BE49-F238E27FC236}">
                <a16:creationId xmlns:a16="http://schemas.microsoft.com/office/drawing/2014/main" id="{7E2CB013-5111-20C7-2EFB-092347AFB9ED}"/>
              </a:ext>
            </a:extLst>
          </p:cNvPr>
          <p:cNvCxnSpPr>
            <a:cxnSpLocks/>
          </p:cNvCxnSpPr>
          <p:nvPr/>
        </p:nvCxnSpPr>
        <p:spPr>
          <a:xfrm rot="10800000" flipV="1">
            <a:off x="7788022" y="757356"/>
            <a:ext cx="1338767" cy="2690776"/>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988CD90-268D-2399-65A0-15413D692373}"/>
              </a:ext>
            </a:extLst>
          </p:cNvPr>
          <p:cNvCxnSpPr>
            <a:cxnSpLocks/>
            <a:endCxn id="14" idx="0"/>
          </p:cNvCxnSpPr>
          <p:nvPr/>
        </p:nvCxnSpPr>
        <p:spPr>
          <a:xfrm rot="10800000" flipV="1">
            <a:off x="2706688" y="757356"/>
            <a:ext cx="6420100" cy="2690776"/>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CA15577-76C3-FE6D-25AD-4AAAB6AD8E02}"/>
              </a:ext>
            </a:extLst>
          </p:cNvPr>
          <p:cNvCxnSpPr>
            <a:cxnSpLocks/>
          </p:cNvCxnSpPr>
          <p:nvPr/>
        </p:nvCxnSpPr>
        <p:spPr>
          <a:xfrm rot="16200000" flipV="1">
            <a:off x="9586941" y="1024984"/>
            <a:ext cx="1865147" cy="1329892"/>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2" name="Slide Number Placeholder 1">
            <a:extLst>
              <a:ext uri="{FF2B5EF4-FFF2-40B4-BE49-F238E27FC236}">
                <a16:creationId xmlns:a16="http://schemas.microsoft.com/office/drawing/2014/main" id="{F7061B47-4B6B-7018-B478-9C4764E849CE}"/>
              </a:ext>
            </a:extLst>
          </p:cNvPr>
          <p:cNvSpPr>
            <a:spLocks noGrp="1"/>
          </p:cNvSpPr>
          <p:nvPr>
            <p:ph type="sldNum" sz="quarter" idx="12"/>
          </p:nvPr>
        </p:nvSpPr>
        <p:spPr/>
        <p:txBody>
          <a:bodyPr/>
          <a:lstStyle/>
          <a:p>
            <a:fld id="{6734F48E-A456-4E2F-B17E-509464F7A050}" type="slidenum">
              <a:rPr lang="en-CA" smtClean="0"/>
              <a:pPr/>
              <a:t>112</a:t>
            </a:fld>
            <a:endParaRPr lang="en-CA"/>
          </a:p>
        </p:txBody>
      </p:sp>
      <p:pic>
        <p:nvPicPr>
          <p:cNvPr id="4" name="Picture 3">
            <a:extLst>
              <a:ext uri="{FF2B5EF4-FFF2-40B4-BE49-F238E27FC236}">
                <a16:creationId xmlns:a16="http://schemas.microsoft.com/office/drawing/2014/main" id="{1D7E959B-F226-49D4-2F4B-4063F4FBF2F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053441" y="72467"/>
            <a:ext cx="959623" cy="1145004"/>
          </a:xfrm>
          <a:prstGeom prst="rect">
            <a:avLst/>
          </a:prstGeom>
        </p:spPr>
      </p:pic>
      <p:sp>
        <p:nvSpPr>
          <p:cNvPr id="47" name="TextBox 46">
            <a:extLst>
              <a:ext uri="{FF2B5EF4-FFF2-40B4-BE49-F238E27FC236}">
                <a16:creationId xmlns:a16="http://schemas.microsoft.com/office/drawing/2014/main" id="{54FA3190-60EB-D80C-4588-38CD33290F60}"/>
              </a:ext>
            </a:extLst>
          </p:cNvPr>
          <p:cNvSpPr txBox="1"/>
          <p:nvPr/>
        </p:nvSpPr>
        <p:spPr>
          <a:xfrm>
            <a:off x="8858603" y="1428320"/>
            <a:ext cx="1191994" cy="523220"/>
          </a:xfrm>
          <a:prstGeom prst="rect">
            <a:avLst/>
          </a:prstGeom>
          <a:noFill/>
        </p:spPr>
        <p:txBody>
          <a:bodyPr wrap="none" rtlCol="0">
            <a:spAutoFit/>
          </a:bodyPr>
          <a:lstStyle/>
          <a:p>
            <a:pPr algn="ctr"/>
            <a:r>
              <a:rPr lang="en-CA" sz="2800" b="1" dirty="0">
                <a:solidFill>
                  <a:schemeClr val="accent1"/>
                </a:solidFill>
              </a:rPr>
              <a:t>Inform</a:t>
            </a:r>
          </a:p>
        </p:txBody>
      </p:sp>
      <p:sp>
        <p:nvSpPr>
          <p:cNvPr id="15" name="Rectangle: Rounded Corners 6">
            <a:extLst>
              <a:ext uri="{FF2B5EF4-FFF2-40B4-BE49-F238E27FC236}">
                <a16:creationId xmlns:a16="http://schemas.microsoft.com/office/drawing/2014/main" id="{0DD589F2-C23E-04C6-11CF-DAC6F58541F6}"/>
              </a:ext>
            </a:extLst>
          </p:cNvPr>
          <p:cNvSpPr/>
          <p:nvPr/>
        </p:nvSpPr>
        <p:spPr>
          <a:xfrm>
            <a:off x="6052382" y="3456614"/>
            <a:ext cx="2556284"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Digital Health Infrastructure</a:t>
            </a:r>
          </a:p>
        </p:txBody>
      </p:sp>
      <p:sp>
        <p:nvSpPr>
          <p:cNvPr id="17" name="TextBox 16">
            <a:extLst>
              <a:ext uri="{FF2B5EF4-FFF2-40B4-BE49-F238E27FC236}">
                <a16:creationId xmlns:a16="http://schemas.microsoft.com/office/drawing/2014/main" id="{AA4BE74D-3735-CD95-E4FE-8B1E0386CEF8}"/>
              </a:ext>
            </a:extLst>
          </p:cNvPr>
          <p:cNvSpPr txBox="1"/>
          <p:nvPr/>
        </p:nvSpPr>
        <p:spPr>
          <a:xfrm>
            <a:off x="10342785" y="2622503"/>
            <a:ext cx="2164375" cy="707886"/>
          </a:xfrm>
          <a:prstGeom prst="rect">
            <a:avLst/>
          </a:prstGeom>
          <a:noFill/>
        </p:spPr>
        <p:txBody>
          <a:bodyPr wrap="none" rtlCol="0">
            <a:spAutoFit/>
          </a:bodyPr>
          <a:lstStyle/>
          <a:p>
            <a:r>
              <a:rPr lang="en-CA" sz="2000" b="1" dirty="0">
                <a:solidFill>
                  <a:schemeClr val="accent2"/>
                </a:solidFill>
              </a:rPr>
              <a:t>Population-level</a:t>
            </a:r>
          </a:p>
          <a:p>
            <a:r>
              <a:rPr lang="en-CA" sz="2000" b="1" dirty="0">
                <a:solidFill>
                  <a:schemeClr val="accent2"/>
                </a:solidFill>
              </a:rPr>
              <a:t>health metrics</a:t>
            </a:r>
          </a:p>
        </p:txBody>
      </p:sp>
      <p:sp>
        <p:nvSpPr>
          <p:cNvPr id="18" name="Right Bracket 17">
            <a:extLst>
              <a:ext uri="{FF2B5EF4-FFF2-40B4-BE49-F238E27FC236}">
                <a16:creationId xmlns:a16="http://schemas.microsoft.com/office/drawing/2014/main" id="{4B9D84A3-6431-6012-EFD6-A385C8407779}"/>
              </a:ext>
            </a:extLst>
          </p:cNvPr>
          <p:cNvSpPr/>
          <p:nvPr/>
        </p:nvSpPr>
        <p:spPr>
          <a:xfrm flipH="1">
            <a:off x="10221953" y="2615079"/>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9AA3FB3E-E055-7838-2D94-3B0D72EE9DEB}"/>
              </a:ext>
            </a:extLst>
          </p:cNvPr>
          <p:cNvCxnSpPr>
            <a:cxnSpLocks/>
            <a:endCxn id="18" idx="2"/>
          </p:cNvCxnSpPr>
          <p:nvPr/>
        </p:nvCxnSpPr>
        <p:spPr>
          <a:xfrm flipV="1">
            <a:off x="8359316" y="2976446"/>
            <a:ext cx="1862637" cy="2145139"/>
          </a:xfrm>
          <a:prstGeom prst="straightConnector1">
            <a:avLst/>
          </a:prstGeom>
          <a:ln w="28575">
            <a:solidFill>
              <a:schemeClr val="accent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6D3E3DE-668B-D693-AE0D-2C107CA95FE6}"/>
              </a:ext>
            </a:extLst>
          </p:cNvPr>
          <p:cNvSpPr txBox="1"/>
          <p:nvPr/>
        </p:nvSpPr>
        <p:spPr>
          <a:xfrm>
            <a:off x="5909646" y="4767642"/>
            <a:ext cx="2377574" cy="707886"/>
          </a:xfrm>
          <a:prstGeom prst="rect">
            <a:avLst/>
          </a:prstGeom>
          <a:noFill/>
        </p:spPr>
        <p:txBody>
          <a:bodyPr wrap="none" rtlCol="0">
            <a:spAutoFit/>
          </a:bodyPr>
          <a:lstStyle/>
          <a:p>
            <a:pPr algn="r"/>
            <a:r>
              <a:rPr lang="en-CA" sz="2000" b="1" dirty="0">
                <a:solidFill>
                  <a:schemeClr val="accent2"/>
                </a:solidFill>
              </a:rPr>
              <a:t>Person-centric</a:t>
            </a:r>
          </a:p>
          <a:p>
            <a:pPr algn="r"/>
            <a:r>
              <a:rPr lang="en-CA" sz="2000" b="1" dirty="0">
                <a:solidFill>
                  <a:schemeClr val="accent2"/>
                </a:solidFill>
              </a:rPr>
              <a:t>transactional data</a:t>
            </a:r>
          </a:p>
        </p:txBody>
      </p:sp>
      <p:sp>
        <p:nvSpPr>
          <p:cNvPr id="24" name="Right Bracket 23">
            <a:extLst>
              <a:ext uri="{FF2B5EF4-FFF2-40B4-BE49-F238E27FC236}">
                <a16:creationId xmlns:a16="http://schemas.microsoft.com/office/drawing/2014/main" id="{AF5FE84F-3626-7219-1DAD-DC04C0A3B9FE}"/>
              </a:ext>
            </a:extLst>
          </p:cNvPr>
          <p:cNvSpPr/>
          <p:nvPr/>
        </p:nvSpPr>
        <p:spPr>
          <a:xfrm>
            <a:off x="8147995" y="4760218"/>
            <a:ext cx="211321" cy="722734"/>
          </a:xfrm>
          <a:prstGeom prst="rightBracket">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8" name="Connector: Elbow 15">
            <a:extLst>
              <a:ext uri="{FF2B5EF4-FFF2-40B4-BE49-F238E27FC236}">
                <a16:creationId xmlns:a16="http://schemas.microsoft.com/office/drawing/2014/main" id="{5BD8084A-AE64-513D-1426-6BBD255B02CA}"/>
              </a:ext>
            </a:extLst>
          </p:cNvPr>
          <p:cNvCxnSpPr>
            <a:cxnSpLocks/>
          </p:cNvCxnSpPr>
          <p:nvPr/>
        </p:nvCxnSpPr>
        <p:spPr>
          <a:xfrm rot="16200000" flipH="1">
            <a:off x="4568922" y="2810916"/>
            <a:ext cx="1110155"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6C69EA7-B1EF-E6FF-F75F-0B1634FB7ED3}"/>
              </a:ext>
            </a:extLst>
          </p:cNvPr>
          <p:cNvSpPr txBox="1"/>
          <p:nvPr/>
        </p:nvSpPr>
        <p:spPr>
          <a:xfrm>
            <a:off x="6873027" y="6727960"/>
            <a:ext cx="914994" cy="523220"/>
          </a:xfrm>
          <a:prstGeom prst="rect">
            <a:avLst/>
          </a:prstGeom>
          <a:noFill/>
        </p:spPr>
        <p:txBody>
          <a:bodyPr wrap="none" rtlCol="0">
            <a:spAutoFit/>
          </a:bodyPr>
          <a:lstStyle/>
          <a:p>
            <a:pPr algn="ctr"/>
            <a:r>
              <a:rPr lang="en-CA" sz="2800" b="1" dirty="0">
                <a:solidFill>
                  <a:schemeClr val="accent1"/>
                </a:solidFill>
              </a:rPr>
              <a:t>Yield</a:t>
            </a:r>
          </a:p>
        </p:txBody>
      </p:sp>
      <p:pic>
        <p:nvPicPr>
          <p:cNvPr id="31" name="Graphic 30" descr="Gears with solid fill">
            <a:extLst>
              <a:ext uri="{FF2B5EF4-FFF2-40B4-BE49-F238E27FC236}">
                <a16:creationId xmlns:a16="http://schemas.microsoft.com/office/drawing/2014/main" id="{A2BEA612-621B-AA66-98ED-753A0F2A34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4241" y="3373945"/>
            <a:ext cx="914400" cy="914400"/>
          </a:xfrm>
          <a:prstGeom prst="rect">
            <a:avLst/>
          </a:prstGeom>
        </p:spPr>
      </p:pic>
      <p:pic>
        <p:nvPicPr>
          <p:cNvPr id="33" name="Graphic 32" descr="Gears with solid fill">
            <a:extLst>
              <a:ext uri="{FF2B5EF4-FFF2-40B4-BE49-F238E27FC236}">
                <a16:creationId xmlns:a16="http://schemas.microsoft.com/office/drawing/2014/main" id="{DDAEE437-060C-03A3-5B32-E198A237EA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28694" y="3710375"/>
            <a:ext cx="914400" cy="914400"/>
          </a:xfrm>
          <a:prstGeom prst="rect">
            <a:avLst/>
          </a:prstGeom>
        </p:spPr>
      </p:pic>
    </p:spTree>
    <p:extLst>
      <p:ext uri="{BB962C8B-B14F-4D97-AF65-F5344CB8AC3E}">
        <p14:creationId xmlns:p14="http://schemas.microsoft.com/office/powerpoint/2010/main" val="38636909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858F6D-B091-DEAD-D81E-CA7400440F72}"/>
              </a:ext>
            </a:extLst>
          </p:cNvPr>
          <p:cNvSpPr txBox="1"/>
          <p:nvPr/>
        </p:nvSpPr>
        <p:spPr>
          <a:xfrm>
            <a:off x="3619315" y="5698976"/>
            <a:ext cx="7391768" cy="646331"/>
          </a:xfrm>
          <a:prstGeom prst="rect">
            <a:avLst/>
          </a:prstGeom>
          <a:noFill/>
        </p:spPr>
        <p:txBody>
          <a:bodyPr wrap="none" rtlCol="0">
            <a:spAutoFit/>
          </a:bodyPr>
          <a:lstStyle/>
          <a:p>
            <a:pPr algn="ctr"/>
            <a:r>
              <a:rPr lang="en-CA" sz="3600" b="1" dirty="0">
                <a:solidFill>
                  <a:schemeClr val="tx2"/>
                </a:solidFill>
              </a:rPr>
              <a:t>What are the implications for </a:t>
            </a:r>
            <a:r>
              <a:rPr lang="en-CA" sz="3600" b="1" i="1" dirty="0">
                <a:solidFill>
                  <a:schemeClr val="accent5"/>
                </a:solidFill>
              </a:rPr>
              <a:t>AI</a:t>
            </a:r>
            <a:r>
              <a:rPr lang="en-CA" sz="3600" b="1" dirty="0">
                <a:solidFill>
                  <a:schemeClr val="tx2"/>
                </a:solidFill>
              </a:rPr>
              <a:t>?</a:t>
            </a:r>
          </a:p>
        </p:txBody>
      </p:sp>
      <p:sp>
        <p:nvSpPr>
          <p:cNvPr id="2" name="Slide Number Placeholder 1">
            <a:extLst>
              <a:ext uri="{FF2B5EF4-FFF2-40B4-BE49-F238E27FC236}">
                <a16:creationId xmlns:a16="http://schemas.microsoft.com/office/drawing/2014/main" id="{DE06F69C-BEE6-7FA0-BCF8-3B11904DE7FE}"/>
              </a:ext>
            </a:extLst>
          </p:cNvPr>
          <p:cNvSpPr>
            <a:spLocks noGrp="1"/>
          </p:cNvSpPr>
          <p:nvPr>
            <p:ph type="sldNum" sz="quarter" idx="12"/>
          </p:nvPr>
        </p:nvSpPr>
        <p:spPr/>
        <p:txBody>
          <a:bodyPr/>
          <a:lstStyle/>
          <a:p>
            <a:fld id="{6734F48E-A456-4E2F-B17E-509464F7A050}" type="slidenum">
              <a:rPr lang="en-CA" smtClean="0"/>
              <a:pPr/>
              <a:t>113</a:t>
            </a:fld>
            <a:endParaRPr lang="en-CA"/>
          </a:p>
        </p:txBody>
      </p:sp>
      <p:pic>
        <p:nvPicPr>
          <p:cNvPr id="7" name="Graphic 6">
            <a:extLst>
              <a:ext uri="{FF2B5EF4-FFF2-40B4-BE49-F238E27FC236}">
                <a16:creationId xmlns:a16="http://schemas.microsoft.com/office/drawing/2014/main" id="{1AA6AFCF-9EDB-90A4-F9A4-A7AD15F5AC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3550" y="1373305"/>
            <a:ext cx="3543300" cy="3771900"/>
          </a:xfrm>
          <a:prstGeom prst="rect">
            <a:avLst/>
          </a:prstGeom>
        </p:spPr>
      </p:pic>
    </p:spTree>
    <p:extLst>
      <p:ext uri="{BB962C8B-B14F-4D97-AF65-F5344CB8AC3E}">
        <p14:creationId xmlns:p14="http://schemas.microsoft.com/office/powerpoint/2010/main" val="3157717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0006F72-F7A8-0D19-D3EA-A385104C6812}"/>
              </a:ext>
            </a:extLst>
          </p:cNvPr>
          <p:cNvSpPr/>
          <p:nvPr/>
        </p:nvSpPr>
        <p:spPr>
          <a:xfrm>
            <a:off x="5154960" y="2383554"/>
            <a:ext cx="4320480" cy="4104456"/>
          </a:xfrm>
          <a:prstGeom prst="ellipse">
            <a:avLst/>
          </a:prstGeom>
          <a:solidFill>
            <a:srgbClr val="00B0F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3" name="Oval 2">
            <a:extLst>
              <a:ext uri="{FF2B5EF4-FFF2-40B4-BE49-F238E27FC236}">
                <a16:creationId xmlns:a16="http://schemas.microsoft.com/office/drawing/2014/main" id="{5C877177-3E9E-2376-BFEA-73F71D142EE1}"/>
              </a:ext>
            </a:extLst>
          </p:cNvPr>
          <p:cNvSpPr/>
          <p:nvPr/>
        </p:nvSpPr>
        <p:spPr>
          <a:xfrm>
            <a:off x="4362872" y="2779598"/>
            <a:ext cx="3456384" cy="3312368"/>
          </a:xfrm>
          <a:prstGeom prst="ellipse">
            <a:avLst/>
          </a:prstGeom>
          <a:solidFill>
            <a:srgbClr val="FFFF00">
              <a:alpha val="45000"/>
            </a:srgb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D5485863-D300-D08A-0BA4-455523924EEE}"/>
              </a:ext>
            </a:extLst>
          </p:cNvPr>
          <p:cNvSpPr txBox="1"/>
          <p:nvPr/>
        </p:nvSpPr>
        <p:spPr>
          <a:xfrm>
            <a:off x="5162966" y="4204948"/>
            <a:ext cx="2592287" cy="461665"/>
          </a:xfrm>
          <a:prstGeom prst="rect">
            <a:avLst/>
          </a:prstGeom>
          <a:noFill/>
        </p:spPr>
        <p:txBody>
          <a:bodyPr wrap="square" rtlCol="0">
            <a:spAutoFit/>
          </a:bodyPr>
          <a:lstStyle/>
          <a:p>
            <a:pPr algn="ctr"/>
            <a:r>
              <a:rPr lang="en-CA" sz="2400" b="1" dirty="0">
                <a:solidFill>
                  <a:schemeClr val="accent5"/>
                </a:solidFill>
                <a:latin typeface="Candara" panose="020E0502030303020204" pitchFamily="34" charset="0"/>
              </a:rPr>
              <a:t>The GREEN ZONE</a:t>
            </a:r>
          </a:p>
        </p:txBody>
      </p:sp>
      <p:sp>
        <p:nvSpPr>
          <p:cNvPr id="15" name="TextBox 14">
            <a:extLst>
              <a:ext uri="{FF2B5EF4-FFF2-40B4-BE49-F238E27FC236}">
                <a16:creationId xmlns:a16="http://schemas.microsoft.com/office/drawing/2014/main" id="{2B828C3B-7867-7912-C587-3FFBD6CEB697}"/>
              </a:ext>
            </a:extLst>
          </p:cNvPr>
          <p:cNvSpPr txBox="1"/>
          <p:nvPr/>
        </p:nvSpPr>
        <p:spPr>
          <a:xfrm>
            <a:off x="791131" y="1162472"/>
            <a:ext cx="4120040" cy="2246769"/>
          </a:xfrm>
          <a:prstGeom prst="rect">
            <a:avLst/>
          </a:prstGeom>
          <a:noFill/>
        </p:spPr>
        <p:txBody>
          <a:bodyPr wrap="square" rtlCol="0">
            <a:spAutoFit/>
          </a:bodyPr>
          <a:lstStyle/>
          <a:p>
            <a:r>
              <a:rPr lang="en-CA" sz="2800" b="1" dirty="0">
                <a:solidFill>
                  <a:schemeClr val="tx2"/>
                </a:solidFill>
              </a:rPr>
              <a:t>What if some </a:t>
            </a:r>
            <a:r>
              <a:rPr lang="en-CA" sz="2800" b="1" dirty="0">
                <a:solidFill>
                  <a:schemeClr val="accent5"/>
                </a:solidFill>
              </a:rPr>
              <a:t>“</a:t>
            </a:r>
            <a:r>
              <a:rPr lang="en-CA" sz="2800" b="1" i="1" dirty="0">
                <a:solidFill>
                  <a:schemeClr val="accent5"/>
                </a:solidFill>
              </a:rPr>
              <a:t>non-indicated”</a:t>
            </a:r>
            <a:r>
              <a:rPr lang="en-CA" sz="2800" b="1" i="1" dirty="0">
                <a:solidFill>
                  <a:schemeClr val="tx2"/>
                </a:solidFill>
              </a:rPr>
              <a:t> </a:t>
            </a:r>
            <a:r>
              <a:rPr lang="en-CA" sz="2800" b="1" dirty="0">
                <a:solidFill>
                  <a:schemeClr val="tx2"/>
                </a:solidFill>
              </a:rPr>
              <a:t>care activities systemically yield </a:t>
            </a:r>
            <a:r>
              <a:rPr lang="en-CA" sz="2800" b="1" i="1" u="sng" dirty="0">
                <a:solidFill>
                  <a:schemeClr val="accent5"/>
                </a:solidFill>
              </a:rPr>
              <a:t>better</a:t>
            </a:r>
            <a:r>
              <a:rPr lang="en-CA" sz="2800" b="1" dirty="0">
                <a:solidFill>
                  <a:schemeClr val="tx2"/>
                </a:solidFill>
              </a:rPr>
              <a:t> health outcomes?</a:t>
            </a:r>
          </a:p>
        </p:txBody>
      </p:sp>
      <p:sp>
        <p:nvSpPr>
          <p:cNvPr id="4" name="Slide Number Placeholder 3">
            <a:extLst>
              <a:ext uri="{FF2B5EF4-FFF2-40B4-BE49-F238E27FC236}">
                <a16:creationId xmlns:a16="http://schemas.microsoft.com/office/drawing/2014/main" id="{57928E66-6B0A-E793-D8B4-4184778B064B}"/>
              </a:ext>
            </a:extLst>
          </p:cNvPr>
          <p:cNvSpPr>
            <a:spLocks noGrp="1"/>
          </p:cNvSpPr>
          <p:nvPr>
            <p:ph type="sldNum" sz="quarter" idx="12"/>
          </p:nvPr>
        </p:nvSpPr>
        <p:spPr/>
        <p:txBody>
          <a:bodyPr/>
          <a:lstStyle/>
          <a:p>
            <a:fld id="{6734F48E-A456-4E2F-B17E-509464F7A050}" type="slidenum">
              <a:rPr lang="en-CA" smtClean="0"/>
              <a:pPr/>
              <a:t>114</a:t>
            </a:fld>
            <a:endParaRPr lang="en-CA"/>
          </a:p>
        </p:txBody>
      </p:sp>
      <p:sp>
        <p:nvSpPr>
          <p:cNvPr id="5" name="TextBox 4">
            <a:extLst>
              <a:ext uri="{FF2B5EF4-FFF2-40B4-BE49-F238E27FC236}">
                <a16:creationId xmlns:a16="http://schemas.microsoft.com/office/drawing/2014/main" id="{C22467D3-5F6D-0617-7717-E05CED1B5E78}"/>
              </a:ext>
            </a:extLst>
          </p:cNvPr>
          <p:cNvSpPr txBox="1"/>
          <p:nvPr/>
        </p:nvSpPr>
        <p:spPr>
          <a:xfrm>
            <a:off x="9691464" y="1162472"/>
            <a:ext cx="4555056" cy="2246769"/>
          </a:xfrm>
          <a:prstGeom prst="rect">
            <a:avLst/>
          </a:prstGeom>
          <a:noFill/>
        </p:spPr>
        <p:txBody>
          <a:bodyPr wrap="square" rtlCol="0">
            <a:spAutoFit/>
          </a:bodyPr>
          <a:lstStyle/>
          <a:p>
            <a:r>
              <a:rPr lang="en-CA" sz="2800" b="1" dirty="0">
                <a:solidFill>
                  <a:schemeClr val="tx2"/>
                </a:solidFill>
              </a:rPr>
              <a:t>What if </a:t>
            </a:r>
            <a:r>
              <a:rPr lang="en-CA" sz="2800" b="1" i="1" dirty="0">
                <a:solidFill>
                  <a:schemeClr val="accent5"/>
                </a:solidFill>
              </a:rPr>
              <a:t>omitting</a:t>
            </a:r>
            <a:r>
              <a:rPr lang="en-CA" sz="2800" b="1" dirty="0">
                <a:solidFill>
                  <a:schemeClr val="tx2"/>
                </a:solidFill>
              </a:rPr>
              <a:t> some “indicated” care activities statistically yields </a:t>
            </a:r>
            <a:r>
              <a:rPr lang="en-CA" sz="2800" b="1" i="1" dirty="0">
                <a:solidFill>
                  <a:schemeClr val="accent5"/>
                </a:solidFill>
              </a:rPr>
              <a:t>identical</a:t>
            </a:r>
            <a:r>
              <a:rPr lang="en-CA" sz="2800" b="1" i="1" dirty="0">
                <a:solidFill>
                  <a:schemeClr val="tx2"/>
                </a:solidFill>
              </a:rPr>
              <a:t> </a:t>
            </a:r>
            <a:r>
              <a:rPr lang="en-CA" sz="2800" b="1" dirty="0">
                <a:solidFill>
                  <a:schemeClr val="tx2"/>
                </a:solidFill>
              </a:rPr>
              <a:t>(or even </a:t>
            </a:r>
            <a:r>
              <a:rPr lang="en-CA" sz="2800" b="1" i="1" dirty="0">
                <a:solidFill>
                  <a:schemeClr val="accent5"/>
                </a:solidFill>
              </a:rPr>
              <a:t>better</a:t>
            </a:r>
            <a:r>
              <a:rPr lang="en-CA" sz="2800" b="1" dirty="0">
                <a:solidFill>
                  <a:schemeClr val="tx2"/>
                </a:solidFill>
              </a:rPr>
              <a:t>) health outcomes?</a:t>
            </a:r>
          </a:p>
        </p:txBody>
      </p:sp>
      <p:cxnSp>
        <p:nvCxnSpPr>
          <p:cNvPr id="9" name="Connector: Elbow 8">
            <a:extLst>
              <a:ext uri="{FF2B5EF4-FFF2-40B4-BE49-F238E27FC236}">
                <a16:creationId xmlns:a16="http://schemas.microsoft.com/office/drawing/2014/main" id="{1A299239-6820-184C-251E-4C1CFEAB3581}"/>
              </a:ext>
            </a:extLst>
          </p:cNvPr>
          <p:cNvCxnSpPr>
            <a:cxnSpLocks/>
          </p:cNvCxnSpPr>
          <p:nvPr/>
        </p:nvCxnSpPr>
        <p:spPr>
          <a:xfrm rot="5400000">
            <a:off x="9089638" y="3155696"/>
            <a:ext cx="1785681" cy="2742269"/>
          </a:xfrm>
          <a:prstGeom prst="bentConnector2">
            <a:avLst/>
          </a:prstGeom>
          <a:ln w="571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Connector: Elbow 8">
            <a:extLst>
              <a:ext uri="{FF2B5EF4-FFF2-40B4-BE49-F238E27FC236}">
                <a16:creationId xmlns:a16="http://schemas.microsoft.com/office/drawing/2014/main" id="{70067B18-98E7-2A37-A7A6-E36ED2E1121C}"/>
              </a:ext>
            </a:extLst>
          </p:cNvPr>
          <p:cNvCxnSpPr>
            <a:cxnSpLocks/>
          </p:cNvCxnSpPr>
          <p:nvPr/>
        </p:nvCxnSpPr>
        <p:spPr>
          <a:xfrm rot="16200000" flipH="1">
            <a:off x="2898991" y="3155696"/>
            <a:ext cx="1785681" cy="2742269"/>
          </a:xfrm>
          <a:prstGeom prst="bentConnector2">
            <a:avLst/>
          </a:prstGeom>
          <a:ln w="57150">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8777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7CE55-021D-B154-12AC-E5ACA543795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B20A9F-B9E3-CAF3-EABE-5BAF605F1A64}"/>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F21916B8-2D04-B3D7-2733-0F493727292E}"/>
              </a:ext>
            </a:extLst>
          </p:cNvPr>
          <p:cNvSpPr>
            <a:spLocks noGrp="1"/>
          </p:cNvSpPr>
          <p:nvPr>
            <p:ph idx="1"/>
          </p:nvPr>
        </p:nvSpPr>
        <p:spPr>
          <a:xfrm>
            <a:off x="828000" y="1980000"/>
            <a:ext cx="12247840" cy="5431155"/>
          </a:xfrm>
        </p:spPr>
        <p:txBody>
          <a:bodyPr/>
          <a:lstStyle/>
          <a:p>
            <a:pPr marL="457200" indent="-457200" algn="l">
              <a:buSzPct val="75000"/>
              <a:buFont typeface="Arial" panose="020B0604020202020204" pitchFamily="34" charset="0"/>
              <a:buChar char="•"/>
            </a:pPr>
            <a:r>
              <a:rPr lang="en-CA" sz="2800" b="1" dirty="0"/>
              <a:t>We can use digital health to both </a:t>
            </a:r>
            <a:r>
              <a:rPr lang="en-CA" sz="2800" b="1" dirty="0">
                <a:solidFill>
                  <a:schemeClr val="accent5"/>
                </a:solidFill>
              </a:rPr>
              <a:t>meter</a:t>
            </a:r>
            <a:r>
              <a:rPr lang="en-CA" sz="2800" b="1" dirty="0"/>
              <a:t> the health system – and to exert </a:t>
            </a:r>
            <a:r>
              <a:rPr lang="en-CA" sz="2800" b="1" dirty="0">
                <a:solidFill>
                  <a:schemeClr val="accent5"/>
                </a:solidFill>
              </a:rPr>
              <a:t>process control </a:t>
            </a:r>
            <a:r>
              <a:rPr lang="en-CA" sz="2800" b="1" dirty="0"/>
              <a:t>upon it.</a:t>
            </a:r>
          </a:p>
          <a:p>
            <a:pPr marL="457200" indent="-457200" algn="l">
              <a:buSzPct val="75000"/>
              <a:buFont typeface="Arial" panose="020B0604020202020204" pitchFamily="34" charset="0"/>
              <a:buChar char="•"/>
            </a:pPr>
            <a:r>
              <a:rPr lang="en-CA" sz="2800" b="1" dirty="0"/>
              <a:t>Digital health can play an </a:t>
            </a:r>
            <a:r>
              <a:rPr lang="en-CA" sz="2800" b="1" dirty="0">
                <a:solidFill>
                  <a:schemeClr val="accent5"/>
                </a:solidFill>
              </a:rPr>
              <a:t>industrial engineering </a:t>
            </a:r>
            <a:r>
              <a:rPr lang="en-CA" sz="2800" b="1" dirty="0"/>
              <a:t>role. It can be leveraged to improve </a:t>
            </a:r>
            <a:r>
              <a:rPr lang="en-CA" sz="2800" b="1" dirty="0">
                <a:solidFill>
                  <a:schemeClr val="accent5"/>
                </a:solidFill>
              </a:rPr>
              <a:t>consistency</a:t>
            </a:r>
            <a:r>
              <a:rPr lang="en-CA" sz="2800" b="1" dirty="0"/>
              <a:t> in execution of the </a:t>
            </a:r>
            <a:r>
              <a:rPr lang="en-CA" sz="2800" b="1" dirty="0">
                <a:solidFill>
                  <a:schemeClr val="accent5"/>
                </a:solidFill>
              </a:rPr>
              <a:t>“health production function”</a:t>
            </a:r>
            <a:r>
              <a:rPr lang="en-CA" sz="2800" b="1" dirty="0"/>
              <a:t>. </a:t>
            </a:r>
          </a:p>
          <a:p>
            <a:pPr marL="457200" indent="-457200" algn="l">
              <a:buSzPct val="75000"/>
              <a:buFont typeface="Arial" panose="020B0604020202020204" pitchFamily="34" charset="0"/>
              <a:buChar char="•"/>
            </a:pPr>
            <a:r>
              <a:rPr lang="en-CA" sz="2800" b="1" dirty="0"/>
              <a:t>We should leverage digital health in support of </a:t>
            </a:r>
            <a:r>
              <a:rPr lang="en-CA" sz="2800" b="1" dirty="0">
                <a:solidFill>
                  <a:schemeClr val="accent5"/>
                </a:solidFill>
              </a:rPr>
              <a:t>care workflows</a:t>
            </a:r>
            <a:r>
              <a:rPr lang="en-CA" sz="2800" b="1" dirty="0"/>
              <a:t>. Atomic, person-centric data serves </a:t>
            </a:r>
            <a:r>
              <a:rPr lang="en-CA" sz="2800" b="1" u="sng" dirty="0">
                <a:solidFill>
                  <a:schemeClr val="accent5"/>
                </a:solidFill>
              </a:rPr>
              <a:t>both</a:t>
            </a:r>
            <a:r>
              <a:rPr lang="en-CA" sz="2800" b="1" dirty="0"/>
              <a:t> person-centric </a:t>
            </a:r>
            <a:r>
              <a:rPr lang="en-CA" sz="2800" b="1" dirty="0">
                <a:solidFill>
                  <a:schemeClr val="accent5"/>
                </a:solidFill>
              </a:rPr>
              <a:t>care</a:t>
            </a:r>
            <a:r>
              <a:rPr lang="en-CA" sz="2800" b="1" dirty="0"/>
              <a:t> and population-level </a:t>
            </a:r>
            <a:r>
              <a:rPr lang="en-CA" sz="2800" b="1" dirty="0">
                <a:solidFill>
                  <a:schemeClr val="accent5"/>
                </a:solidFill>
              </a:rPr>
              <a:t>monitoring</a:t>
            </a:r>
            <a:r>
              <a:rPr lang="en-CA" sz="2800" b="1" dirty="0"/>
              <a:t>.</a:t>
            </a:r>
          </a:p>
          <a:p>
            <a:pPr marL="457200" indent="-457200" algn="l">
              <a:buSzPct val="75000"/>
              <a:buFont typeface="Arial" panose="020B0604020202020204" pitchFamily="34" charset="0"/>
              <a:buChar char="•"/>
            </a:pPr>
            <a:r>
              <a:rPr lang="en-CA" sz="2800" b="1" dirty="0">
                <a:solidFill>
                  <a:schemeClr val="accent5"/>
                </a:solidFill>
              </a:rPr>
              <a:t>Analytics</a:t>
            </a:r>
            <a:r>
              <a:rPr lang="en-CA" sz="2800" b="1" dirty="0"/>
              <a:t> can be leveraged to inform </a:t>
            </a:r>
            <a:r>
              <a:rPr lang="en-CA" sz="2800" b="1" dirty="0">
                <a:solidFill>
                  <a:schemeClr val="accent5"/>
                </a:solidFill>
              </a:rPr>
              <a:t>improvements</a:t>
            </a:r>
            <a:r>
              <a:rPr lang="en-CA" sz="2800" b="1" dirty="0"/>
              <a:t> to the health system </a:t>
            </a:r>
            <a:r>
              <a:rPr lang="en-CA" sz="2800" b="1" dirty="0">
                <a:solidFill>
                  <a:schemeClr val="accent5"/>
                </a:solidFill>
              </a:rPr>
              <a:t>operations</a:t>
            </a:r>
            <a:r>
              <a:rPr lang="en-CA" sz="2800" b="1" dirty="0"/>
              <a:t>, and/or to the digital health supported </a:t>
            </a:r>
            <a:r>
              <a:rPr lang="en-CA" sz="2800" b="1" dirty="0">
                <a:solidFill>
                  <a:schemeClr val="accent5"/>
                </a:solidFill>
              </a:rPr>
              <a:t>interventions</a:t>
            </a:r>
            <a:r>
              <a:rPr lang="en-CA" sz="2800" b="1" dirty="0"/>
              <a:t>. This </a:t>
            </a:r>
            <a:r>
              <a:rPr lang="en-CA" sz="2800" b="1" dirty="0">
                <a:solidFill>
                  <a:schemeClr val="accent5"/>
                </a:solidFill>
              </a:rPr>
              <a:t>feedback</a:t>
            </a:r>
            <a:r>
              <a:rPr lang="en-CA" sz="2800" b="1" dirty="0"/>
              <a:t> loop creates a </a:t>
            </a:r>
            <a:r>
              <a:rPr lang="en-CA" sz="2800" b="1" dirty="0">
                <a:solidFill>
                  <a:schemeClr val="accent2"/>
                </a:solidFill>
              </a:rPr>
              <a:t>Learning Health System</a:t>
            </a:r>
            <a:r>
              <a:rPr lang="en-CA" sz="2800" b="1" dirty="0"/>
              <a:t>.</a:t>
            </a:r>
          </a:p>
          <a:p>
            <a:pPr marL="457200" indent="-457200" algn="l">
              <a:buSzPct val="75000"/>
              <a:buFont typeface="Arial" panose="020B0604020202020204" pitchFamily="34" charset="0"/>
              <a:buChar char="•"/>
            </a:pPr>
            <a:endParaRPr lang="en-CA" sz="2800" b="1" dirty="0"/>
          </a:p>
        </p:txBody>
      </p:sp>
      <p:sp>
        <p:nvSpPr>
          <p:cNvPr id="2" name="Slide Number Placeholder 1">
            <a:extLst>
              <a:ext uri="{FF2B5EF4-FFF2-40B4-BE49-F238E27FC236}">
                <a16:creationId xmlns:a16="http://schemas.microsoft.com/office/drawing/2014/main" id="{E0298E53-B6E5-7343-1286-B79E50C33CD8}"/>
              </a:ext>
            </a:extLst>
          </p:cNvPr>
          <p:cNvSpPr>
            <a:spLocks noGrp="1"/>
          </p:cNvSpPr>
          <p:nvPr>
            <p:ph type="sldNum" sz="quarter" idx="12"/>
          </p:nvPr>
        </p:nvSpPr>
        <p:spPr/>
        <p:txBody>
          <a:bodyPr/>
          <a:lstStyle/>
          <a:p>
            <a:fld id="{6734F48E-A456-4E2F-B17E-509464F7A050}" type="slidenum">
              <a:rPr lang="en-CA" smtClean="0"/>
              <a:pPr/>
              <a:t>115</a:t>
            </a:fld>
            <a:endParaRPr lang="en-CA"/>
          </a:p>
        </p:txBody>
      </p:sp>
      <p:pic>
        <p:nvPicPr>
          <p:cNvPr id="8" name="Graphic 7" descr="Key with solid fill">
            <a:extLst>
              <a:ext uri="{FF2B5EF4-FFF2-40B4-BE49-F238E27FC236}">
                <a16:creationId xmlns:a16="http://schemas.microsoft.com/office/drawing/2014/main" id="{A3E2367C-1C8A-40A1-CD28-8D57ECD4B4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37711358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EFD9B-21CB-B2BA-B7E9-232B539C9C2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352987-523C-DF44-CCF9-B62A56682AD2}"/>
              </a:ext>
            </a:extLst>
          </p:cNvPr>
          <p:cNvSpPr>
            <a:spLocks noGrp="1"/>
          </p:cNvSpPr>
          <p:nvPr>
            <p:ph type="sldNum" sz="quarter" idx="12"/>
          </p:nvPr>
        </p:nvSpPr>
        <p:spPr/>
        <p:txBody>
          <a:bodyPr/>
          <a:lstStyle/>
          <a:p>
            <a:fld id="{6734F48E-A456-4E2F-B17E-509464F7A050}" type="slidenum">
              <a:rPr lang="en-CA" smtClean="0"/>
              <a:pPr/>
              <a:t>116</a:t>
            </a:fld>
            <a:endParaRPr lang="en-CA"/>
          </a:p>
        </p:txBody>
      </p:sp>
      <p:pic>
        <p:nvPicPr>
          <p:cNvPr id="5" name="Graphic 4">
            <a:extLst>
              <a:ext uri="{FF2B5EF4-FFF2-40B4-BE49-F238E27FC236}">
                <a16:creationId xmlns:a16="http://schemas.microsoft.com/office/drawing/2014/main" id="{7B83B914-02DD-2EDA-FC25-A257420D671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187143" y="1484562"/>
            <a:ext cx="4490091" cy="6149473"/>
          </a:xfrm>
          <a:prstGeom prst="rect">
            <a:avLst/>
          </a:prstGeom>
        </p:spPr>
      </p:pic>
      <p:sp>
        <p:nvSpPr>
          <p:cNvPr id="2" name="Content Placeholder 2">
            <a:extLst>
              <a:ext uri="{FF2B5EF4-FFF2-40B4-BE49-F238E27FC236}">
                <a16:creationId xmlns:a16="http://schemas.microsoft.com/office/drawing/2014/main" id="{8967B88F-F54A-2A8C-B65B-B63A9899DC09}"/>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38566241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5675C-AA60-EB80-E439-295FC1203F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C39C3E-5CD1-1DE6-43B9-CD158B2A592D}"/>
              </a:ext>
            </a:extLst>
          </p:cNvPr>
          <p:cNvSpPr>
            <a:spLocks noGrp="1"/>
          </p:cNvSpPr>
          <p:nvPr>
            <p:ph type="title"/>
          </p:nvPr>
        </p:nvSpPr>
        <p:spPr/>
        <p:txBody>
          <a:bodyPr/>
          <a:lstStyle/>
          <a:p>
            <a:r>
              <a:rPr lang="en-CA" dirty="0"/>
              <a:t>NEXT STEPS…WORKSHOP 3</a:t>
            </a:r>
          </a:p>
        </p:txBody>
      </p:sp>
      <p:sp>
        <p:nvSpPr>
          <p:cNvPr id="4" name="Content Placeholder 3">
            <a:extLst>
              <a:ext uri="{FF2B5EF4-FFF2-40B4-BE49-F238E27FC236}">
                <a16:creationId xmlns:a16="http://schemas.microsoft.com/office/drawing/2014/main" id="{277EA762-DE51-EE95-86A9-208F4C7D98DC}"/>
              </a:ext>
            </a:extLst>
          </p:cNvPr>
          <p:cNvSpPr>
            <a:spLocks noGrp="1"/>
          </p:cNvSpPr>
          <p:nvPr>
            <p:ph idx="1"/>
          </p:nvPr>
        </p:nvSpPr>
        <p:spPr>
          <a:xfrm>
            <a:off x="731520" y="1920243"/>
            <a:ext cx="13424440" cy="5431155"/>
          </a:xfrm>
        </p:spPr>
        <p:txBody>
          <a:bodyPr>
            <a:normAutofit/>
          </a:bodyPr>
          <a:lstStyle/>
          <a:p>
            <a:r>
              <a:rPr lang="en-CA" sz="2800" b="1" dirty="0"/>
              <a:t>Conduct a landscape analysis of existing digital health solutions</a:t>
            </a:r>
          </a:p>
          <a:p>
            <a:r>
              <a:rPr lang="en-CA" sz="2800" b="1" dirty="0"/>
              <a:t>Map solutions to the actors (building blocks) in our digital health infrastructure design</a:t>
            </a:r>
          </a:p>
          <a:p>
            <a:r>
              <a:rPr lang="en-CA" sz="2800" b="1" dirty="0"/>
              <a:t>Evaluate degrees of standards-readiness</a:t>
            </a:r>
          </a:p>
          <a:p>
            <a:r>
              <a:rPr lang="en-CA" sz="2800" b="1" dirty="0"/>
              <a:t>Look for “quick win” opportunities to leverage existing solutions to accelerate the HIE deployment</a:t>
            </a:r>
          </a:p>
        </p:txBody>
      </p:sp>
      <p:sp>
        <p:nvSpPr>
          <p:cNvPr id="2" name="Slide Number Placeholder 1">
            <a:extLst>
              <a:ext uri="{FF2B5EF4-FFF2-40B4-BE49-F238E27FC236}">
                <a16:creationId xmlns:a16="http://schemas.microsoft.com/office/drawing/2014/main" id="{C33308CA-B2A9-90CC-5D33-F2B9A59C0600}"/>
              </a:ext>
            </a:extLst>
          </p:cNvPr>
          <p:cNvSpPr>
            <a:spLocks noGrp="1"/>
          </p:cNvSpPr>
          <p:nvPr>
            <p:ph type="sldNum" sz="quarter" idx="12"/>
          </p:nvPr>
        </p:nvSpPr>
        <p:spPr/>
        <p:txBody>
          <a:bodyPr/>
          <a:lstStyle/>
          <a:p>
            <a:fld id="{6734F48E-A456-4E2F-B17E-509464F7A050}" type="slidenum">
              <a:rPr lang="en-CA" smtClean="0"/>
              <a:pPr/>
              <a:t>117</a:t>
            </a:fld>
            <a:endParaRPr lang="en-CA"/>
          </a:p>
        </p:txBody>
      </p:sp>
      <p:sp>
        <p:nvSpPr>
          <p:cNvPr id="5" name="TextBox 4">
            <a:extLst>
              <a:ext uri="{FF2B5EF4-FFF2-40B4-BE49-F238E27FC236}">
                <a16:creationId xmlns:a16="http://schemas.microsoft.com/office/drawing/2014/main" id="{C772C612-8D57-C011-661F-4A2A8D34F260}"/>
              </a:ext>
            </a:extLst>
          </p:cNvPr>
          <p:cNvSpPr txBox="1"/>
          <p:nvPr/>
        </p:nvSpPr>
        <p:spPr>
          <a:xfrm>
            <a:off x="0" y="5554960"/>
            <a:ext cx="14630400" cy="1384995"/>
          </a:xfrm>
          <a:prstGeom prst="rect">
            <a:avLst/>
          </a:prstGeom>
          <a:solidFill>
            <a:schemeClr val="accent2"/>
          </a:solidFill>
        </p:spPr>
        <p:txBody>
          <a:bodyPr wrap="square" rtlCol="0">
            <a:spAutoFit/>
          </a:bodyPr>
          <a:lstStyle/>
          <a:p>
            <a:pPr algn="ctr"/>
            <a:r>
              <a:rPr lang="en-CA" sz="2800" b="1" dirty="0">
                <a:solidFill>
                  <a:schemeClr val="bg1"/>
                </a:solidFill>
              </a:rPr>
              <a:t>REMEMBER</a:t>
            </a:r>
          </a:p>
          <a:p>
            <a:pPr algn="ctr"/>
            <a:r>
              <a:rPr lang="en-CA" sz="2800" b="1" dirty="0">
                <a:solidFill>
                  <a:schemeClr val="bg1"/>
                </a:solidFill>
              </a:rPr>
              <a:t>You will need your PC, tablet, or smartphone</a:t>
            </a:r>
          </a:p>
          <a:p>
            <a:pPr algn="ctr"/>
            <a:r>
              <a:rPr lang="en-CA" sz="2800" b="1" dirty="0">
                <a:solidFill>
                  <a:schemeClr val="bg1"/>
                </a:solidFill>
              </a:rPr>
              <a:t> to fill in the questionnaires. </a:t>
            </a:r>
          </a:p>
        </p:txBody>
      </p:sp>
    </p:spTree>
    <p:extLst>
      <p:ext uri="{BB962C8B-B14F-4D97-AF65-F5344CB8AC3E}">
        <p14:creationId xmlns:p14="http://schemas.microsoft.com/office/powerpoint/2010/main" val="1775648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F2FCA22C-EBF7-1526-CC57-6BAE461A5550}"/>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6" name="Cloud 15">
            <a:extLst>
              <a:ext uri="{FF2B5EF4-FFF2-40B4-BE49-F238E27FC236}">
                <a16:creationId xmlns:a16="http://schemas.microsoft.com/office/drawing/2014/main" id="{EFCDFD24-1C6D-7940-7C0E-44846BC9FD77}"/>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Cloud 16">
            <a:extLst>
              <a:ext uri="{FF2B5EF4-FFF2-40B4-BE49-F238E27FC236}">
                <a16:creationId xmlns:a16="http://schemas.microsoft.com/office/drawing/2014/main" id="{88834674-F3FA-F04D-20CE-4C5841112EE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p:cNvCxnSpPr>
          <p:nvPr/>
        </p:nvCxnSpPr>
        <p:spPr>
          <a:xfrm rot="10800000" flipV="1">
            <a:off x="4050878" y="2132495"/>
            <a:ext cx="2184403" cy="756269"/>
          </a:xfrm>
          <a:prstGeom prst="bentConnector3">
            <a:avLst>
              <a:gd name="adj1" fmla="val 110465"/>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272242" cy="1323439"/>
          </a:xfrm>
          <a:prstGeom prst="rect">
            <a:avLst/>
          </a:prstGeom>
          <a:noFill/>
        </p:spPr>
        <p:txBody>
          <a:bodyPr wrap="none" rtlCol="0">
            <a:spAutoFit/>
          </a:bodyPr>
          <a:lstStyle/>
          <a:p>
            <a:r>
              <a:rPr lang="en-CA" sz="2000" b="1" dirty="0">
                <a:solidFill>
                  <a:schemeClr val="tx2"/>
                </a:solidFill>
              </a:rPr>
              <a:t>Observations:</a:t>
            </a:r>
          </a:p>
          <a:p>
            <a:r>
              <a:rPr lang="en-CA" sz="2000" dirty="0">
                <a:solidFill>
                  <a:schemeClr val="tx2"/>
                </a:solidFill>
              </a:rPr>
              <a:t>-BP (slightly elevated)</a:t>
            </a:r>
          </a:p>
          <a:p>
            <a:r>
              <a:rPr lang="en-CA" sz="2000" dirty="0">
                <a:solidFill>
                  <a:schemeClr val="tx2"/>
                </a:solidFill>
              </a:rPr>
              <a:t>-Weight (slightly increased)</a:t>
            </a:r>
          </a:p>
          <a:p>
            <a:r>
              <a:rPr lang="en-CA" sz="2000" dirty="0">
                <a:solidFill>
                  <a:schemeClr val="tx2"/>
                </a:solidFill>
              </a:rPr>
              <a:t>-Spirometry (</a:t>
            </a:r>
            <a:r>
              <a:rPr lang="en-CA" sz="2000" b="1" dirty="0">
                <a:solidFill>
                  <a:schemeClr val="accent2"/>
                </a:solidFill>
              </a:rPr>
              <a:t>worrying</a:t>
            </a:r>
            <a:r>
              <a:rPr lang="en-CA" sz="2000" b="1" dirty="0">
                <a:solidFill>
                  <a:schemeClr val="tx2"/>
                </a:solidFill>
              </a:rPr>
              <a:t>!</a:t>
            </a:r>
            <a:r>
              <a:rPr lang="en-CA" sz="2000" dirty="0">
                <a:solidFill>
                  <a:schemeClr val="tx2"/>
                </a:solidFill>
              </a:rPr>
              <a:t>)</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760917" y="1206714"/>
            <a:ext cx="1494320" cy="707886"/>
          </a:xfrm>
          <a:prstGeom prst="rect">
            <a:avLst/>
          </a:prstGeom>
          <a:noFill/>
        </p:spPr>
        <p:txBody>
          <a:bodyPr wrap="none" rtlCol="0">
            <a:spAutoFit/>
          </a:bodyPr>
          <a:lstStyle/>
          <a:p>
            <a:pPr algn="ctr"/>
            <a:r>
              <a:rPr lang="en-CA" sz="2000" b="1" dirty="0">
                <a:solidFill>
                  <a:schemeClr val="accent5"/>
                </a:solidFill>
              </a:rPr>
              <a:t>Care</a:t>
            </a:r>
          </a:p>
          <a:p>
            <a:pPr algn="ctr"/>
            <a:r>
              <a:rPr lang="en-CA" sz="2000" b="1" dirty="0">
                <a:solidFill>
                  <a:schemeClr val="accent5"/>
                </a:solidFill>
              </a:rPr>
              <a:t>Guidelines</a:t>
            </a:r>
          </a:p>
        </p:txBody>
      </p:sp>
      <p:sp>
        <p:nvSpPr>
          <p:cNvPr id="20" name="TextBox 19">
            <a:extLst>
              <a:ext uri="{FF2B5EF4-FFF2-40B4-BE49-F238E27FC236}">
                <a16:creationId xmlns:a16="http://schemas.microsoft.com/office/drawing/2014/main" id="{782DEBDA-0EA5-9731-C5CF-54651CD20817}"/>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Based on the care guidelines for Amar’s chronic pulmonary disease, the doctor records Amar’s vital signs. His lung capacity reading is concerning.</a:t>
            </a:r>
          </a:p>
        </p:txBody>
      </p:sp>
      <p:sp>
        <p:nvSpPr>
          <p:cNvPr id="2" name="Oval 1">
            <a:extLst>
              <a:ext uri="{FF2B5EF4-FFF2-40B4-BE49-F238E27FC236}">
                <a16:creationId xmlns:a16="http://schemas.microsoft.com/office/drawing/2014/main" id="{D047F9ED-B287-402D-A38F-7F495EF2D1E4}"/>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TextBox 2">
            <a:extLst>
              <a:ext uri="{FF2B5EF4-FFF2-40B4-BE49-F238E27FC236}">
                <a16:creationId xmlns:a16="http://schemas.microsoft.com/office/drawing/2014/main" id="{29BBB50C-7C71-FCAA-E711-A2CD0A8E026C}"/>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4" name="Graphic 3" descr="Computer with solid fill">
            <a:extLst>
              <a:ext uri="{FF2B5EF4-FFF2-40B4-BE49-F238E27FC236}">
                <a16:creationId xmlns:a16="http://schemas.microsoft.com/office/drawing/2014/main" id="{04FC0497-5489-4C15-52EC-EA342A4BF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pic>
        <p:nvPicPr>
          <p:cNvPr id="9" name="Graphic 8">
            <a:extLst>
              <a:ext uri="{FF2B5EF4-FFF2-40B4-BE49-F238E27FC236}">
                <a16:creationId xmlns:a16="http://schemas.microsoft.com/office/drawing/2014/main" id="{40F66EB6-C6B8-D976-0F5D-4833E1E66A9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433984" y="2241890"/>
            <a:ext cx="1240222" cy="1608289"/>
          </a:xfrm>
          <a:prstGeom prst="rect">
            <a:avLst/>
          </a:prstGeom>
        </p:spPr>
      </p:pic>
      <p:pic>
        <p:nvPicPr>
          <p:cNvPr id="14" name="Graphic 13">
            <a:extLst>
              <a:ext uri="{FF2B5EF4-FFF2-40B4-BE49-F238E27FC236}">
                <a16:creationId xmlns:a16="http://schemas.microsoft.com/office/drawing/2014/main" id="{FCE7E66F-9ECC-8247-0867-11DB3765D5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69125" y="2241890"/>
            <a:ext cx="1196081" cy="1608289"/>
          </a:xfrm>
          <a:prstGeom prst="rect">
            <a:avLst/>
          </a:prstGeom>
        </p:spPr>
      </p:pic>
      <p:pic>
        <p:nvPicPr>
          <p:cNvPr id="24" name="Graphic 23">
            <a:extLst>
              <a:ext uri="{FF2B5EF4-FFF2-40B4-BE49-F238E27FC236}">
                <a16:creationId xmlns:a16="http://schemas.microsoft.com/office/drawing/2014/main" id="{F9576FFE-BBA4-6698-612F-405BA9FEB3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5125" y="1293775"/>
            <a:ext cx="584753" cy="759718"/>
          </a:xfrm>
          <a:prstGeom prst="rect">
            <a:avLst/>
          </a:prstGeom>
        </p:spPr>
      </p:pic>
      <p:sp>
        <p:nvSpPr>
          <p:cNvPr id="25" name="TextBox 24">
            <a:extLst>
              <a:ext uri="{FF2B5EF4-FFF2-40B4-BE49-F238E27FC236}">
                <a16:creationId xmlns:a16="http://schemas.microsoft.com/office/drawing/2014/main" id="{0DBFFB51-4C4E-B95E-1312-FF31E8F8C3DB}"/>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6" name="TextBox 25">
            <a:extLst>
              <a:ext uri="{FF2B5EF4-FFF2-40B4-BE49-F238E27FC236}">
                <a16:creationId xmlns:a16="http://schemas.microsoft.com/office/drawing/2014/main" id="{62BD3AFD-78CD-1CD0-8317-7E41FCA167AA}"/>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8" name="Cloud 27">
            <a:extLst>
              <a:ext uri="{FF2B5EF4-FFF2-40B4-BE49-F238E27FC236}">
                <a16:creationId xmlns:a16="http://schemas.microsoft.com/office/drawing/2014/main" id="{6D32A07C-2F69-1E33-6AE5-2AA3751CD1A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147175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383B6111-20B0-4659-A199-D18551C65F21}"/>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43EA5B00-4072-4ACF-4FC0-0A39CD3C2F5E}"/>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E4E79444-F405-6A0F-177D-65448E0AB18B}"/>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p:cNvCxnSpPr>
          <p:nvPr/>
        </p:nvCxnSpPr>
        <p:spPr>
          <a:xfrm rot="10800000" flipV="1">
            <a:off x="4050878" y="2132495"/>
            <a:ext cx="2184403" cy="756269"/>
          </a:xfrm>
          <a:prstGeom prst="bentConnector3">
            <a:avLst>
              <a:gd name="adj1" fmla="val 110465"/>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5439310" cy="1323439"/>
          </a:xfrm>
          <a:prstGeom prst="rect">
            <a:avLst/>
          </a:prstGeom>
          <a:noFill/>
        </p:spPr>
        <p:txBody>
          <a:bodyPr wrap="none" rtlCol="0">
            <a:spAutoFit/>
          </a:bodyPr>
          <a:lstStyle/>
          <a:p>
            <a:r>
              <a:rPr lang="en-CA" sz="2000" b="1" dirty="0">
                <a:solidFill>
                  <a:schemeClr val="tx2"/>
                </a:solidFill>
              </a:rPr>
              <a:t>Orders:</a:t>
            </a:r>
          </a:p>
          <a:p>
            <a:r>
              <a:rPr lang="en-CA" sz="2000" dirty="0">
                <a:solidFill>
                  <a:schemeClr val="tx2"/>
                </a:solidFill>
              </a:rPr>
              <a:t>-Inhaler (changed prescription)</a:t>
            </a:r>
          </a:p>
          <a:p>
            <a:r>
              <a:rPr lang="en-CA" sz="2000" dirty="0">
                <a:solidFill>
                  <a:schemeClr val="tx2"/>
                </a:solidFill>
              </a:rPr>
              <a:t>-Lung Cancer Screening Test</a:t>
            </a:r>
          </a:p>
          <a:p>
            <a:r>
              <a:rPr lang="en-CA" sz="2000" dirty="0">
                <a:solidFill>
                  <a:schemeClr val="tx2"/>
                </a:solidFill>
              </a:rPr>
              <a:t>-Smoking Cessation Programme (</a:t>
            </a:r>
            <a:r>
              <a:rPr lang="en-CA" sz="2000" u="sng" dirty="0">
                <a:solidFill>
                  <a:schemeClr val="tx2"/>
                </a:solidFill>
              </a:rPr>
              <a:t>not</a:t>
            </a:r>
            <a:r>
              <a:rPr lang="en-CA" sz="2000" dirty="0">
                <a:solidFill>
                  <a:schemeClr val="tx2"/>
                </a:solidFill>
              </a:rPr>
              <a:t> ordered)</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760917" y="1206714"/>
            <a:ext cx="1494320" cy="707886"/>
          </a:xfrm>
          <a:prstGeom prst="rect">
            <a:avLst/>
          </a:prstGeom>
          <a:noFill/>
        </p:spPr>
        <p:txBody>
          <a:bodyPr wrap="none" rtlCol="0">
            <a:spAutoFit/>
          </a:bodyPr>
          <a:lstStyle/>
          <a:p>
            <a:pPr algn="ctr"/>
            <a:r>
              <a:rPr lang="en-CA" sz="2000" b="1" dirty="0">
                <a:solidFill>
                  <a:schemeClr val="accent5"/>
                </a:solidFill>
              </a:rPr>
              <a:t>Care</a:t>
            </a:r>
          </a:p>
          <a:p>
            <a:pPr algn="ctr"/>
            <a:r>
              <a:rPr lang="en-CA" sz="2000" b="1" dirty="0">
                <a:solidFill>
                  <a:schemeClr val="accent5"/>
                </a:solidFill>
              </a:rPr>
              <a:t>Guidelines</a:t>
            </a:r>
          </a:p>
        </p:txBody>
      </p:sp>
      <p:sp>
        <p:nvSpPr>
          <p:cNvPr id="5" name="TextBox 4">
            <a:extLst>
              <a:ext uri="{FF2B5EF4-FFF2-40B4-BE49-F238E27FC236}">
                <a16:creationId xmlns:a16="http://schemas.microsoft.com/office/drawing/2014/main" id="{5A03E786-EBFD-52F0-72E1-F67E0BC9D2C6}"/>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Following the guidelines, Amar’s doctor changes the prescription for his inhaler. She also orders a Lung Cancer Screening Test for Amar. As has been the case in the past, Amar does </a:t>
            </a:r>
            <a:r>
              <a:rPr lang="en-CA" sz="2000" u="sng" dirty="0">
                <a:solidFill>
                  <a:schemeClr val="tx2"/>
                </a:solidFill>
                <a:cs typeface="Courier New" panose="02070309020205020404" pitchFamily="49" charset="0"/>
              </a:rPr>
              <a:t>not</a:t>
            </a:r>
            <a:r>
              <a:rPr lang="en-CA" sz="2000" dirty="0">
                <a:solidFill>
                  <a:schemeClr val="tx2"/>
                </a:solidFill>
                <a:cs typeface="Courier New" panose="02070309020205020404" pitchFamily="49" charset="0"/>
              </a:rPr>
              <a:t> agree to try to stop smoking.</a:t>
            </a:r>
          </a:p>
        </p:txBody>
      </p:sp>
      <p:sp>
        <p:nvSpPr>
          <p:cNvPr id="2" name="Oval 1">
            <a:extLst>
              <a:ext uri="{FF2B5EF4-FFF2-40B4-BE49-F238E27FC236}">
                <a16:creationId xmlns:a16="http://schemas.microsoft.com/office/drawing/2014/main" id="{7E1C9B26-FA71-4707-1857-EFE214A9517D}"/>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TextBox 2">
            <a:extLst>
              <a:ext uri="{FF2B5EF4-FFF2-40B4-BE49-F238E27FC236}">
                <a16:creationId xmlns:a16="http://schemas.microsoft.com/office/drawing/2014/main" id="{8E063A69-8F33-50A4-9F48-1BFCE8E421CE}"/>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4" name="Graphic 3" descr="Computer with solid fill">
            <a:extLst>
              <a:ext uri="{FF2B5EF4-FFF2-40B4-BE49-F238E27FC236}">
                <a16:creationId xmlns:a16="http://schemas.microsoft.com/office/drawing/2014/main" id="{7E7BA3EF-D5F9-ED4D-0A5F-A17AEE4A23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pic>
        <p:nvPicPr>
          <p:cNvPr id="9" name="Graphic 8">
            <a:extLst>
              <a:ext uri="{FF2B5EF4-FFF2-40B4-BE49-F238E27FC236}">
                <a16:creationId xmlns:a16="http://schemas.microsoft.com/office/drawing/2014/main" id="{3B36E7D0-082E-EC50-DD76-F3C09D83E22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433984" y="2276724"/>
            <a:ext cx="1240222" cy="1538621"/>
          </a:xfrm>
          <a:prstGeom prst="rect">
            <a:avLst/>
          </a:prstGeom>
        </p:spPr>
      </p:pic>
      <p:pic>
        <p:nvPicPr>
          <p:cNvPr id="14" name="Graphic 13">
            <a:extLst>
              <a:ext uri="{FF2B5EF4-FFF2-40B4-BE49-F238E27FC236}">
                <a16:creationId xmlns:a16="http://schemas.microsoft.com/office/drawing/2014/main" id="{65AFAD36-A8DC-1EA1-1BC0-9DF256B13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69125" y="2241890"/>
            <a:ext cx="1196081" cy="1608289"/>
          </a:xfrm>
          <a:prstGeom prst="rect">
            <a:avLst/>
          </a:prstGeom>
        </p:spPr>
      </p:pic>
      <p:pic>
        <p:nvPicPr>
          <p:cNvPr id="23" name="Graphic 22">
            <a:extLst>
              <a:ext uri="{FF2B5EF4-FFF2-40B4-BE49-F238E27FC236}">
                <a16:creationId xmlns:a16="http://schemas.microsoft.com/office/drawing/2014/main" id="{74F02ECF-3704-3910-FC2D-173B38184DE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784262" y="1293775"/>
            <a:ext cx="506478" cy="759718"/>
          </a:xfrm>
          <a:prstGeom prst="rect">
            <a:avLst/>
          </a:prstGeom>
        </p:spPr>
      </p:pic>
      <p:sp>
        <p:nvSpPr>
          <p:cNvPr id="24" name="TextBox 23">
            <a:extLst>
              <a:ext uri="{FF2B5EF4-FFF2-40B4-BE49-F238E27FC236}">
                <a16:creationId xmlns:a16="http://schemas.microsoft.com/office/drawing/2014/main" id="{D44EA69F-D8C9-B932-45CB-A7854FA6AB0D}"/>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5" name="TextBox 24">
            <a:extLst>
              <a:ext uri="{FF2B5EF4-FFF2-40B4-BE49-F238E27FC236}">
                <a16:creationId xmlns:a16="http://schemas.microsoft.com/office/drawing/2014/main" id="{8F938C13-0F2C-7D76-F3C3-936EB0B45EE9}"/>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6" name="Cloud 25">
            <a:extLst>
              <a:ext uri="{FF2B5EF4-FFF2-40B4-BE49-F238E27FC236}">
                <a16:creationId xmlns:a16="http://schemas.microsoft.com/office/drawing/2014/main" id="{EFC7963A-B5AC-2C04-6BB0-3E3F7024F45E}"/>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3547976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030BB18B-4D61-C858-140F-94399C2E8005}"/>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93500459-8F12-BC10-81E5-34CD7AA59B4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DCE2AD8A-6DF5-983A-8997-D438335C2D00}"/>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4414991" cy="400110"/>
          </a:xfrm>
          <a:prstGeom prst="rect">
            <a:avLst/>
          </a:prstGeom>
          <a:noFill/>
        </p:spPr>
        <p:txBody>
          <a:bodyPr wrap="none" rtlCol="0">
            <a:spAutoFit/>
          </a:bodyPr>
          <a:lstStyle/>
          <a:p>
            <a:r>
              <a:rPr lang="en-CA" sz="2000" b="1" dirty="0">
                <a:solidFill>
                  <a:schemeClr val="tx2"/>
                </a:solidFill>
              </a:rPr>
              <a:t>Amar’s [Updated] Health Summary</a:t>
            </a:r>
          </a:p>
        </p:txBody>
      </p:sp>
      <p:sp>
        <p:nvSpPr>
          <p:cNvPr id="10" name="TextBox 9">
            <a:extLst>
              <a:ext uri="{FF2B5EF4-FFF2-40B4-BE49-F238E27FC236}">
                <a16:creationId xmlns:a16="http://schemas.microsoft.com/office/drawing/2014/main" id="{C6B27881-8D48-EC6C-4BD1-36E5AB54AEE6}"/>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Amar’s health summary is updated with the observations, his ePrescription, and his diagnostic test order. The updated summary is saved to the HIE.</a:t>
            </a:r>
          </a:p>
        </p:txBody>
      </p:sp>
      <p:cxnSp>
        <p:nvCxnSpPr>
          <p:cNvPr id="22" name="Connector: Elbow 21">
            <a:extLst>
              <a:ext uri="{FF2B5EF4-FFF2-40B4-BE49-F238E27FC236}">
                <a16:creationId xmlns:a16="http://schemas.microsoft.com/office/drawing/2014/main" id="{DE056812-3590-77AD-3035-69C6BA33799B}"/>
              </a:ext>
            </a:extLst>
          </p:cNvPr>
          <p:cNvCxnSpPr>
            <a:cxnSpLocks/>
          </p:cNvCxnSpPr>
          <p:nvPr/>
        </p:nvCxnSpPr>
        <p:spPr>
          <a:xfrm flipV="1">
            <a:off x="6913671" y="1785476"/>
            <a:ext cx="635693" cy="34702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F3AEC8C-405E-4A86-6022-D858600D3B02}"/>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TextBox 2">
            <a:extLst>
              <a:ext uri="{FF2B5EF4-FFF2-40B4-BE49-F238E27FC236}">
                <a16:creationId xmlns:a16="http://schemas.microsoft.com/office/drawing/2014/main" id="{81FB225A-2B1B-DC92-EA03-9020C70786A8}"/>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4" name="Graphic 3" descr="Computer with solid fill">
            <a:extLst>
              <a:ext uri="{FF2B5EF4-FFF2-40B4-BE49-F238E27FC236}">
                <a16:creationId xmlns:a16="http://schemas.microsoft.com/office/drawing/2014/main" id="{CCE71693-09D4-2172-F357-7E99EBBE90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50877" y="2431565"/>
            <a:ext cx="914400" cy="914400"/>
          </a:xfrm>
          <a:prstGeom prst="rect">
            <a:avLst/>
          </a:prstGeom>
        </p:spPr>
      </p:pic>
      <p:pic>
        <p:nvPicPr>
          <p:cNvPr id="9" name="Graphic 8">
            <a:extLst>
              <a:ext uri="{FF2B5EF4-FFF2-40B4-BE49-F238E27FC236}">
                <a16:creationId xmlns:a16="http://schemas.microsoft.com/office/drawing/2014/main" id="{FE13D893-F64B-CDAA-F136-EFDAE0A7C17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433984" y="2276724"/>
            <a:ext cx="1240222" cy="1538621"/>
          </a:xfrm>
          <a:prstGeom prst="rect">
            <a:avLst/>
          </a:prstGeom>
        </p:spPr>
      </p:pic>
      <p:pic>
        <p:nvPicPr>
          <p:cNvPr id="14" name="Graphic 13">
            <a:extLst>
              <a:ext uri="{FF2B5EF4-FFF2-40B4-BE49-F238E27FC236}">
                <a16:creationId xmlns:a16="http://schemas.microsoft.com/office/drawing/2014/main" id="{CC9D3DF0-836B-412A-3C7D-58C04E8943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9125" y="2241890"/>
            <a:ext cx="1196081" cy="1608289"/>
          </a:xfrm>
          <a:prstGeom prst="rect">
            <a:avLst/>
          </a:prstGeom>
        </p:spPr>
      </p:pic>
      <p:sp>
        <p:nvSpPr>
          <p:cNvPr id="23" name="TextBox 22">
            <a:extLst>
              <a:ext uri="{FF2B5EF4-FFF2-40B4-BE49-F238E27FC236}">
                <a16:creationId xmlns:a16="http://schemas.microsoft.com/office/drawing/2014/main" id="{A38CBAEB-A4AD-FBE9-375F-8958A23AF78C}"/>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4" name="TextBox 23">
            <a:extLst>
              <a:ext uri="{FF2B5EF4-FFF2-40B4-BE49-F238E27FC236}">
                <a16:creationId xmlns:a16="http://schemas.microsoft.com/office/drawing/2014/main" id="{F85C47B4-F73A-52C8-AC19-855E9A779683}"/>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5" name="Cloud 24">
            <a:extLst>
              <a:ext uri="{FF2B5EF4-FFF2-40B4-BE49-F238E27FC236}">
                <a16:creationId xmlns:a16="http://schemas.microsoft.com/office/drawing/2014/main" id="{8943ADE4-C8E5-365B-B6D7-E29064F11187}"/>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1531514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96679C5D-8AD2-47F8-C3C4-A79DD58AA90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97A312F3-8140-FFA9-8513-94634774D0F9}"/>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BCFA144E-48ED-0BA6-F1CC-E67BEAA0004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rot="10800000">
            <a:off x="7549364" y="1785476"/>
            <a:ext cx="629932" cy="341898"/>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A green circle with a white cross in it&#10;&#10;Description automatically generated">
            <a:extLst>
              <a:ext uri="{FF2B5EF4-FFF2-40B4-BE49-F238E27FC236}">
                <a16:creationId xmlns:a16="http://schemas.microsoft.com/office/drawing/2014/main" id="{3616EC9E-5B03-74DD-92A3-3EB87884C1C2}"/>
              </a:ext>
            </a:extLst>
          </p:cNvPr>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sp>
        <p:nvSpPr>
          <p:cNvPr id="13" name="TextBox 12">
            <a:extLst>
              <a:ext uri="{FF2B5EF4-FFF2-40B4-BE49-F238E27FC236}">
                <a16:creationId xmlns:a16="http://schemas.microsoft.com/office/drawing/2014/main" id="{0C82A94D-DDB8-494D-A0EE-06618B3E5980}"/>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 accesses the PHR portal using his new phone. In his health summary, he sees his ePrescription and his diagnostic test order.</a:t>
            </a:r>
          </a:p>
        </p:txBody>
      </p:sp>
      <p:cxnSp>
        <p:nvCxnSpPr>
          <p:cNvPr id="17" name="Connector: Elbow 16">
            <a:extLst>
              <a:ext uri="{FF2B5EF4-FFF2-40B4-BE49-F238E27FC236}">
                <a16:creationId xmlns:a16="http://schemas.microsoft.com/office/drawing/2014/main" id="{FEC4A9D3-39B9-5BB0-AA68-53A4FA7B2155}"/>
              </a:ext>
            </a:extLst>
          </p:cNvPr>
          <p:cNvCxnSpPr>
            <a:cxnSpLocks/>
            <a:stCxn id="10" idx="1"/>
          </p:cNvCxnSpPr>
          <p:nvPr/>
        </p:nvCxnSpPr>
        <p:spPr>
          <a:xfrm rot="10800000">
            <a:off x="8492845" y="2327430"/>
            <a:ext cx="4386879" cy="2194811"/>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4850082F-14D4-D7F6-B5AC-BAB3EEE59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1784" y="5050288"/>
            <a:ext cx="1485900" cy="1993900"/>
          </a:xfrm>
          <a:prstGeom prst="rect">
            <a:avLst/>
          </a:prstGeom>
        </p:spPr>
      </p:pic>
      <p:sp>
        <p:nvSpPr>
          <p:cNvPr id="4" name="TextBox 3">
            <a:extLst>
              <a:ext uri="{FF2B5EF4-FFF2-40B4-BE49-F238E27FC236}">
                <a16:creationId xmlns:a16="http://schemas.microsoft.com/office/drawing/2014/main" id="{DCBD3BBD-C0AC-7BB8-6F11-4E8761C56172}"/>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9" name="TextBox 8">
            <a:extLst>
              <a:ext uri="{FF2B5EF4-FFF2-40B4-BE49-F238E27FC236}">
                <a16:creationId xmlns:a16="http://schemas.microsoft.com/office/drawing/2014/main" id="{FCCF0F72-DC76-E037-AC33-C11E002C8C04}"/>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4" name="Cloud 13">
            <a:extLst>
              <a:ext uri="{FF2B5EF4-FFF2-40B4-BE49-F238E27FC236}">
                <a16:creationId xmlns:a16="http://schemas.microsoft.com/office/drawing/2014/main" id="{EDE481F8-C92F-7AB3-CDB6-CF5561C4BD11}"/>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2952898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1535CAF-317F-7AB0-D6AD-4525246D43BD}"/>
              </a:ext>
            </a:extLst>
          </p:cNvPr>
          <p:cNvSpPr/>
          <p:nvPr/>
        </p:nvSpPr>
        <p:spPr>
          <a:xfrm>
            <a:off x="3161745" y="5459283"/>
            <a:ext cx="3742841" cy="705702"/>
          </a:xfrm>
          <a:prstGeom prst="ellipse">
            <a:avLst/>
          </a:prstGeom>
          <a:solidFill>
            <a:schemeClr val="accent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5"/>
              </a:solidFill>
            </a:endParaRPr>
          </a:p>
        </p:txBody>
      </p:sp>
      <p:pic>
        <p:nvPicPr>
          <p:cNvPr id="18" name="Graphic 17" descr="Computer with solid fill">
            <a:extLst>
              <a:ext uri="{FF2B5EF4-FFF2-40B4-BE49-F238E27FC236}">
                <a16:creationId xmlns:a16="http://schemas.microsoft.com/office/drawing/2014/main" id="{53E41A2D-BE93-1113-FCD8-CD06D66C36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5184" y="3502690"/>
            <a:ext cx="914400" cy="914400"/>
          </a:xfrm>
          <a:prstGeom prst="rect">
            <a:avLst/>
          </a:prstGeom>
        </p:spPr>
      </p:pic>
      <p:sp>
        <p:nvSpPr>
          <p:cNvPr id="20" name="TextBox 19">
            <a:extLst>
              <a:ext uri="{FF2B5EF4-FFF2-40B4-BE49-F238E27FC236}">
                <a16:creationId xmlns:a16="http://schemas.microsoft.com/office/drawing/2014/main" id="{45441987-8687-9D7D-B77E-45BB7C4FC6E8}"/>
              </a:ext>
            </a:extLst>
          </p:cNvPr>
          <p:cNvSpPr txBox="1"/>
          <p:nvPr/>
        </p:nvSpPr>
        <p:spPr>
          <a:xfrm>
            <a:off x="3403828" y="6185871"/>
            <a:ext cx="3190297" cy="400110"/>
          </a:xfrm>
          <a:prstGeom prst="rect">
            <a:avLst/>
          </a:prstGeom>
          <a:noFill/>
        </p:spPr>
        <p:txBody>
          <a:bodyPr wrap="none" rtlCol="0">
            <a:spAutoFit/>
          </a:bodyPr>
          <a:lstStyle/>
          <a:p>
            <a:pPr algn="ctr"/>
            <a:r>
              <a:rPr lang="en-CA" sz="2000" b="1" dirty="0">
                <a:solidFill>
                  <a:schemeClr val="accent5"/>
                </a:solidFill>
              </a:rPr>
              <a:t>Private-sector Pharmacy</a:t>
            </a:r>
          </a:p>
        </p:txBody>
      </p:sp>
      <p:sp>
        <p:nvSpPr>
          <p:cNvPr id="5" name="Cloud 4">
            <a:extLst>
              <a:ext uri="{FF2B5EF4-FFF2-40B4-BE49-F238E27FC236}">
                <a16:creationId xmlns:a16="http://schemas.microsoft.com/office/drawing/2014/main" id="{C25D55A3-F86A-2C5D-8A4E-2ED14ECAFCAC}"/>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633E4DA1-C03D-4087-371A-0A7EFD655915}"/>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Cloud 6">
            <a:extLst>
              <a:ext uri="{FF2B5EF4-FFF2-40B4-BE49-F238E27FC236}">
                <a16:creationId xmlns:a16="http://schemas.microsoft.com/office/drawing/2014/main" id="{FFC195A9-4B84-E9EB-3F10-91C18C8BAB7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 name="Graphic 2">
            <a:extLst>
              <a:ext uri="{FF2B5EF4-FFF2-40B4-BE49-F238E27FC236}">
                <a16:creationId xmlns:a16="http://schemas.microsoft.com/office/drawing/2014/main" id="{43CB9756-827B-BA36-1CA4-FB868EFA9F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5278" y="3633188"/>
            <a:ext cx="1709906" cy="2273398"/>
          </a:xfrm>
          <a:prstGeom prst="rect">
            <a:avLst/>
          </a:prstGeom>
        </p:spPr>
      </p:pic>
      <p:sp>
        <p:nvSpPr>
          <p:cNvPr id="13" name="TextBox 12">
            <a:extLst>
              <a:ext uri="{FF2B5EF4-FFF2-40B4-BE49-F238E27FC236}">
                <a16:creationId xmlns:a16="http://schemas.microsoft.com/office/drawing/2014/main" id="{E8C00607-BBCC-7E6C-DB53-40303431FB4E}"/>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4" name="TextBox 13">
            <a:extLst>
              <a:ext uri="{FF2B5EF4-FFF2-40B4-BE49-F238E27FC236}">
                <a16:creationId xmlns:a16="http://schemas.microsoft.com/office/drawing/2014/main" id="{F09C3F93-AE2A-DCA2-68C0-45AEA79A0384}"/>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5" name="Cloud 14">
            <a:extLst>
              <a:ext uri="{FF2B5EF4-FFF2-40B4-BE49-F238E27FC236}">
                <a16:creationId xmlns:a16="http://schemas.microsoft.com/office/drawing/2014/main" id="{5FD1CD23-03D7-1DA6-0EEC-87F073F5D46E}"/>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3615369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FC47A90-C4A4-9810-591B-5AC938D829C8}"/>
              </a:ext>
            </a:extLst>
          </p:cNvPr>
          <p:cNvSpPr txBox="1"/>
          <p:nvPr/>
        </p:nvSpPr>
        <p:spPr>
          <a:xfrm>
            <a:off x="10267528" y="802432"/>
            <a:ext cx="4104456" cy="1015663"/>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 goes to the private sector pharmacy near his apartment and presents his health ID card.</a:t>
            </a:r>
          </a:p>
        </p:txBody>
      </p:sp>
      <p:sp>
        <p:nvSpPr>
          <p:cNvPr id="6" name="Cloud 5">
            <a:extLst>
              <a:ext uri="{FF2B5EF4-FFF2-40B4-BE49-F238E27FC236}">
                <a16:creationId xmlns:a16="http://schemas.microsoft.com/office/drawing/2014/main" id="{9F6E71A1-3249-91DD-C430-55C4B90E47E1}"/>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B1B99F17-A988-74D8-FB42-4E0D4AABC5B9}"/>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3AC2DCEC-2471-0BC6-909A-343A0A39B162}"/>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Oval 1">
            <a:extLst>
              <a:ext uri="{FF2B5EF4-FFF2-40B4-BE49-F238E27FC236}">
                <a16:creationId xmlns:a16="http://schemas.microsoft.com/office/drawing/2014/main" id="{B05E4771-DBFA-A07C-4C5B-CDA8331CF69B}"/>
              </a:ext>
            </a:extLst>
          </p:cNvPr>
          <p:cNvSpPr/>
          <p:nvPr/>
        </p:nvSpPr>
        <p:spPr>
          <a:xfrm>
            <a:off x="3161745" y="5459283"/>
            <a:ext cx="3742841" cy="705702"/>
          </a:xfrm>
          <a:prstGeom prst="ellipse">
            <a:avLst/>
          </a:prstGeom>
          <a:solidFill>
            <a:schemeClr val="accent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5"/>
              </a:solidFill>
            </a:endParaRPr>
          </a:p>
        </p:txBody>
      </p:sp>
      <p:pic>
        <p:nvPicPr>
          <p:cNvPr id="3" name="Graphic 2" descr="Computer with solid fill">
            <a:extLst>
              <a:ext uri="{FF2B5EF4-FFF2-40B4-BE49-F238E27FC236}">
                <a16:creationId xmlns:a16="http://schemas.microsoft.com/office/drawing/2014/main" id="{A77A9CDA-23FE-20DA-5E56-4476919B04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5184" y="3502690"/>
            <a:ext cx="914400" cy="914400"/>
          </a:xfrm>
          <a:prstGeom prst="rect">
            <a:avLst/>
          </a:prstGeom>
        </p:spPr>
      </p:pic>
      <p:sp>
        <p:nvSpPr>
          <p:cNvPr id="4" name="TextBox 3">
            <a:extLst>
              <a:ext uri="{FF2B5EF4-FFF2-40B4-BE49-F238E27FC236}">
                <a16:creationId xmlns:a16="http://schemas.microsoft.com/office/drawing/2014/main" id="{7969EFD3-9CAF-109C-D745-A0BF314BCAF7}"/>
              </a:ext>
            </a:extLst>
          </p:cNvPr>
          <p:cNvSpPr txBox="1"/>
          <p:nvPr/>
        </p:nvSpPr>
        <p:spPr>
          <a:xfrm>
            <a:off x="3403828" y="6185871"/>
            <a:ext cx="3190297" cy="400110"/>
          </a:xfrm>
          <a:prstGeom prst="rect">
            <a:avLst/>
          </a:prstGeom>
          <a:noFill/>
        </p:spPr>
        <p:txBody>
          <a:bodyPr wrap="none" rtlCol="0">
            <a:spAutoFit/>
          </a:bodyPr>
          <a:lstStyle/>
          <a:p>
            <a:pPr algn="ctr"/>
            <a:r>
              <a:rPr lang="en-CA" sz="2000" b="1" dirty="0">
                <a:solidFill>
                  <a:schemeClr val="accent5"/>
                </a:solidFill>
              </a:rPr>
              <a:t>Private-sector Pharmacy</a:t>
            </a:r>
          </a:p>
        </p:txBody>
      </p:sp>
      <p:pic>
        <p:nvPicPr>
          <p:cNvPr id="9" name="Graphic 8">
            <a:extLst>
              <a:ext uri="{FF2B5EF4-FFF2-40B4-BE49-F238E27FC236}">
                <a16:creationId xmlns:a16="http://schemas.microsoft.com/office/drawing/2014/main" id="{71A9C02D-BB81-4CAB-8F05-3D005F32A5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5278" y="3633188"/>
            <a:ext cx="1709906" cy="2273398"/>
          </a:xfrm>
          <a:prstGeom prst="rect">
            <a:avLst/>
          </a:prstGeom>
        </p:spPr>
      </p:pic>
      <p:pic>
        <p:nvPicPr>
          <p:cNvPr id="14" name="Graphic 13">
            <a:extLst>
              <a:ext uri="{FF2B5EF4-FFF2-40B4-BE49-F238E27FC236}">
                <a16:creationId xmlns:a16="http://schemas.microsoft.com/office/drawing/2014/main" id="{046934D0-8200-CF1C-C373-CE0ADEACEA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8812" y="3777377"/>
            <a:ext cx="759718" cy="2129209"/>
          </a:xfrm>
          <a:prstGeom prst="rect">
            <a:avLst/>
          </a:prstGeom>
        </p:spPr>
      </p:pic>
      <p:sp>
        <p:nvSpPr>
          <p:cNvPr id="15" name="TextBox 14">
            <a:extLst>
              <a:ext uri="{FF2B5EF4-FFF2-40B4-BE49-F238E27FC236}">
                <a16:creationId xmlns:a16="http://schemas.microsoft.com/office/drawing/2014/main" id="{65403AB7-F433-12FD-6B9E-F7B47D5EB1CE}"/>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9" name="TextBox 18">
            <a:extLst>
              <a:ext uri="{FF2B5EF4-FFF2-40B4-BE49-F238E27FC236}">
                <a16:creationId xmlns:a16="http://schemas.microsoft.com/office/drawing/2014/main" id="{19E5A265-1B58-9466-DC08-CA89415AF69F}"/>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1" name="Cloud 20">
            <a:extLst>
              <a:ext uri="{FF2B5EF4-FFF2-40B4-BE49-F238E27FC236}">
                <a16:creationId xmlns:a16="http://schemas.microsoft.com/office/drawing/2014/main" id="{F39373B7-A0AD-E933-0C28-13669C654FC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3293092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44223C64-F755-7CE1-B61D-F471663AA320}"/>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8" name="Cloud 7">
            <a:extLst>
              <a:ext uri="{FF2B5EF4-FFF2-40B4-BE49-F238E27FC236}">
                <a16:creationId xmlns:a16="http://schemas.microsoft.com/office/drawing/2014/main" id="{846A7507-6B5F-94B9-38D2-6F7D471F10FB}"/>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Cloud 10">
            <a:extLst>
              <a:ext uri="{FF2B5EF4-FFF2-40B4-BE49-F238E27FC236}">
                <a16:creationId xmlns:a16="http://schemas.microsoft.com/office/drawing/2014/main" id="{1DAC1C47-31D6-3B67-7854-4324E9DE0659}"/>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6199584" y="1763178"/>
            <a:ext cx="1359714" cy="2196712"/>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679A1-5BC3-3F7F-755D-C73382D49459}"/>
              </a:ext>
            </a:extLst>
          </p:cNvPr>
          <p:cNvSpPr txBox="1"/>
          <p:nvPr/>
        </p:nvSpPr>
        <p:spPr>
          <a:xfrm>
            <a:off x="6352808" y="3546899"/>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23" name="Flowchart: Document 22">
            <a:extLst>
              <a:ext uri="{FF2B5EF4-FFF2-40B4-BE49-F238E27FC236}">
                <a16:creationId xmlns:a16="http://schemas.microsoft.com/office/drawing/2014/main" id="{61C1F7C1-929A-10ED-ECF4-C1A8532592FE}"/>
              </a:ext>
            </a:extLst>
          </p:cNvPr>
          <p:cNvSpPr/>
          <p:nvPr/>
        </p:nvSpPr>
        <p:spPr>
          <a:xfrm>
            <a:off x="6441952" y="4038308"/>
            <a:ext cx="307794" cy="25314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4" name="TextBox 23">
            <a:extLst>
              <a:ext uri="{FF2B5EF4-FFF2-40B4-BE49-F238E27FC236}">
                <a16:creationId xmlns:a16="http://schemas.microsoft.com/office/drawing/2014/main" id="{2DFB1408-5402-20EE-0115-5C31D1F15AEE}"/>
              </a:ext>
            </a:extLst>
          </p:cNvPr>
          <p:cNvSpPr txBox="1"/>
          <p:nvPr/>
        </p:nvSpPr>
        <p:spPr>
          <a:xfrm>
            <a:off x="6722314" y="3955479"/>
            <a:ext cx="3719288" cy="400110"/>
          </a:xfrm>
          <a:prstGeom prst="rect">
            <a:avLst/>
          </a:prstGeom>
          <a:noFill/>
        </p:spPr>
        <p:txBody>
          <a:bodyPr wrap="none" rtlCol="0">
            <a:spAutoFit/>
          </a:bodyPr>
          <a:lstStyle/>
          <a:p>
            <a:r>
              <a:rPr lang="en-CA" sz="2000" b="1" dirty="0">
                <a:solidFill>
                  <a:schemeClr val="tx2"/>
                </a:solidFill>
              </a:rPr>
              <a:t>Amar’s Demographic Record</a:t>
            </a:r>
          </a:p>
        </p:txBody>
      </p:sp>
      <p:sp>
        <p:nvSpPr>
          <p:cNvPr id="5" name="TextBox 4">
            <a:extLst>
              <a:ext uri="{FF2B5EF4-FFF2-40B4-BE49-F238E27FC236}">
                <a16:creationId xmlns:a16="http://schemas.microsoft.com/office/drawing/2014/main" id="{3531A4E8-A597-BD16-83DD-CEB9FC77CBEC}"/>
              </a:ext>
            </a:extLst>
          </p:cNvPr>
          <p:cNvSpPr txBox="1"/>
          <p:nvPr/>
        </p:nvSpPr>
        <p:spPr>
          <a:xfrm>
            <a:off x="10267528" y="802432"/>
            <a:ext cx="4104456" cy="1938992"/>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The Pharmacist enters Amar’s ID into his commercial software solution. From the HIE, the Pharmacist retrieves Amar’s demographic record (including the updated phone #)…</a:t>
            </a:r>
          </a:p>
        </p:txBody>
      </p:sp>
      <p:sp>
        <p:nvSpPr>
          <p:cNvPr id="21" name="Oval 20">
            <a:extLst>
              <a:ext uri="{FF2B5EF4-FFF2-40B4-BE49-F238E27FC236}">
                <a16:creationId xmlns:a16="http://schemas.microsoft.com/office/drawing/2014/main" id="{82993254-5B5D-9450-7C04-204279F6A54B}"/>
              </a:ext>
            </a:extLst>
          </p:cNvPr>
          <p:cNvSpPr/>
          <p:nvPr/>
        </p:nvSpPr>
        <p:spPr>
          <a:xfrm>
            <a:off x="3161745" y="5459283"/>
            <a:ext cx="3742841" cy="705702"/>
          </a:xfrm>
          <a:prstGeom prst="ellipse">
            <a:avLst/>
          </a:prstGeom>
          <a:solidFill>
            <a:schemeClr val="accent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5"/>
              </a:solidFill>
            </a:endParaRPr>
          </a:p>
        </p:txBody>
      </p:sp>
      <p:pic>
        <p:nvPicPr>
          <p:cNvPr id="22" name="Graphic 21" descr="Computer with solid fill">
            <a:extLst>
              <a:ext uri="{FF2B5EF4-FFF2-40B4-BE49-F238E27FC236}">
                <a16:creationId xmlns:a16="http://schemas.microsoft.com/office/drawing/2014/main" id="{40D20AC1-B8A1-AA70-1793-041670D23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5184" y="3502690"/>
            <a:ext cx="914400" cy="914400"/>
          </a:xfrm>
          <a:prstGeom prst="rect">
            <a:avLst/>
          </a:prstGeom>
        </p:spPr>
      </p:pic>
      <p:sp>
        <p:nvSpPr>
          <p:cNvPr id="25" name="TextBox 24">
            <a:extLst>
              <a:ext uri="{FF2B5EF4-FFF2-40B4-BE49-F238E27FC236}">
                <a16:creationId xmlns:a16="http://schemas.microsoft.com/office/drawing/2014/main" id="{63448258-2B51-3DDD-5681-763515800D26}"/>
              </a:ext>
            </a:extLst>
          </p:cNvPr>
          <p:cNvSpPr txBox="1"/>
          <p:nvPr/>
        </p:nvSpPr>
        <p:spPr>
          <a:xfrm>
            <a:off x="3403828" y="6185871"/>
            <a:ext cx="3190297" cy="400110"/>
          </a:xfrm>
          <a:prstGeom prst="rect">
            <a:avLst/>
          </a:prstGeom>
          <a:noFill/>
        </p:spPr>
        <p:txBody>
          <a:bodyPr wrap="none" rtlCol="0">
            <a:spAutoFit/>
          </a:bodyPr>
          <a:lstStyle/>
          <a:p>
            <a:pPr algn="ctr"/>
            <a:r>
              <a:rPr lang="en-CA" sz="2000" b="1" dirty="0">
                <a:solidFill>
                  <a:schemeClr val="accent5"/>
                </a:solidFill>
              </a:rPr>
              <a:t>Private-sector Pharmacy</a:t>
            </a:r>
          </a:p>
        </p:txBody>
      </p:sp>
      <p:pic>
        <p:nvPicPr>
          <p:cNvPr id="26" name="Graphic 25">
            <a:extLst>
              <a:ext uri="{FF2B5EF4-FFF2-40B4-BE49-F238E27FC236}">
                <a16:creationId xmlns:a16="http://schemas.microsoft.com/office/drawing/2014/main" id="{AF58F5FC-EE07-D712-2BAC-3D5B8FED07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5278" y="3633188"/>
            <a:ext cx="1709906" cy="2273398"/>
          </a:xfrm>
          <a:prstGeom prst="rect">
            <a:avLst/>
          </a:prstGeom>
        </p:spPr>
      </p:pic>
      <p:pic>
        <p:nvPicPr>
          <p:cNvPr id="27" name="Graphic 26">
            <a:extLst>
              <a:ext uri="{FF2B5EF4-FFF2-40B4-BE49-F238E27FC236}">
                <a16:creationId xmlns:a16="http://schemas.microsoft.com/office/drawing/2014/main" id="{69CAC322-20CB-8EB0-5357-ADCF273434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8812" y="3777377"/>
            <a:ext cx="759718" cy="2129209"/>
          </a:xfrm>
          <a:prstGeom prst="rect">
            <a:avLst/>
          </a:prstGeom>
        </p:spPr>
      </p:pic>
      <p:sp>
        <p:nvSpPr>
          <p:cNvPr id="28" name="TextBox 27">
            <a:extLst>
              <a:ext uri="{FF2B5EF4-FFF2-40B4-BE49-F238E27FC236}">
                <a16:creationId xmlns:a16="http://schemas.microsoft.com/office/drawing/2014/main" id="{961DED96-A3F7-F000-320E-3F28422829C6}"/>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9" name="TextBox 28">
            <a:extLst>
              <a:ext uri="{FF2B5EF4-FFF2-40B4-BE49-F238E27FC236}">
                <a16:creationId xmlns:a16="http://schemas.microsoft.com/office/drawing/2014/main" id="{AF5F02C8-80D9-298A-A519-EFDE3BAB4C27}"/>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30" name="Cloud 29">
            <a:extLst>
              <a:ext uri="{FF2B5EF4-FFF2-40B4-BE49-F238E27FC236}">
                <a16:creationId xmlns:a16="http://schemas.microsoft.com/office/drawing/2014/main" id="{CA3F1AA0-900C-62D4-F733-E68BC802C6F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875186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10">
            <a:extLst>
              <a:ext uri="{FF2B5EF4-FFF2-40B4-BE49-F238E27FC236}">
                <a16:creationId xmlns:a16="http://schemas.microsoft.com/office/drawing/2014/main" id="{D5FDCF83-3859-A85A-4E27-6BA4E97DDA86}"/>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2" name="Cloud 11">
            <a:extLst>
              <a:ext uri="{FF2B5EF4-FFF2-40B4-BE49-F238E27FC236}">
                <a16:creationId xmlns:a16="http://schemas.microsoft.com/office/drawing/2014/main" id="{6AB8E324-EF56-B102-DEA9-5BE911CC751E}"/>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Cloud 12">
            <a:extLst>
              <a:ext uri="{FF2B5EF4-FFF2-40B4-BE49-F238E27FC236}">
                <a16:creationId xmlns:a16="http://schemas.microsoft.com/office/drawing/2014/main" id="{A2BCDFC0-CCFD-212A-648E-5E57C55C1619}"/>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6199584" y="1763178"/>
            <a:ext cx="1359714" cy="2196712"/>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679A1-5BC3-3F7F-755D-C73382D49459}"/>
              </a:ext>
            </a:extLst>
          </p:cNvPr>
          <p:cNvSpPr txBox="1"/>
          <p:nvPr/>
        </p:nvSpPr>
        <p:spPr>
          <a:xfrm>
            <a:off x="6352808" y="3546899"/>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24" name="TextBox 23">
            <a:extLst>
              <a:ext uri="{FF2B5EF4-FFF2-40B4-BE49-F238E27FC236}">
                <a16:creationId xmlns:a16="http://schemas.microsoft.com/office/drawing/2014/main" id="{2DFB1408-5402-20EE-0115-5C31D1F15AEE}"/>
              </a:ext>
            </a:extLst>
          </p:cNvPr>
          <p:cNvSpPr txBox="1"/>
          <p:nvPr/>
        </p:nvSpPr>
        <p:spPr>
          <a:xfrm>
            <a:off x="6722314" y="3955479"/>
            <a:ext cx="3147015" cy="400110"/>
          </a:xfrm>
          <a:prstGeom prst="rect">
            <a:avLst/>
          </a:prstGeom>
          <a:noFill/>
        </p:spPr>
        <p:txBody>
          <a:bodyPr wrap="none" rtlCol="0">
            <a:spAutoFit/>
          </a:bodyPr>
          <a:lstStyle/>
          <a:p>
            <a:r>
              <a:rPr lang="en-CA" sz="2000" b="1" dirty="0">
                <a:solidFill>
                  <a:schemeClr val="tx2"/>
                </a:solidFill>
              </a:rPr>
              <a:t>Amar’s Health Summary</a:t>
            </a:r>
          </a:p>
        </p:txBody>
      </p:sp>
      <p:sp>
        <p:nvSpPr>
          <p:cNvPr id="5" name="Flowchart: Multidocument 4">
            <a:extLst>
              <a:ext uri="{FF2B5EF4-FFF2-40B4-BE49-F238E27FC236}">
                <a16:creationId xmlns:a16="http://schemas.microsoft.com/office/drawing/2014/main" id="{0198386E-F2DB-C240-A212-4967158396B7}"/>
              </a:ext>
            </a:extLst>
          </p:cNvPr>
          <p:cNvSpPr/>
          <p:nvPr/>
        </p:nvSpPr>
        <p:spPr>
          <a:xfrm>
            <a:off x="6377252" y="4048002"/>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A59E632A-C086-951D-C68F-9A85769F24FE}"/>
              </a:ext>
            </a:extLst>
          </p:cNvPr>
          <p:cNvSpPr txBox="1"/>
          <p:nvPr/>
        </p:nvSpPr>
        <p:spPr>
          <a:xfrm>
            <a:off x="10267528" y="802432"/>
            <a:ext cx="4104456" cy="1015663"/>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…and the health summary, including Amar’s </a:t>
            </a:r>
            <a:r>
              <a:rPr lang="en-CA" sz="2000" dirty="0" err="1">
                <a:solidFill>
                  <a:schemeClr val="tx2"/>
                </a:solidFill>
                <a:cs typeface="Courier New" panose="02070309020205020404" pitchFamily="49" charset="0"/>
              </a:rPr>
              <a:t>ePrescription</a:t>
            </a:r>
            <a:r>
              <a:rPr lang="en-CA" sz="2000" dirty="0">
                <a:solidFill>
                  <a:schemeClr val="tx2"/>
                </a:solidFill>
                <a:cs typeface="Courier New" panose="02070309020205020404" pitchFamily="49" charset="0"/>
              </a:rPr>
              <a:t> </a:t>
            </a:r>
          </a:p>
          <a:p>
            <a:pPr algn="l"/>
            <a:r>
              <a:rPr lang="en-CA" sz="2000" dirty="0">
                <a:solidFill>
                  <a:schemeClr val="tx2"/>
                </a:solidFill>
                <a:cs typeface="Courier New" panose="02070309020205020404" pitchFamily="49" charset="0"/>
              </a:rPr>
              <a:t>for a new inhaler. </a:t>
            </a:r>
          </a:p>
        </p:txBody>
      </p:sp>
      <p:sp>
        <p:nvSpPr>
          <p:cNvPr id="2" name="Oval 1">
            <a:extLst>
              <a:ext uri="{FF2B5EF4-FFF2-40B4-BE49-F238E27FC236}">
                <a16:creationId xmlns:a16="http://schemas.microsoft.com/office/drawing/2014/main" id="{A83C53E0-FEAA-9F6B-996A-C1555A30A183}"/>
              </a:ext>
            </a:extLst>
          </p:cNvPr>
          <p:cNvSpPr/>
          <p:nvPr/>
        </p:nvSpPr>
        <p:spPr>
          <a:xfrm>
            <a:off x="3161745" y="5459283"/>
            <a:ext cx="3742841" cy="705702"/>
          </a:xfrm>
          <a:prstGeom prst="ellipse">
            <a:avLst/>
          </a:prstGeom>
          <a:solidFill>
            <a:schemeClr val="accent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5"/>
              </a:solidFill>
            </a:endParaRPr>
          </a:p>
        </p:txBody>
      </p:sp>
      <p:pic>
        <p:nvPicPr>
          <p:cNvPr id="3" name="Graphic 2" descr="Computer with solid fill">
            <a:extLst>
              <a:ext uri="{FF2B5EF4-FFF2-40B4-BE49-F238E27FC236}">
                <a16:creationId xmlns:a16="http://schemas.microsoft.com/office/drawing/2014/main" id="{244ECD3E-8235-C849-07E6-04483D7F87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5184" y="3502690"/>
            <a:ext cx="914400" cy="914400"/>
          </a:xfrm>
          <a:prstGeom prst="rect">
            <a:avLst/>
          </a:prstGeom>
        </p:spPr>
      </p:pic>
      <p:sp>
        <p:nvSpPr>
          <p:cNvPr id="4" name="TextBox 3">
            <a:extLst>
              <a:ext uri="{FF2B5EF4-FFF2-40B4-BE49-F238E27FC236}">
                <a16:creationId xmlns:a16="http://schemas.microsoft.com/office/drawing/2014/main" id="{C0856749-98AF-615E-6FE8-CDF94FFE976D}"/>
              </a:ext>
            </a:extLst>
          </p:cNvPr>
          <p:cNvSpPr txBox="1"/>
          <p:nvPr/>
        </p:nvSpPr>
        <p:spPr>
          <a:xfrm>
            <a:off x="3403828" y="6185871"/>
            <a:ext cx="3190297" cy="400110"/>
          </a:xfrm>
          <a:prstGeom prst="rect">
            <a:avLst/>
          </a:prstGeom>
          <a:noFill/>
        </p:spPr>
        <p:txBody>
          <a:bodyPr wrap="none" rtlCol="0">
            <a:spAutoFit/>
          </a:bodyPr>
          <a:lstStyle/>
          <a:p>
            <a:pPr algn="ctr"/>
            <a:r>
              <a:rPr lang="en-CA" sz="2000" b="1" dirty="0">
                <a:solidFill>
                  <a:schemeClr val="accent5"/>
                </a:solidFill>
              </a:rPr>
              <a:t>Private-sector Pharmacy</a:t>
            </a:r>
          </a:p>
        </p:txBody>
      </p:sp>
      <p:pic>
        <p:nvPicPr>
          <p:cNvPr id="9" name="Graphic 8">
            <a:extLst>
              <a:ext uri="{FF2B5EF4-FFF2-40B4-BE49-F238E27FC236}">
                <a16:creationId xmlns:a16="http://schemas.microsoft.com/office/drawing/2014/main" id="{F82F3B19-D76F-90F4-C8D5-1D36C6A96F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5278" y="3633188"/>
            <a:ext cx="1709906" cy="2273398"/>
          </a:xfrm>
          <a:prstGeom prst="rect">
            <a:avLst/>
          </a:prstGeom>
        </p:spPr>
      </p:pic>
      <p:pic>
        <p:nvPicPr>
          <p:cNvPr id="14" name="Graphic 13">
            <a:extLst>
              <a:ext uri="{FF2B5EF4-FFF2-40B4-BE49-F238E27FC236}">
                <a16:creationId xmlns:a16="http://schemas.microsoft.com/office/drawing/2014/main" id="{EE3E9F7F-798E-A36E-6491-92BB58186E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8812" y="3777377"/>
            <a:ext cx="759718" cy="2129209"/>
          </a:xfrm>
          <a:prstGeom prst="rect">
            <a:avLst/>
          </a:prstGeom>
        </p:spPr>
      </p:pic>
      <p:sp>
        <p:nvSpPr>
          <p:cNvPr id="22" name="TextBox 21">
            <a:extLst>
              <a:ext uri="{FF2B5EF4-FFF2-40B4-BE49-F238E27FC236}">
                <a16:creationId xmlns:a16="http://schemas.microsoft.com/office/drawing/2014/main" id="{2F0C9291-4B0D-ADE1-A659-BBA98531E0D5}"/>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3" name="TextBox 22">
            <a:extLst>
              <a:ext uri="{FF2B5EF4-FFF2-40B4-BE49-F238E27FC236}">
                <a16:creationId xmlns:a16="http://schemas.microsoft.com/office/drawing/2014/main" id="{F10A12FD-82E0-5A02-13D5-6691F7DAF36C}"/>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5" name="Cloud 24">
            <a:extLst>
              <a:ext uri="{FF2B5EF4-FFF2-40B4-BE49-F238E27FC236}">
                <a16:creationId xmlns:a16="http://schemas.microsoft.com/office/drawing/2014/main" id="{2BCC883D-3C79-3612-312B-537D757BA265}"/>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3310486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PLAN…</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p:txBody>
          <a:bodyPr>
            <a:normAutofit/>
          </a:bodyPr>
          <a:lstStyle/>
          <a:p>
            <a:r>
              <a:rPr lang="en-CA" sz="3200" b="1" dirty="0"/>
              <a:t>Leverage each successive workshop to progress the development of the blueprint:</a:t>
            </a:r>
          </a:p>
          <a:p>
            <a:pPr marL="1474470" lvl="1" indent="-742950">
              <a:buFont typeface="+mj-lt"/>
              <a:buAutoNum type="arabicPeriod"/>
            </a:pPr>
            <a:r>
              <a:rPr lang="en-CA" sz="3200" b="1" dirty="0"/>
              <a:t>Use cases (choosing our initial care pathways)</a:t>
            </a:r>
          </a:p>
          <a:p>
            <a:pPr marL="1474470" lvl="1" indent="-742950">
              <a:buFont typeface="+mj-lt"/>
              <a:buAutoNum type="arabicPeriod"/>
            </a:pPr>
            <a:r>
              <a:rPr lang="en-CA" sz="3200" b="1" dirty="0">
                <a:solidFill>
                  <a:schemeClr val="accent2"/>
                </a:solidFill>
              </a:rPr>
              <a:t>Digital health specifications (Integration Profiles)</a:t>
            </a:r>
          </a:p>
          <a:p>
            <a:pPr marL="1474470" lvl="1" indent="-742950">
              <a:buFont typeface="+mj-lt"/>
              <a:buAutoNum type="arabicPeriod"/>
            </a:pPr>
            <a:r>
              <a:rPr lang="en-CA" sz="3200" b="1" dirty="0"/>
              <a:t>“Lego blocks” (conformant eHealth solutions)</a:t>
            </a:r>
          </a:p>
          <a:p>
            <a:pPr marL="1474470" lvl="1" indent="-742950">
              <a:buFont typeface="+mj-lt"/>
              <a:buAutoNum type="arabicPeriod"/>
            </a:pPr>
            <a:r>
              <a:rPr lang="en-CA" sz="3200" b="1" dirty="0"/>
              <a:t>Implementation science (making it “go”)</a:t>
            </a:r>
          </a:p>
          <a:p>
            <a:pPr marL="1474470" lvl="1" indent="-742950">
              <a:buFont typeface="+mj-lt"/>
              <a:buAutoNum type="arabicPeriod"/>
            </a:pPr>
            <a:endParaRPr lang="en-CA" sz="3200" b="1" dirty="0"/>
          </a:p>
          <a:p>
            <a:r>
              <a:rPr lang="en-CA" sz="3200" b="1" dirty="0"/>
              <a:t>Each session builds on the one before it…</a:t>
            </a:r>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2</a:t>
            </a:fld>
            <a:endParaRPr lang="en-CA"/>
          </a:p>
        </p:txBody>
      </p:sp>
      <p:pic>
        <p:nvPicPr>
          <p:cNvPr id="7" name="Graphic 6">
            <a:extLst>
              <a:ext uri="{FF2B5EF4-FFF2-40B4-BE49-F238E27FC236}">
                <a16:creationId xmlns:a16="http://schemas.microsoft.com/office/drawing/2014/main" id="{3B51343A-C3B4-89EA-164F-790EC266EB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66880" y="4963157"/>
            <a:ext cx="2032000" cy="2692400"/>
          </a:xfrm>
          <a:prstGeom prst="rect">
            <a:avLst/>
          </a:prstGeom>
        </p:spPr>
      </p:pic>
    </p:spTree>
    <p:extLst>
      <p:ext uri="{BB962C8B-B14F-4D97-AF65-F5344CB8AC3E}">
        <p14:creationId xmlns:p14="http://schemas.microsoft.com/office/powerpoint/2010/main" val="94677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H="1">
            <a:off x="5285184" y="3959890"/>
            <a:ext cx="914400" cy="12700"/>
          </a:xfrm>
          <a:prstGeom prst="bentConnector5">
            <a:avLst>
              <a:gd name="adj1" fmla="val -62000"/>
              <a:gd name="adj2" fmla="val -4680000"/>
              <a:gd name="adj3" fmla="val 125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9C1140B-B66B-0CA9-FC3D-28F1B9C3CB88}"/>
              </a:ext>
            </a:extLst>
          </p:cNvPr>
          <p:cNvPicPr>
            <a:picLocks noChangeAspect="1"/>
          </p:cNvPicPr>
          <p:nvPr/>
        </p:nvPicPr>
        <p:blipFill>
          <a:blip r:embed="rId2"/>
          <a:stretch>
            <a:fillRect/>
          </a:stretch>
        </p:blipFill>
        <p:spPr>
          <a:xfrm>
            <a:off x="4043129" y="4516639"/>
            <a:ext cx="847404" cy="1447827"/>
          </a:xfrm>
          <a:prstGeom prst="rect">
            <a:avLst/>
          </a:prstGeom>
        </p:spPr>
      </p:pic>
      <p:pic>
        <p:nvPicPr>
          <p:cNvPr id="12" name="Graphic 11" descr="Barcode with solid fill">
            <a:extLst>
              <a:ext uri="{FF2B5EF4-FFF2-40B4-BE49-F238E27FC236}">
                <a16:creationId xmlns:a16="http://schemas.microsoft.com/office/drawing/2014/main" id="{9CE7777B-1E0E-31B4-1BF3-7382CF71E3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9845" y="3322504"/>
            <a:ext cx="599410" cy="599410"/>
          </a:xfrm>
          <a:prstGeom prst="rect">
            <a:avLst/>
          </a:prstGeom>
        </p:spPr>
      </p:pic>
      <p:sp>
        <p:nvSpPr>
          <p:cNvPr id="13" name="TextBox 12">
            <a:extLst>
              <a:ext uri="{FF2B5EF4-FFF2-40B4-BE49-F238E27FC236}">
                <a16:creationId xmlns:a16="http://schemas.microsoft.com/office/drawing/2014/main" id="{0DC51A8D-71EC-0202-F9D8-A2BB1C02E56F}"/>
              </a:ext>
            </a:extLst>
          </p:cNvPr>
          <p:cNvSpPr txBox="1"/>
          <p:nvPr/>
        </p:nvSpPr>
        <p:spPr>
          <a:xfrm>
            <a:off x="7076008" y="3432116"/>
            <a:ext cx="1651414" cy="400110"/>
          </a:xfrm>
          <a:prstGeom prst="rect">
            <a:avLst/>
          </a:prstGeom>
          <a:noFill/>
        </p:spPr>
        <p:txBody>
          <a:bodyPr wrap="none" rtlCol="0">
            <a:spAutoFit/>
          </a:bodyPr>
          <a:lstStyle/>
          <a:p>
            <a:pPr algn="l"/>
            <a:r>
              <a:rPr lang="en-CA" sz="2000" dirty="0">
                <a:solidFill>
                  <a:schemeClr val="tx2"/>
                </a:solidFill>
              </a:rPr>
              <a:t>Inhaler GTIN</a:t>
            </a:r>
          </a:p>
        </p:txBody>
      </p:sp>
      <p:sp>
        <p:nvSpPr>
          <p:cNvPr id="21" name="TextBox 20">
            <a:extLst>
              <a:ext uri="{FF2B5EF4-FFF2-40B4-BE49-F238E27FC236}">
                <a16:creationId xmlns:a16="http://schemas.microsoft.com/office/drawing/2014/main" id="{F519E811-DA53-BF7D-0138-DFBD6F8EE1F3}"/>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r>
              <a:rPr lang="en-CA" sz="2000" dirty="0">
                <a:solidFill>
                  <a:schemeClr val="tx2"/>
                </a:solidFill>
                <a:cs typeface="Courier New" panose="02070309020205020404" pitchFamily="49" charset="0"/>
              </a:rPr>
              <a:t>The Pharmacist scans the product barcode (the Global Trade ID Number, GTIN) and dispenses the replacement inhaler.</a:t>
            </a:r>
          </a:p>
        </p:txBody>
      </p:sp>
      <p:sp>
        <p:nvSpPr>
          <p:cNvPr id="22" name="Oval 21">
            <a:extLst>
              <a:ext uri="{FF2B5EF4-FFF2-40B4-BE49-F238E27FC236}">
                <a16:creationId xmlns:a16="http://schemas.microsoft.com/office/drawing/2014/main" id="{57E73E6A-9BB3-BE5D-FF84-8080E3E6671E}"/>
              </a:ext>
            </a:extLst>
          </p:cNvPr>
          <p:cNvSpPr/>
          <p:nvPr/>
        </p:nvSpPr>
        <p:spPr>
          <a:xfrm>
            <a:off x="6670366" y="3531288"/>
            <a:ext cx="185584" cy="2017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Cloud 4">
            <a:extLst>
              <a:ext uri="{FF2B5EF4-FFF2-40B4-BE49-F238E27FC236}">
                <a16:creationId xmlns:a16="http://schemas.microsoft.com/office/drawing/2014/main" id="{BC51DF35-B557-449A-F467-ED0B9DE2BD98}"/>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BA79D267-AE03-35A6-F896-85ABBCA23ECF}"/>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F51BCBAA-798E-6492-B11B-C3859175E833}"/>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Oval 2">
            <a:extLst>
              <a:ext uri="{FF2B5EF4-FFF2-40B4-BE49-F238E27FC236}">
                <a16:creationId xmlns:a16="http://schemas.microsoft.com/office/drawing/2014/main" id="{921B0781-F8F0-1AB9-871E-B7D83C249B00}"/>
              </a:ext>
            </a:extLst>
          </p:cNvPr>
          <p:cNvSpPr/>
          <p:nvPr/>
        </p:nvSpPr>
        <p:spPr>
          <a:xfrm>
            <a:off x="3161745" y="5459283"/>
            <a:ext cx="3742841" cy="705702"/>
          </a:xfrm>
          <a:prstGeom prst="ellipse">
            <a:avLst/>
          </a:prstGeom>
          <a:solidFill>
            <a:schemeClr val="accent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5"/>
              </a:solidFill>
            </a:endParaRPr>
          </a:p>
        </p:txBody>
      </p:sp>
      <p:pic>
        <p:nvPicPr>
          <p:cNvPr id="4" name="Graphic 3" descr="Computer with solid fill">
            <a:extLst>
              <a:ext uri="{FF2B5EF4-FFF2-40B4-BE49-F238E27FC236}">
                <a16:creationId xmlns:a16="http://schemas.microsoft.com/office/drawing/2014/main" id="{9806073D-00C7-6781-6F06-862D210F4D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85184" y="3502690"/>
            <a:ext cx="914400" cy="914400"/>
          </a:xfrm>
          <a:prstGeom prst="rect">
            <a:avLst/>
          </a:prstGeom>
        </p:spPr>
      </p:pic>
      <p:sp>
        <p:nvSpPr>
          <p:cNvPr id="9" name="TextBox 8">
            <a:extLst>
              <a:ext uri="{FF2B5EF4-FFF2-40B4-BE49-F238E27FC236}">
                <a16:creationId xmlns:a16="http://schemas.microsoft.com/office/drawing/2014/main" id="{4FB6DB36-E1BF-8409-5AEE-A5CD3A2894FF}"/>
              </a:ext>
            </a:extLst>
          </p:cNvPr>
          <p:cNvSpPr txBox="1"/>
          <p:nvPr/>
        </p:nvSpPr>
        <p:spPr>
          <a:xfrm>
            <a:off x="3403828" y="6185871"/>
            <a:ext cx="3190297" cy="400110"/>
          </a:xfrm>
          <a:prstGeom prst="rect">
            <a:avLst/>
          </a:prstGeom>
          <a:noFill/>
        </p:spPr>
        <p:txBody>
          <a:bodyPr wrap="none" rtlCol="0">
            <a:spAutoFit/>
          </a:bodyPr>
          <a:lstStyle/>
          <a:p>
            <a:pPr algn="ctr"/>
            <a:r>
              <a:rPr lang="en-CA" sz="2000" b="1" dirty="0">
                <a:solidFill>
                  <a:schemeClr val="accent5"/>
                </a:solidFill>
              </a:rPr>
              <a:t>Private-sector Pharmacy</a:t>
            </a:r>
          </a:p>
        </p:txBody>
      </p:sp>
      <p:pic>
        <p:nvPicPr>
          <p:cNvPr id="14" name="Graphic 13">
            <a:extLst>
              <a:ext uri="{FF2B5EF4-FFF2-40B4-BE49-F238E27FC236}">
                <a16:creationId xmlns:a16="http://schemas.microsoft.com/office/drawing/2014/main" id="{641CBCBE-F5F5-6821-7A4C-5C61BD98CC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75278" y="3633188"/>
            <a:ext cx="1709906" cy="2273398"/>
          </a:xfrm>
          <a:prstGeom prst="rect">
            <a:avLst/>
          </a:prstGeom>
        </p:spPr>
      </p:pic>
      <p:pic>
        <p:nvPicPr>
          <p:cNvPr id="23" name="Graphic 22">
            <a:extLst>
              <a:ext uri="{FF2B5EF4-FFF2-40B4-BE49-F238E27FC236}">
                <a16:creationId xmlns:a16="http://schemas.microsoft.com/office/drawing/2014/main" id="{52B2F7DF-1F2B-2BB7-D993-52D239FCB9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38812" y="3777377"/>
            <a:ext cx="759718" cy="2129209"/>
          </a:xfrm>
          <a:prstGeom prst="rect">
            <a:avLst/>
          </a:prstGeom>
        </p:spPr>
      </p:pic>
      <p:pic>
        <p:nvPicPr>
          <p:cNvPr id="24" name="Graphic 23">
            <a:extLst>
              <a:ext uri="{FF2B5EF4-FFF2-40B4-BE49-F238E27FC236}">
                <a16:creationId xmlns:a16="http://schemas.microsoft.com/office/drawing/2014/main" id="{FF821029-AB6B-EA4A-9506-5A3A987E2D0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965432" y="2862491"/>
            <a:ext cx="506478" cy="759718"/>
          </a:xfrm>
          <a:prstGeom prst="rect">
            <a:avLst/>
          </a:prstGeom>
        </p:spPr>
      </p:pic>
      <p:sp>
        <p:nvSpPr>
          <p:cNvPr id="25" name="TextBox 24">
            <a:extLst>
              <a:ext uri="{FF2B5EF4-FFF2-40B4-BE49-F238E27FC236}">
                <a16:creationId xmlns:a16="http://schemas.microsoft.com/office/drawing/2014/main" id="{6C533758-EAB8-58B0-7A23-5B3AB683E54D}"/>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6" name="TextBox 25">
            <a:extLst>
              <a:ext uri="{FF2B5EF4-FFF2-40B4-BE49-F238E27FC236}">
                <a16:creationId xmlns:a16="http://schemas.microsoft.com/office/drawing/2014/main" id="{6FAAB556-D5A7-0848-5404-EFAB4891F63A}"/>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7" name="Cloud 26">
            <a:extLst>
              <a:ext uri="{FF2B5EF4-FFF2-40B4-BE49-F238E27FC236}">
                <a16:creationId xmlns:a16="http://schemas.microsoft.com/office/drawing/2014/main" id="{DD3D06BD-0A89-B9B5-2670-7601BC38A66A}"/>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967726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3837967A-5D41-EDF0-9F4A-737D11CCECAB}"/>
              </a:ext>
            </a:extLst>
          </p:cNvPr>
          <p:cNvSpPr/>
          <p:nvPr/>
        </p:nvSpPr>
        <p:spPr>
          <a:xfrm>
            <a:off x="6338440" y="3757460"/>
            <a:ext cx="418952" cy="412337"/>
          </a:xfrm>
          <a:prstGeom prst="flowChartDocumen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17" name="Straight Connector 16">
            <a:extLst>
              <a:ext uri="{FF2B5EF4-FFF2-40B4-BE49-F238E27FC236}">
                <a16:creationId xmlns:a16="http://schemas.microsoft.com/office/drawing/2014/main" id="{FBF1339B-D00A-84C5-C304-F5ABCDF5EA8E}"/>
              </a:ext>
            </a:extLst>
          </p:cNvPr>
          <p:cNvCxnSpPr>
            <a:cxnSpLocks/>
          </p:cNvCxnSpPr>
          <p:nvPr/>
        </p:nvCxnSpPr>
        <p:spPr>
          <a:xfrm>
            <a:off x="6405922" y="3850516"/>
            <a:ext cx="26434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B35DA0-2B5F-7879-A2BC-169C6268DD63}"/>
              </a:ext>
            </a:extLst>
          </p:cNvPr>
          <p:cNvCxnSpPr>
            <a:cxnSpLocks/>
          </p:cNvCxnSpPr>
          <p:nvPr/>
        </p:nvCxnSpPr>
        <p:spPr>
          <a:xfrm>
            <a:off x="6405922" y="3971058"/>
            <a:ext cx="26434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EBAD084-1E0C-519E-62B9-B325C992D35C}"/>
              </a:ext>
            </a:extLst>
          </p:cNvPr>
          <p:cNvCxnSpPr>
            <a:cxnSpLocks/>
          </p:cNvCxnSpPr>
          <p:nvPr/>
        </p:nvCxnSpPr>
        <p:spPr>
          <a:xfrm>
            <a:off x="6405922" y="4031330"/>
            <a:ext cx="26434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5EE740-44FE-1B69-5AA3-99553B76B69D}"/>
              </a:ext>
            </a:extLst>
          </p:cNvPr>
          <p:cNvCxnSpPr>
            <a:cxnSpLocks/>
          </p:cNvCxnSpPr>
          <p:nvPr/>
        </p:nvCxnSpPr>
        <p:spPr>
          <a:xfrm>
            <a:off x="6405922" y="3910787"/>
            <a:ext cx="26434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838AF00-2600-B224-E581-E7284ECC165F}"/>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Based on the GTIN, the Pharmacist prints the inhaler’s product information sheet and reviews it with Amar.</a:t>
            </a:r>
          </a:p>
        </p:txBody>
      </p:sp>
      <p:sp>
        <p:nvSpPr>
          <p:cNvPr id="6" name="Cloud 5">
            <a:extLst>
              <a:ext uri="{FF2B5EF4-FFF2-40B4-BE49-F238E27FC236}">
                <a16:creationId xmlns:a16="http://schemas.microsoft.com/office/drawing/2014/main" id="{058CFA90-31FA-86BE-3939-CEA9F3243275}"/>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0" name="Cloud 9">
            <a:extLst>
              <a:ext uri="{FF2B5EF4-FFF2-40B4-BE49-F238E27FC236}">
                <a16:creationId xmlns:a16="http://schemas.microsoft.com/office/drawing/2014/main" id="{2B07B082-0409-5AC1-7E9E-A6DB2C05A5AB}"/>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Cloud 10">
            <a:extLst>
              <a:ext uri="{FF2B5EF4-FFF2-40B4-BE49-F238E27FC236}">
                <a16:creationId xmlns:a16="http://schemas.microsoft.com/office/drawing/2014/main" id="{C8555201-CC58-0325-C4D6-32A8AA6713BB}"/>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Oval 2">
            <a:extLst>
              <a:ext uri="{FF2B5EF4-FFF2-40B4-BE49-F238E27FC236}">
                <a16:creationId xmlns:a16="http://schemas.microsoft.com/office/drawing/2014/main" id="{F640A59D-E0CA-F8EB-7182-DBC578454B8E}"/>
              </a:ext>
            </a:extLst>
          </p:cNvPr>
          <p:cNvSpPr/>
          <p:nvPr/>
        </p:nvSpPr>
        <p:spPr>
          <a:xfrm>
            <a:off x="3161745" y="5459283"/>
            <a:ext cx="3742841" cy="705702"/>
          </a:xfrm>
          <a:prstGeom prst="ellipse">
            <a:avLst/>
          </a:prstGeom>
          <a:solidFill>
            <a:schemeClr val="accent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5"/>
              </a:solidFill>
            </a:endParaRPr>
          </a:p>
        </p:txBody>
      </p:sp>
      <p:pic>
        <p:nvPicPr>
          <p:cNvPr id="4" name="Graphic 3" descr="Computer with solid fill">
            <a:extLst>
              <a:ext uri="{FF2B5EF4-FFF2-40B4-BE49-F238E27FC236}">
                <a16:creationId xmlns:a16="http://schemas.microsoft.com/office/drawing/2014/main" id="{18B6B534-516C-89EC-FCC4-38FCD51490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5184" y="3502690"/>
            <a:ext cx="914400" cy="914400"/>
          </a:xfrm>
          <a:prstGeom prst="rect">
            <a:avLst/>
          </a:prstGeom>
        </p:spPr>
      </p:pic>
      <p:sp>
        <p:nvSpPr>
          <p:cNvPr id="9" name="TextBox 8">
            <a:extLst>
              <a:ext uri="{FF2B5EF4-FFF2-40B4-BE49-F238E27FC236}">
                <a16:creationId xmlns:a16="http://schemas.microsoft.com/office/drawing/2014/main" id="{6E686B9F-CA5F-4C8D-2349-5AEECDEDC052}"/>
              </a:ext>
            </a:extLst>
          </p:cNvPr>
          <p:cNvSpPr txBox="1"/>
          <p:nvPr/>
        </p:nvSpPr>
        <p:spPr>
          <a:xfrm>
            <a:off x="3403828" y="6185871"/>
            <a:ext cx="3190297" cy="400110"/>
          </a:xfrm>
          <a:prstGeom prst="rect">
            <a:avLst/>
          </a:prstGeom>
          <a:noFill/>
        </p:spPr>
        <p:txBody>
          <a:bodyPr wrap="none" rtlCol="0">
            <a:spAutoFit/>
          </a:bodyPr>
          <a:lstStyle/>
          <a:p>
            <a:pPr algn="ctr"/>
            <a:r>
              <a:rPr lang="en-CA" sz="2000" b="1" dirty="0">
                <a:solidFill>
                  <a:schemeClr val="accent5"/>
                </a:solidFill>
              </a:rPr>
              <a:t>Private-sector Pharmacy</a:t>
            </a:r>
          </a:p>
        </p:txBody>
      </p:sp>
      <p:pic>
        <p:nvPicPr>
          <p:cNvPr id="14" name="Graphic 13">
            <a:extLst>
              <a:ext uri="{FF2B5EF4-FFF2-40B4-BE49-F238E27FC236}">
                <a16:creationId xmlns:a16="http://schemas.microsoft.com/office/drawing/2014/main" id="{F7C5A46B-5CA1-32A1-93B8-8697012D42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5278" y="3633188"/>
            <a:ext cx="1709906" cy="2273398"/>
          </a:xfrm>
          <a:prstGeom prst="rect">
            <a:avLst/>
          </a:prstGeom>
        </p:spPr>
      </p:pic>
      <p:pic>
        <p:nvPicPr>
          <p:cNvPr id="18" name="Graphic 17">
            <a:extLst>
              <a:ext uri="{FF2B5EF4-FFF2-40B4-BE49-F238E27FC236}">
                <a16:creationId xmlns:a16="http://schemas.microsoft.com/office/drawing/2014/main" id="{5B0DB703-3E87-772B-F037-D85CF5E305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8812" y="3777377"/>
            <a:ext cx="759718" cy="2129209"/>
          </a:xfrm>
          <a:prstGeom prst="rect">
            <a:avLst/>
          </a:prstGeom>
        </p:spPr>
      </p:pic>
      <p:pic>
        <p:nvPicPr>
          <p:cNvPr id="20" name="Graphic 19">
            <a:extLst>
              <a:ext uri="{FF2B5EF4-FFF2-40B4-BE49-F238E27FC236}">
                <a16:creationId xmlns:a16="http://schemas.microsoft.com/office/drawing/2014/main" id="{67D64132-3A45-3CA8-AB8D-34E258ADC93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965432" y="2862491"/>
            <a:ext cx="506478" cy="759718"/>
          </a:xfrm>
          <a:prstGeom prst="rect">
            <a:avLst/>
          </a:prstGeom>
        </p:spPr>
      </p:pic>
      <p:sp>
        <p:nvSpPr>
          <p:cNvPr id="35" name="TextBox 34">
            <a:extLst>
              <a:ext uri="{FF2B5EF4-FFF2-40B4-BE49-F238E27FC236}">
                <a16:creationId xmlns:a16="http://schemas.microsoft.com/office/drawing/2014/main" id="{B62902C4-AAB2-DD47-A487-FB919D797201}"/>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36" name="TextBox 35">
            <a:extLst>
              <a:ext uri="{FF2B5EF4-FFF2-40B4-BE49-F238E27FC236}">
                <a16:creationId xmlns:a16="http://schemas.microsoft.com/office/drawing/2014/main" id="{786BF38B-DFFC-5795-1021-8DEEF1A0E6EF}"/>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37" name="Cloud 36">
            <a:extLst>
              <a:ext uri="{FF2B5EF4-FFF2-40B4-BE49-F238E27FC236}">
                <a16:creationId xmlns:a16="http://schemas.microsoft.com/office/drawing/2014/main" id="{75CA0C51-5E55-DB73-8F2E-B90EA0029A3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Tree>
    <p:extLst>
      <p:ext uri="{BB962C8B-B14F-4D97-AF65-F5344CB8AC3E}">
        <p14:creationId xmlns:p14="http://schemas.microsoft.com/office/powerpoint/2010/main" val="3446836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6BA5C3BC-5682-69C5-C934-0AB19735D796}"/>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2" name="Cloud 11">
            <a:extLst>
              <a:ext uri="{FF2B5EF4-FFF2-40B4-BE49-F238E27FC236}">
                <a16:creationId xmlns:a16="http://schemas.microsoft.com/office/drawing/2014/main" id="{36BC64CA-FDF8-FB0F-61CD-5369CB2719AD}"/>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Cloud 12">
            <a:extLst>
              <a:ext uri="{FF2B5EF4-FFF2-40B4-BE49-F238E27FC236}">
                <a16:creationId xmlns:a16="http://schemas.microsoft.com/office/drawing/2014/main" id="{824F52CD-4848-F57E-1150-2CD6AD157D6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1968A355-4E1E-5CAB-BCD8-A373FDFB260E}"/>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1" name="TextBox 20">
            <a:extLst>
              <a:ext uri="{FF2B5EF4-FFF2-40B4-BE49-F238E27FC236}">
                <a16:creationId xmlns:a16="http://schemas.microsoft.com/office/drawing/2014/main" id="{FBDE56A1-BA4E-1AA3-11D7-AB6720612F5F}"/>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2" name="Cloud 21">
            <a:extLst>
              <a:ext uri="{FF2B5EF4-FFF2-40B4-BE49-F238E27FC236}">
                <a16:creationId xmlns:a16="http://schemas.microsoft.com/office/drawing/2014/main" id="{8137BD13-AC55-C4E3-EFD0-956E7D35CA87}"/>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6199584" y="1763178"/>
            <a:ext cx="1359714" cy="2196712"/>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A08D28-597F-EED0-6EC1-614916153E8B}"/>
              </a:ext>
            </a:extLst>
          </p:cNvPr>
          <p:cNvSpPr txBox="1"/>
          <p:nvPr/>
        </p:nvSpPr>
        <p:spPr>
          <a:xfrm>
            <a:off x="6352808" y="3546899"/>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8" name="TextBox 7">
            <a:extLst>
              <a:ext uri="{FF2B5EF4-FFF2-40B4-BE49-F238E27FC236}">
                <a16:creationId xmlns:a16="http://schemas.microsoft.com/office/drawing/2014/main" id="{F1D88E06-D907-2D38-7277-D5E50BCA133F}"/>
              </a:ext>
            </a:extLst>
          </p:cNvPr>
          <p:cNvSpPr txBox="1"/>
          <p:nvPr/>
        </p:nvSpPr>
        <p:spPr>
          <a:xfrm>
            <a:off x="6722314" y="3955479"/>
            <a:ext cx="4414991" cy="400110"/>
          </a:xfrm>
          <a:prstGeom prst="rect">
            <a:avLst/>
          </a:prstGeom>
          <a:noFill/>
        </p:spPr>
        <p:txBody>
          <a:bodyPr wrap="none" rtlCol="0">
            <a:spAutoFit/>
          </a:bodyPr>
          <a:lstStyle/>
          <a:p>
            <a:r>
              <a:rPr lang="en-CA" sz="2000" b="1" dirty="0">
                <a:solidFill>
                  <a:schemeClr val="tx2"/>
                </a:solidFill>
              </a:rPr>
              <a:t>Amar’s [Updated] Health Summary</a:t>
            </a:r>
          </a:p>
        </p:txBody>
      </p:sp>
      <p:sp>
        <p:nvSpPr>
          <p:cNvPr id="15" name="Flowchart: Multidocument 14">
            <a:extLst>
              <a:ext uri="{FF2B5EF4-FFF2-40B4-BE49-F238E27FC236}">
                <a16:creationId xmlns:a16="http://schemas.microsoft.com/office/drawing/2014/main" id="{BE775927-8F4D-B404-E2E5-D859AC1B1006}"/>
              </a:ext>
            </a:extLst>
          </p:cNvPr>
          <p:cNvSpPr/>
          <p:nvPr/>
        </p:nvSpPr>
        <p:spPr>
          <a:xfrm>
            <a:off x="6377252" y="4048002"/>
            <a:ext cx="392948" cy="386885"/>
          </a:xfrm>
          <a:prstGeom prst="flowChartMultidocumen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TextBox 16">
            <a:extLst>
              <a:ext uri="{FF2B5EF4-FFF2-40B4-BE49-F238E27FC236}">
                <a16:creationId xmlns:a16="http://schemas.microsoft.com/office/drawing/2014/main" id="{3B500EFC-3FD6-5D3E-BEEE-505C06BE2BA8}"/>
              </a:ext>
            </a:extLst>
          </p:cNvPr>
          <p:cNvSpPr txBox="1"/>
          <p:nvPr/>
        </p:nvSpPr>
        <p:spPr>
          <a:xfrm>
            <a:off x="10267528" y="802432"/>
            <a:ext cx="4104456" cy="1015663"/>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Amar’s health summary is updated with the dispensation information. The summary is posted to the HIE.</a:t>
            </a:r>
          </a:p>
        </p:txBody>
      </p:sp>
      <p:sp>
        <p:nvSpPr>
          <p:cNvPr id="2" name="Oval 1">
            <a:extLst>
              <a:ext uri="{FF2B5EF4-FFF2-40B4-BE49-F238E27FC236}">
                <a16:creationId xmlns:a16="http://schemas.microsoft.com/office/drawing/2014/main" id="{9EB9032B-275B-601F-D0C4-53B63403BED5}"/>
              </a:ext>
            </a:extLst>
          </p:cNvPr>
          <p:cNvSpPr/>
          <p:nvPr/>
        </p:nvSpPr>
        <p:spPr>
          <a:xfrm>
            <a:off x="3161745" y="5459283"/>
            <a:ext cx="3742841" cy="705702"/>
          </a:xfrm>
          <a:prstGeom prst="ellipse">
            <a:avLst/>
          </a:prstGeom>
          <a:solidFill>
            <a:schemeClr val="accent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5"/>
              </a:solidFill>
            </a:endParaRPr>
          </a:p>
        </p:txBody>
      </p:sp>
      <p:pic>
        <p:nvPicPr>
          <p:cNvPr id="3" name="Graphic 2" descr="Computer with solid fill">
            <a:extLst>
              <a:ext uri="{FF2B5EF4-FFF2-40B4-BE49-F238E27FC236}">
                <a16:creationId xmlns:a16="http://schemas.microsoft.com/office/drawing/2014/main" id="{E1FEBDE0-41C5-0322-8C78-9D8069F042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5184" y="3502690"/>
            <a:ext cx="914400" cy="914400"/>
          </a:xfrm>
          <a:prstGeom prst="rect">
            <a:avLst/>
          </a:prstGeom>
        </p:spPr>
      </p:pic>
      <p:sp>
        <p:nvSpPr>
          <p:cNvPr id="4" name="TextBox 3">
            <a:extLst>
              <a:ext uri="{FF2B5EF4-FFF2-40B4-BE49-F238E27FC236}">
                <a16:creationId xmlns:a16="http://schemas.microsoft.com/office/drawing/2014/main" id="{C91FD262-3692-ABFC-319C-5B13DACDF427}"/>
              </a:ext>
            </a:extLst>
          </p:cNvPr>
          <p:cNvSpPr txBox="1"/>
          <p:nvPr/>
        </p:nvSpPr>
        <p:spPr>
          <a:xfrm>
            <a:off x="3403828" y="6185871"/>
            <a:ext cx="3190297" cy="400110"/>
          </a:xfrm>
          <a:prstGeom prst="rect">
            <a:avLst/>
          </a:prstGeom>
          <a:noFill/>
        </p:spPr>
        <p:txBody>
          <a:bodyPr wrap="none" rtlCol="0">
            <a:spAutoFit/>
          </a:bodyPr>
          <a:lstStyle/>
          <a:p>
            <a:pPr algn="ctr"/>
            <a:r>
              <a:rPr lang="en-CA" sz="2000" b="1" dirty="0">
                <a:solidFill>
                  <a:schemeClr val="accent5"/>
                </a:solidFill>
              </a:rPr>
              <a:t>Private-sector Pharmacy</a:t>
            </a:r>
          </a:p>
        </p:txBody>
      </p:sp>
      <p:pic>
        <p:nvPicPr>
          <p:cNvPr id="9" name="Graphic 8">
            <a:extLst>
              <a:ext uri="{FF2B5EF4-FFF2-40B4-BE49-F238E27FC236}">
                <a16:creationId xmlns:a16="http://schemas.microsoft.com/office/drawing/2014/main" id="{92058902-B209-EFDF-8DF3-95B822B52F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5278" y="3633188"/>
            <a:ext cx="1709906" cy="2273398"/>
          </a:xfrm>
          <a:prstGeom prst="rect">
            <a:avLst/>
          </a:prstGeom>
        </p:spPr>
      </p:pic>
      <p:pic>
        <p:nvPicPr>
          <p:cNvPr id="14" name="Graphic 13">
            <a:extLst>
              <a:ext uri="{FF2B5EF4-FFF2-40B4-BE49-F238E27FC236}">
                <a16:creationId xmlns:a16="http://schemas.microsoft.com/office/drawing/2014/main" id="{49FA02F1-0EA0-5E56-FF7F-FF2AFACC33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8812" y="3777377"/>
            <a:ext cx="759718" cy="2129209"/>
          </a:xfrm>
          <a:prstGeom prst="rect">
            <a:avLst/>
          </a:prstGeom>
        </p:spPr>
      </p:pic>
    </p:spTree>
    <p:extLst>
      <p:ext uri="{BB962C8B-B14F-4D97-AF65-F5344CB8AC3E}">
        <p14:creationId xmlns:p14="http://schemas.microsoft.com/office/powerpoint/2010/main" val="256271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820F88D9-855C-6F8A-8D29-023A6D95B590}"/>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8" name="Cloud 7">
            <a:extLst>
              <a:ext uri="{FF2B5EF4-FFF2-40B4-BE49-F238E27FC236}">
                <a16:creationId xmlns:a16="http://schemas.microsoft.com/office/drawing/2014/main" id="{C7983B8C-77C9-8AE3-F402-D9716D2A710A}"/>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Cloud 11">
            <a:extLst>
              <a:ext uri="{FF2B5EF4-FFF2-40B4-BE49-F238E27FC236}">
                <a16:creationId xmlns:a16="http://schemas.microsoft.com/office/drawing/2014/main" id="{C27DA0C8-B5BD-945A-8F1F-AD1F9F5A0120}"/>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TextBox 12">
            <a:extLst>
              <a:ext uri="{FF2B5EF4-FFF2-40B4-BE49-F238E27FC236}">
                <a16:creationId xmlns:a16="http://schemas.microsoft.com/office/drawing/2014/main" id="{4714BF08-909F-2B39-AC04-52B96D221777}"/>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5" name="TextBox 14">
            <a:extLst>
              <a:ext uri="{FF2B5EF4-FFF2-40B4-BE49-F238E27FC236}">
                <a16:creationId xmlns:a16="http://schemas.microsoft.com/office/drawing/2014/main" id="{7B2C75B6-EF07-85BF-0813-DDA09635D295}"/>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6" name="Cloud 15">
            <a:extLst>
              <a:ext uri="{FF2B5EF4-FFF2-40B4-BE49-F238E27FC236}">
                <a16:creationId xmlns:a16="http://schemas.microsoft.com/office/drawing/2014/main" id="{6CA669AA-952D-7336-9370-61D2BE52A9E6}"/>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15" idx="1"/>
            <a:endCxn id="16" idx="1"/>
          </p:cNvCxnSpPr>
          <p:nvPr/>
        </p:nvCxnSpPr>
        <p:spPr>
          <a:xfrm rot="10800000">
            <a:off x="7549364" y="1785476"/>
            <a:ext cx="629932" cy="341898"/>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A green circle with a white cross in it&#10;&#10;Description automatically generated">
            <a:extLst>
              <a:ext uri="{FF2B5EF4-FFF2-40B4-BE49-F238E27FC236}">
                <a16:creationId xmlns:a16="http://schemas.microsoft.com/office/drawing/2014/main" id="{3616EC9E-5B03-74DD-92A3-3EB87884C1C2}"/>
              </a:ext>
            </a:extLst>
          </p:cNvPr>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sp>
        <p:nvSpPr>
          <p:cNvPr id="5" name="TextBox 4">
            <a:extLst>
              <a:ext uri="{FF2B5EF4-FFF2-40B4-BE49-F238E27FC236}">
                <a16:creationId xmlns:a16="http://schemas.microsoft.com/office/drawing/2014/main" id="{52D3C337-4652-7F7D-9440-C48BE5672B48}"/>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On his PHR summary, Amar </a:t>
            </a:r>
          </a:p>
          <a:p>
            <a:pPr algn="l"/>
            <a:r>
              <a:rPr lang="en-CA" sz="2000" dirty="0">
                <a:solidFill>
                  <a:schemeClr val="tx2"/>
                </a:solidFill>
                <a:cs typeface="Courier New" panose="02070309020205020404" pitchFamily="49" charset="0"/>
              </a:rPr>
              <a:t>sees the details of his new inhaler, including the product name, manufacturer, lot #, and </a:t>
            </a:r>
          </a:p>
          <a:p>
            <a:pPr algn="l"/>
            <a:r>
              <a:rPr lang="en-CA" sz="2000" dirty="0">
                <a:solidFill>
                  <a:schemeClr val="tx2"/>
                </a:solidFill>
                <a:cs typeface="Courier New" panose="02070309020205020404" pitchFamily="49" charset="0"/>
              </a:rPr>
              <a:t>expiry date.</a:t>
            </a:r>
          </a:p>
        </p:txBody>
      </p:sp>
      <p:cxnSp>
        <p:nvCxnSpPr>
          <p:cNvPr id="17" name="Connector: Elbow 16">
            <a:extLst>
              <a:ext uri="{FF2B5EF4-FFF2-40B4-BE49-F238E27FC236}">
                <a16:creationId xmlns:a16="http://schemas.microsoft.com/office/drawing/2014/main" id="{DE73B0FD-4AE1-1C45-992E-76DA47563ADF}"/>
              </a:ext>
            </a:extLst>
          </p:cNvPr>
          <p:cNvCxnSpPr>
            <a:cxnSpLocks/>
            <a:stCxn id="10" idx="1"/>
            <a:endCxn id="15" idx="2"/>
          </p:cNvCxnSpPr>
          <p:nvPr/>
        </p:nvCxnSpPr>
        <p:spPr>
          <a:xfrm rot="10800000">
            <a:off x="8525705" y="2327430"/>
            <a:ext cx="4354018" cy="2194811"/>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AD03CD5-0444-E677-FDC4-C77C4C226C8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571784" y="5064627"/>
            <a:ext cx="1485900" cy="1965222"/>
          </a:xfrm>
          <a:prstGeom prst="rect">
            <a:avLst/>
          </a:prstGeom>
        </p:spPr>
      </p:pic>
    </p:spTree>
    <p:extLst>
      <p:ext uri="{BB962C8B-B14F-4D97-AF65-F5344CB8AC3E}">
        <p14:creationId xmlns:p14="http://schemas.microsoft.com/office/powerpoint/2010/main" val="333263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EAE4EBA4-5F7A-DD98-79C8-066B243518E2}"/>
              </a:ext>
            </a:extLst>
          </p:cNvPr>
          <p:cNvSpPr/>
          <p:nvPr/>
        </p:nvSpPr>
        <p:spPr>
          <a:xfrm>
            <a:off x="8003601" y="5374042"/>
            <a:ext cx="3742841" cy="705702"/>
          </a:xfrm>
          <a:prstGeom prst="ellipse">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omputer with solid fill">
            <a:extLst>
              <a:ext uri="{FF2B5EF4-FFF2-40B4-BE49-F238E27FC236}">
                <a16:creationId xmlns:a16="http://schemas.microsoft.com/office/drawing/2014/main" id="{6AC0EC52-4C09-F20E-CF9B-9537B6DF2C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3313" y="3952082"/>
            <a:ext cx="914400" cy="914400"/>
          </a:xfrm>
          <a:prstGeom prst="rect">
            <a:avLst/>
          </a:prstGeom>
        </p:spPr>
      </p:pic>
      <p:sp>
        <p:nvSpPr>
          <p:cNvPr id="29" name="TextBox 28">
            <a:extLst>
              <a:ext uri="{FF2B5EF4-FFF2-40B4-BE49-F238E27FC236}">
                <a16:creationId xmlns:a16="http://schemas.microsoft.com/office/drawing/2014/main" id="{55C80268-6B64-9B43-CB61-035E2119B091}"/>
              </a:ext>
            </a:extLst>
          </p:cNvPr>
          <p:cNvSpPr txBox="1"/>
          <p:nvPr/>
        </p:nvSpPr>
        <p:spPr>
          <a:xfrm>
            <a:off x="8309565" y="6095361"/>
            <a:ext cx="3076483" cy="400110"/>
          </a:xfrm>
          <a:prstGeom prst="rect">
            <a:avLst/>
          </a:prstGeom>
          <a:noFill/>
        </p:spPr>
        <p:txBody>
          <a:bodyPr wrap="none" rtlCol="0">
            <a:spAutoFit/>
          </a:bodyPr>
          <a:lstStyle/>
          <a:p>
            <a:pPr algn="ctr"/>
            <a:r>
              <a:rPr lang="en-CA" sz="2000" b="1" dirty="0">
                <a:solidFill>
                  <a:schemeClr val="accent6"/>
                </a:solidFill>
              </a:rPr>
              <a:t>Diagnostic Imaging Lab</a:t>
            </a:r>
          </a:p>
        </p:txBody>
      </p:sp>
      <p:sp>
        <p:nvSpPr>
          <p:cNvPr id="5" name="Cloud 4">
            <a:extLst>
              <a:ext uri="{FF2B5EF4-FFF2-40B4-BE49-F238E27FC236}">
                <a16:creationId xmlns:a16="http://schemas.microsoft.com/office/drawing/2014/main" id="{45C4CF4A-04EF-3CB3-20AC-3367EC649984}"/>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FE86BBEC-7E9C-A42E-4954-6DA5C487247B}"/>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Cloud 6">
            <a:extLst>
              <a:ext uri="{FF2B5EF4-FFF2-40B4-BE49-F238E27FC236}">
                <a16:creationId xmlns:a16="http://schemas.microsoft.com/office/drawing/2014/main" id="{CDEC73E2-D443-FBB8-41C3-8C4F8281E1F5}"/>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9402AC05-8D74-828A-531F-4B32EFCAD3C1}"/>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0" name="TextBox 9">
            <a:extLst>
              <a:ext uri="{FF2B5EF4-FFF2-40B4-BE49-F238E27FC236}">
                <a16:creationId xmlns:a16="http://schemas.microsoft.com/office/drawing/2014/main" id="{B2D0BB24-E4E7-7805-8098-BB23550A0B5E}"/>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1" name="Cloud 10">
            <a:extLst>
              <a:ext uri="{FF2B5EF4-FFF2-40B4-BE49-F238E27FC236}">
                <a16:creationId xmlns:a16="http://schemas.microsoft.com/office/drawing/2014/main" id="{C1FC2080-8DD2-11A1-8E97-20559C84B5D5}"/>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pic>
        <p:nvPicPr>
          <p:cNvPr id="2" name="Graphic 1">
            <a:extLst>
              <a:ext uri="{FF2B5EF4-FFF2-40B4-BE49-F238E27FC236}">
                <a16:creationId xmlns:a16="http://schemas.microsoft.com/office/drawing/2014/main" id="{EECD80D8-3E5B-08B5-ADED-8D8A770EFD0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070374" y="3947504"/>
            <a:ext cx="1709906" cy="1644766"/>
          </a:xfrm>
          <a:prstGeom prst="rect">
            <a:avLst/>
          </a:prstGeom>
        </p:spPr>
      </p:pic>
    </p:spTree>
    <p:extLst>
      <p:ext uri="{BB962C8B-B14F-4D97-AF65-F5344CB8AC3E}">
        <p14:creationId xmlns:p14="http://schemas.microsoft.com/office/powerpoint/2010/main" val="2560342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7D780461-2DB8-F760-0CF8-B4C312C14AC5}"/>
              </a:ext>
            </a:extLst>
          </p:cNvPr>
          <p:cNvSpPr/>
          <p:nvPr/>
        </p:nvSpPr>
        <p:spPr>
          <a:xfrm>
            <a:off x="8003601" y="5374042"/>
            <a:ext cx="3742841" cy="705702"/>
          </a:xfrm>
          <a:prstGeom prst="ellipse">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4" name="Graphic 13" descr="Computer with solid fill">
            <a:extLst>
              <a:ext uri="{FF2B5EF4-FFF2-40B4-BE49-F238E27FC236}">
                <a16:creationId xmlns:a16="http://schemas.microsoft.com/office/drawing/2014/main" id="{65B0BD63-A979-999C-DAC8-479654FFC2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3313" y="3952082"/>
            <a:ext cx="914400" cy="914400"/>
          </a:xfrm>
          <a:prstGeom prst="rect">
            <a:avLst/>
          </a:prstGeom>
        </p:spPr>
      </p:pic>
      <p:sp>
        <p:nvSpPr>
          <p:cNvPr id="15" name="TextBox 14">
            <a:extLst>
              <a:ext uri="{FF2B5EF4-FFF2-40B4-BE49-F238E27FC236}">
                <a16:creationId xmlns:a16="http://schemas.microsoft.com/office/drawing/2014/main" id="{41231B88-9C0A-90B9-9CE5-516E3A66488F}"/>
              </a:ext>
            </a:extLst>
          </p:cNvPr>
          <p:cNvSpPr txBox="1"/>
          <p:nvPr/>
        </p:nvSpPr>
        <p:spPr>
          <a:xfrm>
            <a:off x="8309565" y="6095361"/>
            <a:ext cx="3076483" cy="400110"/>
          </a:xfrm>
          <a:prstGeom prst="rect">
            <a:avLst/>
          </a:prstGeom>
          <a:noFill/>
        </p:spPr>
        <p:txBody>
          <a:bodyPr wrap="none" rtlCol="0">
            <a:spAutoFit/>
          </a:bodyPr>
          <a:lstStyle/>
          <a:p>
            <a:pPr algn="ctr"/>
            <a:r>
              <a:rPr lang="en-CA" sz="2000" b="1" dirty="0">
                <a:solidFill>
                  <a:schemeClr val="accent6"/>
                </a:solidFill>
              </a:rPr>
              <a:t>Diagnostic Imaging Lab</a:t>
            </a:r>
          </a:p>
        </p:txBody>
      </p:sp>
      <p:sp>
        <p:nvSpPr>
          <p:cNvPr id="5" name="TextBox 4">
            <a:extLst>
              <a:ext uri="{FF2B5EF4-FFF2-40B4-BE49-F238E27FC236}">
                <a16:creationId xmlns:a16="http://schemas.microsoft.com/office/drawing/2014/main" id="{613C7F45-9646-E350-EFF1-82956314D31C}"/>
              </a:ext>
            </a:extLst>
          </p:cNvPr>
          <p:cNvSpPr txBox="1"/>
          <p:nvPr/>
        </p:nvSpPr>
        <p:spPr>
          <a:xfrm>
            <a:off x="10267528" y="802432"/>
            <a:ext cx="4104456" cy="1015663"/>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 attends his appointment for the Lung Cancer Screening Test and presents his health ID card.</a:t>
            </a:r>
          </a:p>
        </p:txBody>
      </p:sp>
      <p:sp>
        <p:nvSpPr>
          <p:cNvPr id="6" name="Cloud 5">
            <a:extLst>
              <a:ext uri="{FF2B5EF4-FFF2-40B4-BE49-F238E27FC236}">
                <a16:creationId xmlns:a16="http://schemas.microsoft.com/office/drawing/2014/main" id="{8DE4C80C-0EDB-89BD-0634-FFD55F13E511}"/>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4F1E89A1-2766-7F1C-3DBF-9B818B89E397}"/>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CE7344F0-4D88-BC6D-1FDF-99851FC8892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0D0BA6C6-82F1-1D07-F256-6120ADBCF69B}"/>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1" name="TextBox 10">
            <a:extLst>
              <a:ext uri="{FF2B5EF4-FFF2-40B4-BE49-F238E27FC236}">
                <a16:creationId xmlns:a16="http://schemas.microsoft.com/office/drawing/2014/main" id="{741F9D9B-6D36-6615-737E-E645A303C1CA}"/>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2" name="Cloud 11">
            <a:extLst>
              <a:ext uri="{FF2B5EF4-FFF2-40B4-BE49-F238E27FC236}">
                <a16:creationId xmlns:a16="http://schemas.microsoft.com/office/drawing/2014/main" id="{B09982E2-C626-70EB-13DE-040E30768F4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pic>
        <p:nvPicPr>
          <p:cNvPr id="4" name="Graphic 3">
            <a:extLst>
              <a:ext uri="{FF2B5EF4-FFF2-40B4-BE49-F238E27FC236}">
                <a16:creationId xmlns:a16="http://schemas.microsoft.com/office/drawing/2014/main" id="{E0C9669E-9100-074A-23D6-46C4710807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4461" y="3732621"/>
            <a:ext cx="759718" cy="2129209"/>
          </a:xfrm>
          <a:prstGeom prst="rect">
            <a:avLst/>
          </a:prstGeom>
        </p:spPr>
      </p:pic>
      <p:pic>
        <p:nvPicPr>
          <p:cNvPr id="9" name="Graphic 8">
            <a:extLst>
              <a:ext uri="{FF2B5EF4-FFF2-40B4-BE49-F238E27FC236}">
                <a16:creationId xmlns:a16="http://schemas.microsoft.com/office/drawing/2014/main" id="{D348A95C-F297-E6C0-97BD-8C2BCE99F8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070374" y="3947504"/>
            <a:ext cx="1709906" cy="1644766"/>
          </a:xfrm>
          <a:prstGeom prst="rect">
            <a:avLst/>
          </a:prstGeom>
        </p:spPr>
      </p:pic>
    </p:spTree>
    <p:extLst>
      <p:ext uri="{BB962C8B-B14F-4D97-AF65-F5344CB8AC3E}">
        <p14:creationId xmlns:p14="http://schemas.microsoft.com/office/powerpoint/2010/main" val="3182160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2CF790F2-A81F-3AF4-2462-3A16DE4F12DD}"/>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8" name="Cloud 7">
            <a:extLst>
              <a:ext uri="{FF2B5EF4-FFF2-40B4-BE49-F238E27FC236}">
                <a16:creationId xmlns:a16="http://schemas.microsoft.com/office/drawing/2014/main" id="{FE3F4B60-1C53-9857-AD0F-D09683219BA6}"/>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Cloud 9">
            <a:extLst>
              <a:ext uri="{FF2B5EF4-FFF2-40B4-BE49-F238E27FC236}">
                <a16:creationId xmlns:a16="http://schemas.microsoft.com/office/drawing/2014/main" id="{5E3AFF06-4ACC-5C92-E780-C983B89A7809}"/>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rot="10800000">
            <a:off x="7559299" y="1763178"/>
            <a:ext cx="414015" cy="264610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7AEE89-E41C-507C-F670-04A51FD5456F}"/>
              </a:ext>
            </a:extLst>
          </p:cNvPr>
          <p:cNvSpPr txBox="1"/>
          <p:nvPr/>
        </p:nvSpPr>
        <p:spPr>
          <a:xfrm>
            <a:off x="7559297" y="3692049"/>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23" name="Flowchart: Document 22">
            <a:extLst>
              <a:ext uri="{FF2B5EF4-FFF2-40B4-BE49-F238E27FC236}">
                <a16:creationId xmlns:a16="http://schemas.microsoft.com/office/drawing/2014/main" id="{9DA77BA2-F170-1A0D-A55D-EF3585122540}"/>
              </a:ext>
            </a:extLst>
          </p:cNvPr>
          <p:cNvSpPr/>
          <p:nvPr/>
        </p:nvSpPr>
        <p:spPr>
          <a:xfrm>
            <a:off x="7166802" y="3765532"/>
            <a:ext cx="307794" cy="253145"/>
          </a:xfrm>
          <a:prstGeom prst="flowChartDocumen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4" name="TextBox 23">
            <a:extLst>
              <a:ext uri="{FF2B5EF4-FFF2-40B4-BE49-F238E27FC236}">
                <a16:creationId xmlns:a16="http://schemas.microsoft.com/office/drawing/2014/main" id="{CF55C470-5DB4-0639-5AB2-BB1DBD40485F}"/>
              </a:ext>
            </a:extLst>
          </p:cNvPr>
          <p:cNvSpPr txBox="1"/>
          <p:nvPr/>
        </p:nvSpPr>
        <p:spPr>
          <a:xfrm>
            <a:off x="3429741" y="3692049"/>
            <a:ext cx="3719288" cy="400110"/>
          </a:xfrm>
          <a:prstGeom prst="rect">
            <a:avLst/>
          </a:prstGeom>
          <a:noFill/>
        </p:spPr>
        <p:txBody>
          <a:bodyPr wrap="none" rtlCol="0">
            <a:spAutoFit/>
          </a:bodyPr>
          <a:lstStyle/>
          <a:p>
            <a:pPr algn="r"/>
            <a:r>
              <a:rPr lang="en-CA" sz="2000" b="1" dirty="0">
                <a:solidFill>
                  <a:schemeClr val="tx2"/>
                </a:solidFill>
              </a:rPr>
              <a:t>Amar’s Demographic Record</a:t>
            </a:r>
          </a:p>
        </p:txBody>
      </p:sp>
      <p:sp>
        <p:nvSpPr>
          <p:cNvPr id="5" name="TextBox 4">
            <a:extLst>
              <a:ext uri="{FF2B5EF4-FFF2-40B4-BE49-F238E27FC236}">
                <a16:creationId xmlns:a16="http://schemas.microsoft.com/office/drawing/2014/main" id="{E04CDE53-DBEB-0D64-6A57-988942DF5C0A}"/>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The lab technician uses her Diagnostic Imaging software solution to retrieve Amar’s demographic record from the HIE</a:t>
            </a:r>
          </a:p>
          <a:p>
            <a:pPr algn="l"/>
            <a:r>
              <a:rPr lang="en-CA" sz="2000" dirty="0">
                <a:solidFill>
                  <a:schemeClr val="tx2"/>
                </a:solidFill>
                <a:cs typeface="Courier New" panose="02070309020205020404" pitchFamily="49" charset="0"/>
              </a:rPr>
              <a:t>(including his updated phone #)…</a:t>
            </a:r>
          </a:p>
        </p:txBody>
      </p:sp>
      <p:sp>
        <p:nvSpPr>
          <p:cNvPr id="2" name="Oval 1">
            <a:extLst>
              <a:ext uri="{FF2B5EF4-FFF2-40B4-BE49-F238E27FC236}">
                <a16:creationId xmlns:a16="http://schemas.microsoft.com/office/drawing/2014/main" id="{56D3B539-A9BF-34B8-A744-0C959FD2136D}"/>
              </a:ext>
            </a:extLst>
          </p:cNvPr>
          <p:cNvSpPr/>
          <p:nvPr/>
        </p:nvSpPr>
        <p:spPr>
          <a:xfrm>
            <a:off x="8003601" y="5374042"/>
            <a:ext cx="3742841" cy="705702"/>
          </a:xfrm>
          <a:prstGeom prst="ellipse">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 name="Graphic 2" descr="Computer with solid fill">
            <a:extLst>
              <a:ext uri="{FF2B5EF4-FFF2-40B4-BE49-F238E27FC236}">
                <a16:creationId xmlns:a16="http://schemas.microsoft.com/office/drawing/2014/main" id="{0E3BD638-ACB8-6F50-CEC8-B41B6F89E1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3313" y="3952082"/>
            <a:ext cx="914400" cy="914400"/>
          </a:xfrm>
          <a:prstGeom prst="rect">
            <a:avLst/>
          </a:prstGeom>
        </p:spPr>
      </p:pic>
      <p:sp>
        <p:nvSpPr>
          <p:cNvPr id="4" name="TextBox 3">
            <a:extLst>
              <a:ext uri="{FF2B5EF4-FFF2-40B4-BE49-F238E27FC236}">
                <a16:creationId xmlns:a16="http://schemas.microsoft.com/office/drawing/2014/main" id="{4463E934-436C-45D7-B325-238532A6F1B9}"/>
              </a:ext>
            </a:extLst>
          </p:cNvPr>
          <p:cNvSpPr txBox="1"/>
          <p:nvPr/>
        </p:nvSpPr>
        <p:spPr>
          <a:xfrm>
            <a:off x="8309565" y="6095361"/>
            <a:ext cx="3076483" cy="400110"/>
          </a:xfrm>
          <a:prstGeom prst="rect">
            <a:avLst/>
          </a:prstGeom>
          <a:noFill/>
        </p:spPr>
        <p:txBody>
          <a:bodyPr wrap="none" rtlCol="0">
            <a:spAutoFit/>
          </a:bodyPr>
          <a:lstStyle/>
          <a:p>
            <a:pPr algn="ctr"/>
            <a:r>
              <a:rPr lang="en-CA" sz="2000" b="1" dirty="0">
                <a:solidFill>
                  <a:schemeClr val="accent6"/>
                </a:solidFill>
              </a:rPr>
              <a:t>Diagnostic Imaging Lab</a:t>
            </a:r>
          </a:p>
        </p:txBody>
      </p:sp>
      <p:sp>
        <p:nvSpPr>
          <p:cNvPr id="9" name="TextBox 8">
            <a:extLst>
              <a:ext uri="{FF2B5EF4-FFF2-40B4-BE49-F238E27FC236}">
                <a16:creationId xmlns:a16="http://schemas.microsoft.com/office/drawing/2014/main" id="{BD662F1A-1DE9-2301-7BD0-E983EF6CD8C3}"/>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4" name="TextBox 13">
            <a:extLst>
              <a:ext uri="{FF2B5EF4-FFF2-40B4-BE49-F238E27FC236}">
                <a16:creationId xmlns:a16="http://schemas.microsoft.com/office/drawing/2014/main" id="{A9463B69-E2AA-4180-E65D-E471FD301693}"/>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5" name="Cloud 14">
            <a:extLst>
              <a:ext uri="{FF2B5EF4-FFF2-40B4-BE49-F238E27FC236}">
                <a16:creationId xmlns:a16="http://schemas.microsoft.com/office/drawing/2014/main" id="{BEE9748A-32E8-BE06-F5FA-02B731B84BA9}"/>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pic>
        <p:nvPicPr>
          <p:cNvPr id="16" name="Graphic 15">
            <a:extLst>
              <a:ext uri="{FF2B5EF4-FFF2-40B4-BE49-F238E27FC236}">
                <a16:creationId xmlns:a16="http://schemas.microsoft.com/office/drawing/2014/main" id="{19EDEB92-44EE-7359-68D1-42337E5109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4461" y="3732621"/>
            <a:ext cx="759718" cy="2129209"/>
          </a:xfrm>
          <a:prstGeom prst="rect">
            <a:avLst/>
          </a:prstGeom>
        </p:spPr>
      </p:pic>
      <p:pic>
        <p:nvPicPr>
          <p:cNvPr id="17" name="Graphic 16">
            <a:extLst>
              <a:ext uri="{FF2B5EF4-FFF2-40B4-BE49-F238E27FC236}">
                <a16:creationId xmlns:a16="http://schemas.microsoft.com/office/drawing/2014/main" id="{1486DC42-530B-3B89-F5F7-D54D98B6FB7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070374" y="3947504"/>
            <a:ext cx="1709906" cy="1644766"/>
          </a:xfrm>
          <a:prstGeom prst="rect">
            <a:avLst/>
          </a:prstGeom>
        </p:spPr>
      </p:pic>
    </p:spTree>
    <p:extLst>
      <p:ext uri="{BB962C8B-B14F-4D97-AF65-F5344CB8AC3E}">
        <p14:creationId xmlns:p14="http://schemas.microsoft.com/office/powerpoint/2010/main" val="3079437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a:extLst>
              <a:ext uri="{FF2B5EF4-FFF2-40B4-BE49-F238E27FC236}">
                <a16:creationId xmlns:a16="http://schemas.microsoft.com/office/drawing/2014/main" id="{DC27687D-0B9F-362E-F8D3-FB7E6763D484}"/>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1" name="Cloud 10">
            <a:extLst>
              <a:ext uri="{FF2B5EF4-FFF2-40B4-BE49-F238E27FC236}">
                <a16:creationId xmlns:a16="http://schemas.microsoft.com/office/drawing/2014/main" id="{4743DC04-0DD2-EB5F-BF6C-A9EEC7057B8E}"/>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Cloud 11">
            <a:extLst>
              <a:ext uri="{FF2B5EF4-FFF2-40B4-BE49-F238E27FC236}">
                <a16:creationId xmlns:a16="http://schemas.microsoft.com/office/drawing/2014/main" id="{4BAF2711-26B7-0864-E76B-1524F82550C2}"/>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2AE2383C-3428-9E3B-C224-11AACC55AE20}"/>
              </a:ext>
            </a:extLst>
          </p:cNvPr>
          <p:cNvSpPr txBox="1"/>
          <p:nvPr/>
        </p:nvSpPr>
        <p:spPr>
          <a:xfrm>
            <a:off x="10267528" y="802432"/>
            <a:ext cx="4104456" cy="1015663"/>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…as well as his health summary, including the order for a </a:t>
            </a:r>
          </a:p>
          <a:p>
            <a:pPr algn="l"/>
            <a:r>
              <a:rPr lang="en-CA" sz="2000" dirty="0">
                <a:solidFill>
                  <a:schemeClr val="tx2"/>
                </a:solidFill>
                <a:cs typeface="Courier New" panose="02070309020205020404" pitchFamily="49" charset="0"/>
              </a:rPr>
              <a:t>Lung Cancer Screening Test.</a:t>
            </a:r>
          </a:p>
        </p:txBody>
      </p:sp>
      <p:cxnSp>
        <p:nvCxnSpPr>
          <p:cNvPr id="2" name="Connector: Elbow 5">
            <a:extLst>
              <a:ext uri="{FF2B5EF4-FFF2-40B4-BE49-F238E27FC236}">
                <a16:creationId xmlns:a16="http://schemas.microsoft.com/office/drawing/2014/main" id="{204D51B6-D16F-DEB2-6461-DD5B56D7ACFF}"/>
              </a:ext>
            </a:extLst>
          </p:cNvPr>
          <p:cNvCxnSpPr>
            <a:cxnSpLocks/>
          </p:cNvCxnSpPr>
          <p:nvPr/>
        </p:nvCxnSpPr>
        <p:spPr>
          <a:xfrm rot="10800000">
            <a:off x="7559299" y="1763178"/>
            <a:ext cx="414015" cy="264610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D53ADD6-D480-362F-70CD-7AA1F4E0EC2F}"/>
              </a:ext>
            </a:extLst>
          </p:cNvPr>
          <p:cNvSpPr txBox="1"/>
          <p:nvPr/>
        </p:nvSpPr>
        <p:spPr>
          <a:xfrm>
            <a:off x="7559297" y="3692049"/>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4" name="Flowchart: Document 22">
            <a:extLst>
              <a:ext uri="{FF2B5EF4-FFF2-40B4-BE49-F238E27FC236}">
                <a16:creationId xmlns:a16="http://schemas.microsoft.com/office/drawing/2014/main" id="{E9F0A078-BFEE-ED7D-6333-DF0E47101771}"/>
              </a:ext>
            </a:extLst>
          </p:cNvPr>
          <p:cNvSpPr/>
          <p:nvPr/>
        </p:nvSpPr>
        <p:spPr>
          <a:xfrm>
            <a:off x="7166802" y="3765532"/>
            <a:ext cx="307794" cy="253145"/>
          </a:xfrm>
          <a:prstGeom prst="flowChartDocumen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TextBox 8">
            <a:extLst>
              <a:ext uri="{FF2B5EF4-FFF2-40B4-BE49-F238E27FC236}">
                <a16:creationId xmlns:a16="http://schemas.microsoft.com/office/drawing/2014/main" id="{3E17A430-E829-DF8D-553C-5AD78EB57746}"/>
              </a:ext>
            </a:extLst>
          </p:cNvPr>
          <p:cNvSpPr txBox="1"/>
          <p:nvPr/>
        </p:nvSpPr>
        <p:spPr>
          <a:xfrm>
            <a:off x="4002013" y="3692049"/>
            <a:ext cx="3147016" cy="400110"/>
          </a:xfrm>
          <a:prstGeom prst="rect">
            <a:avLst/>
          </a:prstGeom>
          <a:noFill/>
        </p:spPr>
        <p:txBody>
          <a:bodyPr wrap="none" rtlCol="0">
            <a:spAutoFit/>
          </a:bodyPr>
          <a:lstStyle/>
          <a:p>
            <a:pPr algn="r"/>
            <a:r>
              <a:rPr lang="en-CA" sz="2000" b="1" dirty="0">
                <a:solidFill>
                  <a:schemeClr val="tx2"/>
                </a:solidFill>
              </a:rPr>
              <a:t>Amar’s Health Summary</a:t>
            </a:r>
          </a:p>
        </p:txBody>
      </p:sp>
      <p:sp>
        <p:nvSpPr>
          <p:cNvPr id="14" name="Oval 13">
            <a:extLst>
              <a:ext uri="{FF2B5EF4-FFF2-40B4-BE49-F238E27FC236}">
                <a16:creationId xmlns:a16="http://schemas.microsoft.com/office/drawing/2014/main" id="{9A2562D8-9D1F-3717-D290-69D8743C45BF}"/>
              </a:ext>
            </a:extLst>
          </p:cNvPr>
          <p:cNvSpPr/>
          <p:nvPr/>
        </p:nvSpPr>
        <p:spPr>
          <a:xfrm>
            <a:off x="8003601" y="5374042"/>
            <a:ext cx="3742841" cy="705702"/>
          </a:xfrm>
          <a:prstGeom prst="ellipse">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7" name="Graphic 16" descr="Computer with solid fill">
            <a:extLst>
              <a:ext uri="{FF2B5EF4-FFF2-40B4-BE49-F238E27FC236}">
                <a16:creationId xmlns:a16="http://schemas.microsoft.com/office/drawing/2014/main" id="{0422EB55-B398-38C4-ABF5-C5B7427863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3313" y="3952082"/>
            <a:ext cx="914400" cy="914400"/>
          </a:xfrm>
          <a:prstGeom prst="rect">
            <a:avLst/>
          </a:prstGeom>
        </p:spPr>
      </p:pic>
      <p:sp>
        <p:nvSpPr>
          <p:cNvPr id="18" name="TextBox 17">
            <a:extLst>
              <a:ext uri="{FF2B5EF4-FFF2-40B4-BE49-F238E27FC236}">
                <a16:creationId xmlns:a16="http://schemas.microsoft.com/office/drawing/2014/main" id="{43959F89-1930-2F53-468C-FE08539CB08E}"/>
              </a:ext>
            </a:extLst>
          </p:cNvPr>
          <p:cNvSpPr txBox="1"/>
          <p:nvPr/>
        </p:nvSpPr>
        <p:spPr>
          <a:xfrm>
            <a:off x="8309565" y="6095361"/>
            <a:ext cx="3076483" cy="400110"/>
          </a:xfrm>
          <a:prstGeom prst="rect">
            <a:avLst/>
          </a:prstGeom>
          <a:noFill/>
        </p:spPr>
        <p:txBody>
          <a:bodyPr wrap="none" rtlCol="0">
            <a:spAutoFit/>
          </a:bodyPr>
          <a:lstStyle/>
          <a:p>
            <a:pPr algn="ctr"/>
            <a:r>
              <a:rPr lang="en-CA" sz="2000" b="1" dirty="0">
                <a:solidFill>
                  <a:schemeClr val="accent6"/>
                </a:solidFill>
              </a:rPr>
              <a:t>Diagnostic Imaging Lab</a:t>
            </a:r>
          </a:p>
        </p:txBody>
      </p:sp>
      <p:sp>
        <p:nvSpPr>
          <p:cNvPr id="19" name="TextBox 18">
            <a:extLst>
              <a:ext uri="{FF2B5EF4-FFF2-40B4-BE49-F238E27FC236}">
                <a16:creationId xmlns:a16="http://schemas.microsoft.com/office/drawing/2014/main" id="{77B47074-58C7-A096-39C1-01A04D236F23}"/>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0" name="TextBox 19">
            <a:extLst>
              <a:ext uri="{FF2B5EF4-FFF2-40B4-BE49-F238E27FC236}">
                <a16:creationId xmlns:a16="http://schemas.microsoft.com/office/drawing/2014/main" id="{E7A53B75-E644-7995-0EA6-C0B598132311}"/>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1" name="Cloud 20">
            <a:extLst>
              <a:ext uri="{FF2B5EF4-FFF2-40B4-BE49-F238E27FC236}">
                <a16:creationId xmlns:a16="http://schemas.microsoft.com/office/drawing/2014/main" id="{A5149148-EAE1-203D-E0CD-9E5A41087C45}"/>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pic>
        <p:nvPicPr>
          <p:cNvPr id="23" name="Graphic 22">
            <a:extLst>
              <a:ext uri="{FF2B5EF4-FFF2-40B4-BE49-F238E27FC236}">
                <a16:creationId xmlns:a16="http://schemas.microsoft.com/office/drawing/2014/main" id="{951A1DE8-8240-D392-D098-15A099ABDB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4461" y="3732621"/>
            <a:ext cx="759718" cy="2129209"/>
          </a:xfrm>
          <a:prstGeom prst="rect">
            <a:avLst/>
          </a:prstGeom>
        </p:spPr>
      </p:pic>
      <p:pic>
        <p:nvPicPr>
          <p:cNvPr id="28" name="Graphic 27">
            <a:extLst>
              <a:ext uri="{FF2B5EF4-FFF2-40B4-BE49-F238E27FC236}">
                <a16:creationId xmlns:a16="http://schemas.microsoft.com/office/drawing/2014/main" id="{C778EB0D-392C-4A91-12A4-B9F162F80C7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070374" y="3947504"/>
            <a:ext cx="1709906" cy="1644766"/>
          </a:xfrm>
          <a:prstGeom prst="rect">
            <a:avLst/>
          </a:prstGeom>
        </p:spPr>
      </p:pic>
      <p:pic>
        <p:nvPicPr>
          <p:cNvPr id="30" name="Graphic 29">
            <a:extLst>
              <a:ext uri="{FF2B5EF4-FFF2-40B4-BE49-F238E27FC236}">
                <a16:creationId xmlns:a16="http://schemas.microsoft.com/office/drawing/2014/main" id="{0382FCE8-E84C-642E-589B-114BC0600F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77374" y="3692049"/>
            <a:ext cx="584753" cy="759718"/>
          </a:xfrm>
          <a:prstGeom prst="rect">
            <a:avLst/>
          </a:prstGeom>
        </p:spPr>
      </p:pic>
    </p:spTree>
    <p:extLst>
      <p:ext uri="{BB962C8B-B14F-4D97-AF65-F5344CB8AC3E}">
        <p14:creationId xmlns:p14="http://schemas.microsoft.com/office/powerpoint/2010/main" val="3159164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5C1289A-26B2-8DBB-600C-DF60AE07734A}"/>
              </a:ext>
            </a:extLst>
          </p:cNvPr>
          <p:cNvSpPr txBox="1"/>
          <p:nvPr/>
        </p:nvSpPr>
        <p:spPr>
          <a:xfrm>
            <a:off x="10267528" y="802432"/>
            <a:ext cx="4104456" cy="70788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The lab technician conducts </a:t>
            </a:r>
          </a:p>
          <a:p>
            <a:pPr algn="l"/>
            <a:r>
              <a:rPr lang="en-CA" sz="2000" dirty="0">
                <a:solidFill>
                  <a:schemeClr val="tx2"/>
                </a:solidFill>
                <a:cs typeface="Courier New" panose="02070309020205020404" pitchFamily="49" charset="0"/>
              </a:rPr>
              <a:t>a low-dose CT scan on Amar.</a:t>
            </a:r>
          </a:p>
        </p:txBody>
      </p:sp>
      <p:sp>
        <p:nvSpPr>
          <p:cNvPr id="5" name="Cloud 4">
            <a:extLst>
              <a:ext uri="{FF2B5EF4-FFF2-40B4-BE49-F238E27FC236}">
                <a16:creationId xmlns:a16="http://schemas.microsoft.com/office/drawing/2014/main" id="{71C3E688-9D32-F83E-68A0-2A407C2B4C1D}"/>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58343EFC-91CD-D821-92BA-654AC5C10C42}"/>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Cloud 6">
            <a:extLst>
              <a:ext uri="{FF2B5EF4-FFF2-40B4-BE49-F238E27FC236}">
                <a16:creationId xmlns:a16="http://schemas.microsoft.com/office/drawing/2014/main" id="{EDF5519B-6672-904C-003E-B04A08BF426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A0B94D2F-75D5-2601-7A8A-9398878BCD86}"/>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1" name="TextBox 10">
            <a:extLst>
              <a:ext uri="{FF2B5EF4-FFF2-40B4-BE49-F238E27FC236}">
                <a16:creationId xmlns:a16="http://schemas.microsoft.com/office/drawing/2014/main" id="{71677738-33D4-1F89-6810-C836C4FAC291}"/>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3" name="Cloud 12">
            <a:extLst>
              <a:ext uri="{FF2B5EF4-FFF2-40B4-BE49-F238E27FC236}">
                <a16:creationId xmlns:a16="http://schemas.microsoft.com/office/drawing/2014/main" id="{52B8CCF7-4D0C-5239-FA88-88D1D96EA5BF}"/>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
        <p:nvSpPr>
          <p:cNvPr id="2" name="Oval 1">
            <a:extLst>
              <a:ext uri="{FF2B5EF4-FFF2-40B4-BE49-F238E27FC236}">
                <a16:creationId xmlns:a16="http://schemas.microsoft.com/office/drawing/2014/main" id="{593C2F12-A738-B871-B5E7-D4909771165D}"/>
              </a:ext>
            </a:extLst>
          </p:cNvPr>
          <p:cNvSpPr/>
          <p:nvPr/>
        </p:nvSpPr>
        <p:spPr>
          <a:xfrm>
            <a:off x="8003601" y="5374042"/>
            <a:ext cx="3742841" cy="705702"/>
          </a:xfrm>
          <a:prstGeom prst="ellipse">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 name="Graphic 2" descr="Computer with solid fill">
            <a:extLst>
              <a:ext uri="{FF2B5EF4-FFF2-40B4-BE49-F238E27FC236}">
                <a16:creationId xmlns:a16="http://schemas.microsoft.com/office/drawing/2014/main" id="{8EB4A3B6-B569-3222-E4DF-F356B3DE0B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3313" y="3952082"/>
            <a:ext cx="914400" cy="914400"/>
          </a:xfrm>
          <a:prstGeom prst="rect">
            <a:avLst/>
          </a:prstGeom>
        </p:spPr>
      </p:pic>
      <p:sp>
        <p:nvSpPr>
          <p:cNvPr id="4" name="TextBox 3">
            <a:extLst>
              <a:ext uri="{FF2B5EF4-FFF2-40B4-BE49-F238E27FC236}">
                <a16:creationId xmlns:a16="http://schemas.microsoft.com/office/drawing/2014/main" id="{B30F3CAB-7458-8E96-B114-90D1908B21FF}"/>
              </a:ext>
            </a:extLst>
          </p:cNvPr>
          <p:cNvSpPr txBox="1"/>
          <p:nvPr/>
        </p:nvSpPr>
        <p:spPr>
          <a:xfrm>
            <a:off x="8309565" y="6095361"/>
            <a:ext cx="3076483" cy="400110"/>
          </a:xfrm>
          <a:prstGeom prst="rect">
            <a:avLst/>
          </a:prstGeom>
          <a:noFill/>
        </p:spPr>
        <p:txBody>
          <a:bodyPr wrap="none" rtlCol="0">
            <a:spAutoFit/>
          </a:bodyPr>
          <a:lstStyle/>
          <a:p>
            <a:pPr algn="ctr"/>
            <a:r>
              <a:rPr lang="en-CA" sz="2000" b="1" dirty="0">
                <a:solidFill>
                  <a:schemeClr val="accent6"/>
                </a:solidFill>
              </a:rPr>
              <a:t>Diagnostic Imaging Lab</a:t>
            </a:r>
          </a:p>
        </p:txBody>
      </p:sp>
      <p:pic>
        <p:nvPicPr>
          <p:cNvPr id="17" name="Graphic 16">
            <a:extLst>
              <a:ext uri="{FF2B5EF4-FFF2-40B4-BE49-F238E27FC236}">
                <a16:creationId xmlns:a16="http://schemas.microsoft.com/office/drawing/2014/main" id="{CF2EC18A-E09D-9817-88CC-BE6317E520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7418" y="3587537"/>
            <a:ext cx="2456254" cy="2105360"/>
          </a:xfrm>
          <a:prstGeom prst="rect">
            <a:avLst/>
          </a:prstGeom>
        </p:spPr>
      </p:pic>
      <p:pic>
        <p:nvPicPr>
          <p:cNvPr id="19" name="Graphic 18">
            <a:extLst>
              <a:ext uri="{FF2B5EF4-FFF2-40B4-BE49-F238E27FC236}">
                <a16:creationId xmlns:a16="http://schemas.microsoft.com/office/drawing/2014/main" id="{9CD6E8DB-8159-58F9-F0AC-4D39B8529D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1621" y="4114800"/>
            <a:ext cx="767847" cy="1078437"/>
          </a:xfrm>
          <a:prstGeom prst="rect">
            <a:avLst/>
          </a:prstGeom>
        </p:spPr>
      </p:pic>
      <p:pic>
        <p:nvPicPr>
          <p:cNvPr id="20" name="Graphic 19">
            <a:extLst>
              <a:ext uri="{FF2B5EF4-FFF2-40B4-BE49-F238E27FC236}">
                <a16:creationId xmlns:a16="http://schemas.microsoft.com/office/drawing/2014/main" id="{4EFC153F-9A70-0A93-4890-44951BD09003}"/>
              </a:ext>
            </a:extLst>
          </p:cNvPr>
          <p:cNvPicPr>
            <a:picLocks noChangeAspect="1"/>
          </p:cNvPicPr>
          <p:nvPr/>
        </p:nvPicPr>
        <p:blipFill>
          <a:blip r:embed="rId4">
            <a:extLst>
              <a:ext uri="{96DAC541-7B7A-43D3-8B79-37D633B846F1}">
                <asvg:svgBlip xmlns:asvg="http://schemas.microsoft.com/office/drawing/2016/SVG/main" r:embed="rId5"/>
              </a:ext>
            </a:extLst>
          </a:blip>
          <a:srcRect b="66481"/>
          <a:stretch/>
        </p:blipFill>
        <p:spPr>
          <a:xfrm>
            <a:off x="9107417" y="3595346"/>
            <a:ext cx="2456254" cy="705702"/>
          </a:xfrm>
          <a:prstGeom prst="rect">
            <a:avLst/>
          </a:prstGeom>
        </p:spPr>
      </p:pic>
    </p:spTree>
    <p:extLst>
      <p:ext uri="{BB962C8B-B14F-4D97-AF65-F5344CB8AC3E}">
        <p14:creationId xmlns:p14="http://schemas.microsoft.com/office/powerpoint/2010/main" val="66263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a:extLst>
              <a:ext uri="{FF2B5EF4-FFF2-40B4-BE49-F238E27FC236}">
                <a16:creationId xmlns:a16="http://schemas.microsoft.com/office/drawing/2014/main" id="{17725340-FFEB-618D-5A40-616BE7A7F167}"/>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1" name="Cloud 10">
            <a:extLst>
              <a:ext uri="{FF2B5EF4-FFF2-40B4-BE49-F238E27FC236}">
                <a16:creationId xmlns:a16="http://schemas.microsoft.com/office/drawing/2014/main" id="{D63D98CA-96CB-DC40-62FA-2AE99A096F3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Cloud 11">
            <a:extLst>
              <a:ext uri="{FF2B5EF4-FFF2-40B4-BE49-F238E27FC236}">
                <a16:creationId xmlns:a16="http://schemas.microsoft.com/office/drawing/2014/main" id="{17584F52-FEF8-A10B-B35A-DE481CE6CE2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TextBox 12">
            <a:extLst>
              <a:ext uri="{FF2B5EF4-FFF2-40B4-BE49-F238E27FC236}">
                <a16:creationId xmlns:a16="http://schemas.microsoft.com/office/drawing/2014/main" id="{0ADDC825-DD62-7699-D594-2AD5938AA9DF}"/>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5" name="TextBox 14">
            <a:extLst>
              <a:ext uri="{FF2B5EF4-FFF2-40B4-BE49-F238E27FC236}">
                <a16:creationId xmlns:a16="http://schemas.microsoft.com/office/drawing/2014/main" id="{F9A58DA5-D1B0-2CE1-F482-27E81ADA1704}"/>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6" name="Cloud 15">
            <a:extLst>
              <a:ext uri="{FF2B5EF4-FFF2-40B4-BE49-F238E27FC236}">
                <a16:creationId xmlns:a16="http://schemas.microsoft.com/office/drawing/2014/main" id="{734EB310-C901-17A6-F8AC-3D7F2CD84714}"/>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rot="10800000">
            <a:off x="7559299" y="1763178"/>
            <a:ext cx="414015" cy="264610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7AEE89-E41C-507C-F670-04A51FD5456F}"/>
              </a:ext>
            </a:extLst>
          </p:cNvPr>
          <p:cNvSpPr txBox="1"/>
          <p:nvPr/>
        </p:nvSpPr>
        <p:spPr>
          <a:xfrm>
            <a:off x="7559297" y="3692049"/>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24" name="TextBox 23">
            <a:extLst>
              <a:ext uri="{FF2B5EF4-FFF2-40B4-BE49-F238E27FC236}">
                <a16:creationId xmlns:a16="http://schemas.microsoft.com/office/drawing/2014/main" id="{CF55C470-5DB4-0639-5AB2-BB1DBD40485F}"/>
              </a:ext>
            </a:extLst>
          </p:cNvPr>
          <p:cNvSpPr txBox="1"/>
          <p:nvPr/>
        </p:nvSpPr>
        <p:spPr>
          <a:xfrm>
            <a:off x="2734038" y="3692049"/>
            <a:ext cx="4414991" cy="400110"/>
          </a:xfrm>
          <a:prstGeom prst="rect">
            <a:avLst/>
          </a:prstGeom>
          <a:noFill/>
        </p:spPr>
        <p:txBody>
          <a:bodyPr wrap="none" rtlCol="0">
            <a:spAutoFit/>
          </a:bodyPr>
          <a:lstStyle/>
          <a:p>
            <a:pPr algn="r"/>
            <a:r>
              <a:rPr lang="en-CA" sz="2000" b="1" dirty="0">
                <a:solidFill>
                  <a:schemeClr val="tx2"/>
                </a:solidFill>
              </a:rPr>
              <a:t>Amar’s [Updated] Health Summary</a:t>
            </a:r>
          </a:p>
        </p:txBody>
      </p:sp>
      <p:sp>
        <p:nvSpPr>
          <p:cNvPr id="5" name="Flowchart: Multidocument 4">
            <a:extLst>
              <a:ext uri="{FF2B5EF4-FFF2-40B4-BE49-F238E27FC236}">
                <a16:creationId xmlns:a16="http://schemas.microsoft.com/office/drawing/2014/main" id="{9ABEDB7E-C519-86D8-5987-FCC8BBF5E2CB}"/>
              </a:ext>
            </a:extLst>
          </p:cNvPr>
          <p:cNvSpPr/>
          <p:nvPr/>
        </p:nvSpPr>
        <p:spPr>
          <a:xfrm>
            <a:off x="7114749" y="3758639"/>
            <a:ext cx="392948" cy="386885"/>
          </a:xfrm>
          <a:prstGeom prst="flowChartMultidocumen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16000CFA-37E4-0EF6-3E3D-097A43528902}"/>
              </a:ext>
            </a:extLst>
          </p:cNvPr>
          <p:cNvSpPr txBox="1"/>
          <p:nvPr/>
        </p:nvSpPr>
        <p:spPr>
          <a:xfrm>
            <a:off x="10267528" y="802432"/>
            <a:ext cx="4104456" cy="2554545"/>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The lab technician updates Amar’s health summary to note the test results are “in progress”.</a:t>
            </a:r>
          </a:p>
          <a:p>
            <a:pPr algn="l"/>
            <a:r>
              <a:rPr lang="en-CA" sz="2000" dirty="0">
                <a:solidFill>
                  <a:schemeClr val="tx2"/>
                </a:solidFill>
                <a:cs typeface="Courier New" panose="02070309020205020404" pitchFamily="49" charset="0"/>
              </a:rPr>
              <a:t>The summary is posted to the HIE. </a:t>
            </a:r>
          </a:p>
          <a:p>
            <a:pPr algn="l"/>
            <a:endParaRPr lang="en-CA" sz="2000" dirty="0">
              <a:solidFill>
                <a:schemeClr val="tx2"/>
              </a:solidFill>
              <a:cs typeface="Courier New" panose="02070309020205020404" pitchFamily="49" charset="0"/>
            </a:endParaRPr>
          </a:p>
          <a:p>
            <a:pPr algn="l"/>
            <a:r>
              <a:rPr lang="en-CA" sz="2000" dirty="0">
                <a:solidFill>
                  <a:schemeClr val="tx2"/>
                </a:solidFill>
                <a:cs typeface="Courier New" panose="02070309020205020404" pitchFamily="49" charset="0"/>
              </a:rPr>
              <a:t>She tells Amar he will be</a:t>
            </a:r>
          </a:p>
          <a:p>
            <a:pPr algn="l"/>
            <a:r>
              <a:rPr lang="en-CA" sz="2000" dirty="0">
                <a:solidFill>
                  <a:schemeClr val="tx2"/>
                </a:solidFill>
                <a:cs typeface="Courier New" panose="02070309020205020404" pitchFamily="49" charset="0"/>
              </a:rPr>
              <a:t>notified when the test results</a:t>
            </a:r>
          </a:p>
          <a:p>
            <a:pPr algn="l"/>
            <a:r>
              <a:rPr lang="en-CA" sz="2000" dirty="0">
                <a:solidFill>
                  <a:schemeClr val="tx2"/>
                </a:solidFill>
                <a:cs typeface="Courier New" panose="02070309020205020404" pitchFamily="49" charset="0"/>
              </a:rPr>
              <a:t>are complete.</a:t>
            </a:r>
          </a:p>
        </p:txBody>
      </p:sp>
      <p:sp>
        <p:nvSpPr>
          <p:cNvPr id="2" name="Oval 1">
            <a:extLst>
              <a:ext uri="{FF2B5EF4-FFF2-40B4-BE49-F238E27FC236}">
                <a16:creationId xmlns:a16="http://schemas.microsoft.com/office/drawing/2014/main" id="{4E3E8E9D-2B7B-F699-3141-E921D80D5DE6}"/>
              </a:ext>
            </a:extLst>
          </p:cNvPr>
          <p:cNvSpPr/>
          <p:nvPr/>
        </p:nvSpPr>
        <p:spPr>
          <a:xfrm>
            <a:off x="8003601" y="5374042"/>
            <a:ext cx="3742841" cy="705702"/>
          </a:xfrm>
          <a:prstGeom prst="ellipse">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 name="Graphic 2" descr="Computer with solid fill">
            <a:extLst>
              <a:ext uri="{FF2B5EF4-FFF2-40B4-BE49-F238E27FC236}">
                <a16:creationId xmlns:a16="http://schemas.microsoft.com/office/drawing/2014/main" id="{7AD54EA7-E730-A32C-1991-FB92AA0BC1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3313" y="3952082"/>
            <a:ext cx="914400" cy="914400"/>
          </a:xfrm>
          <a:prstGeom prst="rect">
            <a:avLst/>
          </a:prstGeom>
        </p:spPr>
      </p:pic>
      <p:sp>
        <p:nvSpPr>
          <p:cNvPr id="4" name="TextBox 3">
            <a:extLst>
              <a:ext uri="{FF2B5EF4-FFF2-40B4-BE49-F238E27FC236}">
                <a16:creationId xmlns:a16="http://schemas.microsoft.com/office/drawing/2014/main" id="{B07331E4-7859-9C73-4E1B-96E80FF3E1B9}"/>
              </a:ext>
            </a:extLst>
          </p:cNvPr>
          <p:cNvSpPr txBox="1"/>
          <p:nvPr/>
        </p:nvSpPr>
        <p:spPr>
          <a:xfrm>
            <a:off x="8309565" y="6095361"/>
            <a:ext cx="3076483" cy="400110"/>
          </a:xfrm>
          <a:prstGeom prst="rect">
            <a:avLst/>
          </a:prstGeom>
          <a:noFill/>
        </p:spPr>
        <p:txBody>
          <a:bodyPr wrap="none" rtlCol="0">
            <a:spAutoFit/>
          </a:bodyPr>
          <a:lstStyle/>
          <a:p>
            <a:pPr algn="ctr"/>
            <a:r>
              <a:rPr lang="en-CA" sz="2000" b="1" dirty="0">
                <a:solidFill>
                  <a:schemeClr val="accent6"/>
                </a:solidFill>
              </a:rPr>
              <a:t>Diagnostic Imaging Lab</a:t>
            </a:r>
          </a:p>
        </p:txBody>
      </p:sp>
      <p:pic>
        <p:nvPicPr>
          <p:cNvPr id="9" name="Graphic 8">
            <a:extLst>
              <a:ext uri="{FF2B5EF4-FFF2-40B4-BE49-F238E27FC236}">
                <a16:creationId xmlns:a16="http://schemas.microsoft.com/office/drawing/2014/main" id="{3D2A6B4D-3775-1476-0BA5-2ED8D323B0D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63819" y="3732621"/>
            <a:ext cx="721001" cy="2129209"/>
          </a:xfrm>
          <a:prstGeom prst="rect">
            <a:avLst/>
          </a:prstGeom>
        </p:spPr>
      </p:pic>
      <p:pic>
        <p:nvPicPr>
          <p:cNvPr id="14" name="Graphic 13">
            <a:extLst>
              <a:ext uri="{FF2B5EF4-FFF2-40B4-BE49-F238E27FC236}">
                <a16:creationId xmlns:a16="http://schemas.microsoft.com/office/drawing/2014/main" id="{B91228DC-DACF-29B3-9755-D79A18DC019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070374" y="3947504"/>
            <a:ext cx="1709906" cy="1644766"/>
          </a:xfrm>
          <a:prstGeom prst="rect">
            <a:avLst/>
          </a:prstGeom>
        </p:spPr>
      </p:pic>
    </p:spTree>
    <p:extLst>
      <p:ext uri="{BB962C8B-B14F-4D97-AF65-F5344CB8AC3E}">
        <p14:creationId xmlns:p14="http://schemas.microsoft.com/office/powerpoint/2010/main" val="74609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B7499F-483C-4CD0-A2F7-20A76F8CA25A}"/>
              </a:ext>
            </a:extLst>
          </p:cNvPr>
          <p:cNvSpPr>
            <a:spLocks noGrp="1"/>
          </p:cNvSpPr>
          <p:nvPr>
            <p:ph type="sldNum" sz="quarter" idx="12"/>
          </p:nvPr>
        </p:nvSpPr>
        <p:spPr/>
        <p:txBody>
          <a:bodyPr/>
          <a:lstStyle/>
          <a:p>
            <a:fld id="{6734F48E-A456-4E2F-B17E-509464F7A050}" type="slidenum">
              <a:rPr lang="en-CA" smtClean="0"/>
              <a:pPr/>
              <a:t>3</a:t>
            </a:fld>
            <a:endParaRPr lang="en-CA"/>
          </a:p>
        </p:txBody>
      </p:sp>
      <p:sp>
        <p:nvSpPr>
          <p:cNvPr id="2" name="Content Placeholder 2">
            <a:extLst>
              <a:ext uri="{FF2B5EF4-FFF2-40B4-BE49-F238E27FC236}">
                <a16:creationId xmlns:a16="http://schemas.microsoft.com/office/drawing/2014/main" id="{B8CE3480-BC81-EBEF-3F23-2A424D887CB8}"/>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Workshop-2 Digital Health Specifications</a:t>
            </a:r>
            <a:endParaRPr lang="en-CA" sz="4800" dirty="0">
              <a:latin typeface="+mn-lt"/>
            </a:endParaRPr>
          </a:p>
        </p:txBody>
      </p:sp>
      <p:pic>
        <p:nvPicPr>
          <p:cNvPr id="3" name="Graphic 2">
            <a:extLst>
              <a:ext uri="{FF2B5EF4-FFF2-40B4-BE49-F238E27FC236}">
                <a16:creationId xmlns:a16="http://schemas.microsoft.com/office/drawing/2014/main" id="{28C71C6C-805E-BC4C-86B0-0AFFBAC0B82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76527" y="3443321"/>
            <a:ext cx="2654009" cy="4243138"/>
          </a:xfrm>
          <a:prstGeom prst="rect">
            <a:avLst/>
          </a:prstGeom>
        </p:spPr>
      </p:pic>
    </p:spTree>
    <p:extLst>
      <p:ext uri="{BB962C8B-B14F-4D97-AF65-F5344CB8AC3E}">
        <p14:creationId xmlns:p14="http://schemas.microsoft.com/office/powerpoint/2010/main" val="151450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9178A99-EC07-0E57-4EF0-E2C777A0BF43}"/>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Since the test, Amar has started to make changes in his eating, exercise and smoking habits.</a:t>
            </a:r>
          </a:p>
          <a:p>
            <a:pPr algn="l"/>
            <a:r>
              <a:rPr lang="en-CA" sz="2000" dirty="0">
                <a:solidFill>
                  <a:schemeClr val="tx2"/>
                </a:solidFill>
                <a:cs typeface="Courier New" panose="02070309020205020404" pitchFamily="49" charset="0"/>
              </a:rPr>
              <a:t>He has started tracking his weight on the PHR portal.  </a:t>
            </a:r>
          </a:p>
        </p:txBody>
      </p:sp>
      <p:pic>
        <p:nvPicPr>
          <p:cNvPr id="5" name="Picture 4" descr="A green circle with a white cross in it&#10;&#10;Description automatically generated">
            <a:extLst>
              <a:ext uri="{FF2B5EF4-FFF2-40B4-BE49-F238E27FC236}">
                <a16:creationId xmlns:a16="http://schemas.microsoft.com/office/drawing/2014/main" id="{250BD6F5-F23C-852C-D4FA-3777B2D1CEC8}"/>
              </a:ext>
            </a:extLst>
          </p:cNvPr>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sp>
        <p:nvSpPr>
          <p:cNvPr id="6" name="Cloud 5">
            <a:extLst>
              <a:ext uri="{FF2B5EF4-FFF2-40B4-BE49-F238E27FC236}">
                <a16:creationId xmlns:a16="http://schemas.microsoft.com/office/drawing/2014/main" id="{ADDDA8B9-423C-6BDD-B395-66826B920F8C}"/>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09EAF43B-7578-13B6-2655-AC526AECBFBB}"/>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9A896247-985D-3002-05A3-409BAE2686E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BC4AE4EA-86A9-FFE0-97B9-564F8DA0ADBC}"/>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2" name="TextBox 11">
            <a:extLst>
              <a:ext uri="{FF2B5EF4-FFF2-40B4-BE49-F238E27FC236}">
                <a16:creationId xmlns:a16="http://schemas.microsoft.com/office/drawing/2014/main" id="{83EF1BB9-240C-6418-2BB0-967EB0F5054D}"/>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5" name="Cloud 14">
            <a:extLst>
              <a:ext uri="{FF2B5EF4-FFF2-40B4-BE49-F238E27FC236}">
                <a16:creationId xmlns:a16="http://schemas.microsoft.com/office/drawing/2014/main" id="{A404D77D-EC48-414F-7F45-B148038FA2EC}"/>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16" name="Connector: Elbow 15">
            <a:extLst>
              <a:ext uri="{FF2B5EF4-FFF2-40B4-BE49-F238E27FC236}">
                <a16:creationId xmlns:a16="http://schemas.microsoft.com/office/drawing/2014/main" id="{0916DB6F-9259-39D7-E2BC-F010F65AC8CB}"/>
              </a:ext>
            </a:extLst>
          </p:cNvPr>
          <p:cNvCxnSpPr>
            <a:cxnSpLocks/>
            <a:stCxn id="5" idx="1"/>
            <a:endCxn id="12" idx="2"/>
          </p:cNvCxnSpPr>
          <p:nvPr/>
        </p:nvCxnSpPr>
        <p:spPr>
          <a:xfrm rot="10800000">
            <a:off x="8525705" y="2327430"/>
            <a:ext cx="4354018" cy="2194811"/>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ED91E496-18B3-F3FD-8417-71559260053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898489" y="5064627"/>
            <a:ext cx="832489" cy="1965222"/>
          </a:xfrm>
          <a:prstGeom prst="rect">
            <a:avLst/>
          </a:prstGeom>
        </p:spPr>
      </p:pic>
    </p:spTree>
    <p:extLst>
      <p:ext uri="{BB962C8B-B14F-4D97-AF65-F5344CB8AC3E}">
        <p14:creationId xmlns:p14="http://schemas.microsoft.com/office/powerpoint/2010/main" val="162946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7853B6AC-E487-4A28-8640-A9E24CFFAC7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0" name="Cloud 9">
            <a:extLst>
              <a:ext uri="{FF2B5EF4-FFF2-40B4-BE49-F238E27FC236}">
                <a16:creationId xmlns:a16="http://schemas.microsoft.com/office/drawing/2014/main" id="{E76D6FBF-3868-14CE-E0AF-F40093B11AA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5" name="Cloud 14">
            <a:extLst>
              <a:ext uri="{FF2B5EF4-FFF2-40B4-BE49-F238E27FC236}">
                <a16:creationId xmlns:a16="http://schemas.microsoft.com/office/drawing/2014/main" id="{01B10180-B42D-7904-E68A-FCB214524037}"/>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6" name="TextBox 15">
            <a:extLst>
              <a:ext uri="{FF2B5EF4-FFF2-40B4-BE49-F238E27FC236}">
                <a16:creationId xmlns:a16="http://schemas.microsoft.com/office/drawing/2014/main" id="{5537685B-0A68-6578-A532-31F4D8D571C8}"/>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7" name="TextBox 16">
            <a:extLst>
              <a:ext uri="{FF2B5EF4-FFF2-40B4-BE49-F238E27FC236}">
                <a16:creationId xmlns:a16="http://schemas.microsoft.com/office/drawing/2014/main" id="{D3745C1A-2384-6179-7397-8C9466A3B128}"/>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8" name="Cloud 17">
            <a:extLst>
              <a:ext uri="{FF2B5EF4-FFF2-40B4-BE49-F238E27FC236}">
                <a16:creationId xmlns:a16="http://schemas.microsoft.com/office/drawing/2014/main" id="{67F032EF-6E1C-DC0B-DE9B-413E4323AFC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rot="10800000">
            <a:off x="7559298" y="1763178"/>
            <a:ext cx="619998" cy="364196"/>
          </a:xfrm>
          <a:prstGeom prst="bentConnector4">
            <a:avLst>
              <a:gd name="adj1" fmla="val 98283"/>
              <a:gd name="adj2" fmla="val -1346"/>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178A99-EC07-0E57-4EF0-E2C777A0BF43}"/>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Amar’s scans have been interpreted and his test results have been saved to the HIE.</a:t>
            </a:r>
          </a:p>
          <a:p>
            <a:pPr algn="l"/>
            <a:r>
              <a:rPr lang="en-CA" sz="2000" dirty="0">
                <a:solidFill>
                  <a:schemeClr val="tx2"/>
                </a:solidFill>
                <a:cs typeface="Courier New" panose="02070309020205020404" pitchFamily="49" charset="0"/>
              </a:rPr>
              <a:t>On his PHR account, Amar receives a notice that his test results are ready to be reviewed with his family doctor.</a:t>
            </a:r>
          </a:p>
        </p:txBody>
      </p:sp>
      <p:pic>
        <p:nvPicPr>
          <p:cNvPr id="4" name="Graphic 3">
            <a:extLst>
              <a:ext uri="{FF2B5EF4-FFF2-40B4-BE49-F238E27FC236}">
                <a16:creationId xmlns:a16="http://schemas.microsoft.com/office/drawing/2014/main" id="{34474003-255B-D57F-3503-9FB915FC17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1784" y="5050288"/>
            <a:ext cx="1485900" cy="1993900"/>
          </a:xfrm>
          <a:prstGeom prst="rect">
            <a:avLst/>
          </a:prstGeom>
        </p:spPr>
      </p:pic>
    </p:spTree>
    <p:extLst>
      <p:ext uri="{BB962C8B-B14F-4D97-AF65-F5344CB8AC3E}">
        <p14:creationId xmlns:p14="http://schemas.microsoft.com/office/powerpoint/2010/main" val="3982895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7853B6AC-E487-4A28-8640-A9E24CFFAC7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0" name="Cloud 9">
            <a:extLst>
              <a:ext uri="{FF2B5EF4-FFF2-40B4-BE49-F238E27FC236}">
                <a16:creationId xmlns:a16="http://schemas.microsoft.com/office/drawing/2014/main" id="{E76D6FBF-3868-14CE-E0AF-F40093B11AA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5" name="Cloud 14">
            <a:extLst>
              <a:ext uri="{FF2B5EF4-FFF2-40B4-BE49-F238E27FC236}">
                <a16:creationId xmlns:a16="http://schemas.microsoft.com/office/drawing/2014/main" id="{01B10180-B42D-7904-E68A-FCB214524037}"/>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6" name="TextBox 15">
            <a:extLst>
              <a:ext uri="{FF2B5EF4-FFF2-40B4-BE49-F238E27FC236}">
                <a16:creationId xmlns:a16="http://schemas.microsoft.com/office/drawing/2014/main" id="{5537685B-0A68-6578-A532-31F4D8D571C8}"/>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7" name="TextBox 16">
            <a:extLst>
              <a:ext uri="{FF2B5EF4-FFF2-40B4-BE49-F238E27FC236}">
                <a16:creationId xmlns:a16="http://schemas.microsoft.com/office/drawing/2014/main" id="{D3745C1A-2384-6179-7397-8C9466A3B128}"/>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8" name="Cloud 17">
            <a:extLst>
              <a:ext uri="{FF2B5EF4-FFF2-40B4-BE49-F238E27FC236}">
                <a16:creationId xmlns:a16="http://schemas.microsoft.com/office/drawing/2014/main" id="{67F032EF-6E1C-DC0B-DE9B-413E4323AFC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rot="10800000">
            <a:off x="7559298" y="1763178"/>
            <a:ext cx="619998" cy="364196"/>
          </a:xfrm>
          <a:prstGeom prst="bentConnector4">
            <a:avLst>
              <a:gd name="adj1" fmla="val 42160"/>
              <a:gd name="adj2" fmla="val -1346"/>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descr="Bells outline">
            <a:extLst>
              <a:ext uri="{FF2B5EF4-FFF2-40B4-BE49-F238E27FC236}">
                <a16:creationId xmlns:a16="http://schemas.microsoft.com/office/drawing/2014/main" id="{1465C4C3-895F-5B1C-4896-85A8C8B444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95720" y="4064496"/>
            <a:ext cx="914400" cy="914400"/>
          </a:xfrm>
          <a:prstGeom prst="rect">
            <a:avLst/>
          </a:prstGeom>
        </p:spPr>
      </p:pic>
      <p:sp>
        <p:nvSpPr>
          <p:cNvPr id="13" name="TextBox 12">
            <a:extLst>
              <a:ext uri="{FF2B5EF4-FFF2-40B4-BE49-F238E27FC236}">
                <a16:creationId xmlns:a16="http://schemas.microsoft.com/office/drawing/2014/main" id="{29178A99-EC07-0E57-4EF0-E2C777A0BF43}"/>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Amar’s scans have been interpreted and his test results have been saved to the HIE.</a:t>
            </a:r>
          </a:p>
          <a:p>
            <a:pPr algn="l"/>
            <a:r>
              <a:rPr lang="en-CA" sz="2000" dirty="0">
                <a:solidFill>
                  <a:schemeClr val="tx2"/>
                </a:solidFill>
                <a:cs typeface="Courier New" panose="02070309020205020404" pitchFamily="49" charset="0"/>
              </a:rPr>
              <a:t>On his PHR account, Amar receives a notice that his test results are ready to be reviewed with his family doctor.</a:t>
            </a:r>
          </a:p>
        </p:txBody>
      </p:sp>
      <p:pic>
        <p:nvPicPr>
          <p:cNvPr id="5" name="Picture 4" descr="A green circle with a white cross in it&#10;&#10;Description automatically generated">
            <a:extLst>
              <a:ext uri="{FF2B5EF4-FFF2-40B4-BE49-F238E27FC236}">
                <a16:creationId xmlns:a16="http://schemas.microsoft.com/office/drawing/2014/main" id="{460AEC60-8695-6D57-0075-78DB1EF36A0F}"/>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cxnSp>
        <p:nvCxnSpPr>
          <p:cNvPr id="19" name="Connector: Elbow 18">
            <a:extLst>
              <a:ext uri="{FF2B5EF4-FFF2-40B4-BE49-F238E27FC236}">
                <a16:creationId xmlns:a16="http://schemas.microsoft.com/office/drawing/2014/main" id="{DB1DC727-0B3B-1EB3-D01B-DC7715B4BEB4}"/>
              </a:ext>
            </a:extLst>
          </p:cNvPr>
          <p:cNvCxnSpPr>
            <a:cxnSpLocks/>
            <a:stCxn id="12" idx="1"/>
            <a:endCxn id="17" idx="2"/>
          </p:cNvCxnSpPr>
          <p:nvPr/>
        </p:nvCxnSpPr>
        <p:spPr>
          <a:xfrm rot="10800000">
            <a:off x="8525706" y="2327430"/>
            <a:ext cx="3470015" cy="2194267"/>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D815AB0D-46D1-8D49-1FB7-5D8A2279C6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71784" y="5050288"/>
            <a:ext cx="1485900" cy="1993900"/>
          </a:xfrm>
          <a:prstGeom prst="rect">
            <a:avLst/>
          </a:prstGeom>
        </p:spPr>
      </p:pic>
    </p:spTree>
    <p:extLst>
      <p:ext uri="{BB962C8B-B14F-4D97-AF65-F5344CB8AC3E}">
        <p14:creationId xmlns:p14="http://schemas.microsoft.com/office/powerpoint/2010/main" val="363230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6E6E4759-66E7-5E3A-A894-A364007910EF}"/>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2BFB7F3B-3CE2-9589-F7A5-BEB785B3DF7E}"/>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Cloud 6">
            <a:extLst>
              <a:ext uri="{FF2B5EF4-FFF2-40B4-BE49-F238E27FC236}">
                <a16:creationId xmlns:a16="http://schemas.microsoft.com/office/drawing/2014/main" id="{BA4DB035-3641-9744-2E20-54A4A5BA03BA}"/>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C09FD020-C661-7D73-D03D-D52392589D2D}"/>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0" name="TextBox 9">
            <a:extLst>
              <a:ext uri="{FF2B5EF4-FFF2-40B4-BE49-F238E27FC236}">
                <a16:creationId xmlns:a16="http://schemas.microsoft.com/office/drawing/2014/main" id="{46757649-D1E5-8BBF-48E5-A65AC7CCDF2E}"/>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6" name="Cloud 15">
            <a:extLst>
              <a:ext uri="{FF2B5EF4-FFF2-40B4-BE49-F238E27FC236}">
                <a16:creationId xmlns:a16="http://schemas.microsoft.com/office/drawing/2014/main" id="{73CC2A48-E12B-A179-CDE5-D1AA34CDFCE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
        <p:nvSpPr>
          <p:cNvPr id="2" name="Oval 1">
            <a:extLst>
              <a:ext uri="{FF2B5EF4-FFF2-40B4-BE49-F238E27FC236}">
                <a16:creationId xmlns:a16="http://schemas.microsoft.com/office/drawing/2014/main" id="{D4608687-9973-2759-7585-427AB36BB5D5}"/>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TextBox 2">
            <a:extLst>
              <a:ext uri="{FF2B5EF4-FFF2-40B4-BE49-F238E27FC236}">
                <a16:creationId xmlns:a16="http://schemas.microsoft.com/office/drawing/2014/main" id="{93667CF9-1E4E-A552-59E4-4316AD26DB97}"/>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4" name="Graphic 3" descr="Computer with solid fill">
            <a:extLst>
              <a:ext uri="{FF2B5EF4-FFF2-40B4-BE49-F238E27FC236}">
                <a16:creationId xmlns:a16="http://schemas.microsoft.com/office/drawing/2014/main" id="{7384ECB2-DDF2-22AB-31B9-58B4DDA7A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0623" y="2431565"/>
            <a:ext cx="914400" cy="914400"/>
          </a:xfrm>
          <a:prstGeom prst="rect">
            <a:avLst/>
          </a:prstGeom>
        </p:spPr>
      </p:pic>
      <p:pic>
        <p:nvPicPr>
          <p:cNvPr id="9" name="Graphic 8">
            <a:extLst>
              <a:ext uri="{FF2B5EF4-FFF2-40B4-BE49-F238E27FC236}">
                <a16:creationId xmlns:a16="http://schemas.microsoft.com/office/drawing/2014/main" id="{9603EC28-4556-B414-236E-EFAF516C9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9125" y="2241890"/>
            <a:ext cx="1196081" cy="1608289"/>
          </a:xfrm>
          <a:prstGeom prst="rect">
            <a:avLst/>
          </a:prstGeom>
        </p:spPr>
      </p:pic>
    </p:spTree>
    <p:extLst>
      <p:ext uri="{BB962C8B-B14F-4D97-AF65-F5344CB8AC3E}">
        <p14:creationId xmlns:p14="http://schemas.microsoft.com/office/powerpoint/2010/main" val="116978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5011D4-9302-B31E-3DEA-39570F3F96A8}"/>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 attends an appointment </a:t>
            </a:r>
          </a:p>
          <a:p>
            <a:pPr algn="l"/>
            <a:r>
              <a:rPr lang="en-CA" sz="2000" dirty="0">
                <a:solidFill>
                  <a:schemeClr val="tx2"/>
                </a:solidFill>
                <a:cs typeface="Courier New" panose="02070309020205020404" pitchFamily="49" charset="0"/>
              </a:rPr>
              <a:t>with his family doctor to review </a:t>
            </a:r>
          </a:p>
          <a:p>
            <a:pPr algn="l"/>
            <a:r>
              <a:rPr lang="en-CA" sz="2000" dirty="0">
                <a:solidFill>
                  <a:schemeClr val="tx2"/>
                </a:solidFill>
                <a:cs typeface="Courier New" panose="02070309020205020404" pitchFamily="49" charset="0"/>
              </a:rPr>
              <a:t>his test results. He presents his health ID card.</a:t>
            </a:r>
          </a:p>
        </p:txBody>
      </p:sp>
      <p:sp>
        <p:nvSpPr>
          <p:cNvPr id="6" name="Cloud 5">
            <a:extLst>
              <a:ext uri="{FF2B5EF4-FFF2-40B4-BE49-F238E27FC236}">
                <a16:creationId xmlns:a16="http://schemas.microsoft.com/office/drawing/2014/main" id="{C6DCB012-96A8-90F3-D8DC-890D4F0717EA}"/>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B64F9396-412D-4D03-87D0-A0B5ACD12F17}"/>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9B2F880E-6C73-65DB-D7ED-103D1F416ED5}"/>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B6905569-9D4E-9016-1900-DB9A7A3A6645}"/>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7" name="TextBox 16">
            <a:extLst>
              <a:ext uri="{FF2B5EF4-FFF2-40B4-BE49-F238E27FC236}">
                <a16:creationId xmlns:a16="http://schemas.microsoft.com/office/drawing/2014/main" id="{515F5994-4791-DDE0-CDDF-29E80CDD7D54}"/>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8" name="Cloud 17">
            <a:extLst>
              <a:ext uri="{FF2B5EF4-FFF2-40B4-BE49-F238E27FC236}">
                <a16:creationId xmlns:a16="http://schemas.microsoft.com/office/drawing/2014/main" id="{7419BB9E-C43E-9B30-6C28-9D9B1333454E}"/>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
        <p:nvSpPr>
          <p:cNvPr id="2" name="Oval 1">
            <a:extLst>
              <a:ext uri="{FF2B5EF4-FFF2-40B4-BE49-F238E27FC236}">
                <a16:creationId xmlns:a16="http://schemas.microsoft.com/office/drawing/2014/main" id="{EF3217BB-8FF2-043F-857D-0FE75497CA34}"/>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TextBox 2">
            <a:extLst>
              <a:ext uri="{FF2B5EF4-FFF2-40B4-BE49-F238E27FC236}">
                <a16:creationId xmlns:a16="http://schemas.microsoft.com/office/drawing/2014/main" id="{D0BDA6F1-6FA4-95E6-DA33-CA7C4A59EC90}"/>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4" name="Graphic 3" descr="Computer with solid fill">
            <a:extLst>
              <a:ext uri="{FF2B5EF4-FFF2-40B4-BE49-F238E27FC236}">
                <a16:creationId xmlns:a16="http://schemas.microsoft.com/office/drawing/2014/main" id="{55E774A8-5CF6-7721-05AF-4FEFEAC2E7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0623" y="2431565"/>
            <a:ext cx="914400" cy="914400"/>
          </a:xfrm>
          <a:prstGeom prst="rect">
            <a:avLst/>
          </a:prstGeom>
        </p:spPr>
      </p:pic>
      <p:pic>
        <p:nvPicPr>
          <p:cNvPr id="9" name="Graphic 8">
            <a:extLst>
              <a:ext uri="{FF2B5EF4-FFF2-40B4-BE49-F238E27FC236}">
                <a16:creationId xmlns:a16="http://schemas.microsoft.com/office/drawing/2014/main" id="{0D01EC23-94FB-B5A1-F54F-593144501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9125" y="2241890"/>
            <a:ext cx="1196081" cy="1608289"/>
          </a:xfrm>
          <a:prstGeom prst="rect">
            <a:avLst/>
          </a:prstGeom>
        </p:spPr>
      </p:pic>
      <p:pic>
        <p:nvPicPr>
          <p:cNvPr id="14" name="Graphic 13">
            <a:extLst>
              <a:ext uri="{FF2B5EF4-FFF2-40B4-BE49-F238E27FC236}">
                <a16:creationId xmlns:a16="http://schemas.microsoft.com/office/drawing/2014/main" id="{CC0428BF-0DFA-5768-EA02-47DDD1E31AD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10544" y="2251988"/>
            <a:ext cx="1240222" cy="1608289"/>
          </a:xfrm>
          <a:prstGeom prst="rect">
            <a:avLst/>
          </a:prstGeom>
        </p:spPr>
      </p:pic>
    </p:spTree>
    <p:extLst>
      <p:ext uri="{BB962C8B-B14F-4D97-AF65-F5344CB8AC3E}">
        <p14:creationId xmlns:p14="http://schemas.microsoft.com/office/powerpoint/2010/main" val="1225976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8DCFEAAA-C9BC-47F2-D3A6-B3D1440A5C0F}"/>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8" name="Cloud 7">
            <a:extLst>
              <a:ext uri="{FF2B5EF4-FFF2-40B4-BE49-F238E27FC236}">
                <a16:creationId xmlns:a16="http://schemas.microsoft.com/office/drawing/2014/main" id="{38A7A968-382A-547C-3417-BAFD0E98BC4A}"/>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Cloud 9">
            <a:extLst>
              <a:ext uri="{FF2B5EF4-FFF2-40B4-BE49-F238E27FC236}">
                <a16:creationId xmlns:a16="http://schemas.microsoft.com/office/drawing/2014/main" id="{886C6490-8A86-867A-B6B9-6292ACFD150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TextBox 16">
            <a:extLst>
              <a:ext uri="{FF2B5EF4-FFF2-40B4-BE49-F238E27FC236}">
                <a16:creationId xmlns:a16="http://schemas.microsoft.com/office/drawing/2014/main" id="{13EFB53A-60DC-7E56-8340-7E05C4FB68E7}"/>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8" name="TextBox 17">
            <a:extLst>
              <a:ext uri="{FF2B5EF4-FFF2-40B4-BE49-F238E27FC236}">
                <a16:creationId xmlns:a16="http://schemas.microsoft.com/office/drawing/2014/main" id="{D05BEA3F-9C07-84AC-10BF-5CB9C7BA0E83}"/>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9" name="Cloud 18">
            <a:extLst>
              <a:ext uri="{FF2B5EF4-FFF2-40B4-BE49-F238E27FC236}">
                <a16:creationId xmlns:a16="http://schemas.microsoft.com/office/drawing/2014/main" id="{3780E8C1-4965-012C-95E5-33545549BEF1}"/>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30" name="Flowchart: Document 29">
            <a:extLst>
              <a:ext uri="{FF2B5EF4-FFF2-40B4-BE49-F238E27FC236}">
                <a16:creationId xmlns:a16="http://schemas.microsoft.com/office/drawing/2014/main" id="{34225083-3656-037E-1533-EFA2C4867811}"/>
              </a:ext>
            </a:extLst>
          </p:cNvPr>
          <p:cNvSpPr/>
          <p:nvPr/>
        </p:nvSpPr>
        <p:spPr>
          <a:xfrm>
            <a:off x="5081134" y="3008290"/>
            <a:ext cx="307794" cy="253145"/>
          </a:xfrm>
          <a:prstGeom prst="flowChartDocumen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TextBox 30">
            <a:extLst>
              <a:ext uri="{FF2B5EF4-FFF2-40B4-BE49-F238E27FC236}">
                <a16:creationId xmlns:a16="http://schemas.microsoft.com/office/drawing/2014/main" id="{E72A2ED9-B488-4CBE-AD05-28EB5F4807A5}"/>
              </a:ext>
            </a:extLst>
          </p:cNvPr>
          <p:cNvSpPr txBox="1"/>
          <p:nvPr/>
        </p:nvSpPr>
        <p:spPr>
          <a:xfrm>
            <a:off x="5361496" y="2925461"/>
            <a:ext cx="3719288" cy="400110"/>
          </a:xfrm>
          <a:prstGeom prst="rect">
            <a:avLst/>
          </a:prstGeom>
          <a:noFill/>
        </p:spPr>
        <p:txBody>
          <a:bodyPr wrap="none" rtlCol="0">
            <a:spAutoFit/>
          </a:bodyPr>
          <a:lstStyle/>
          <a:p>
            <a:r>
              <a:rPr lang="en-CA" sz="2000" b="1" dirty="0">
                <a:solidFill>
                  <a:schemeClr val="tx2"/>
                </a:solidFill>
              </a:rPr>
              <a:t>Amar’s Demographic Record</a:t>
            </a:r>
          </a:p>
        </p:txBody>
      </p:sp>
      <p:sp>
        <p:nvSpPr>
          <p:cNvPr id="5" name="TextBox 4">
            <a:extLst>
              <a:ext uri="{FF2B5EF4-FFF2-40B4-BE49-F238E27FC236}">
                <a16:creationId xmlns:a16="http://schemas.microsoft.com/office/drawing/2014/main" id="{EDB42F82-C3D6-740D-818B-19AB4754624F}"/>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Using her cloud-hosted EMR, Amar’s family doctor retrieves</a:t>
            </a:r>
          </a:p>
          <a:p>
            <a:pPr algn="l"/>
            <a:r>
              <a:rPr lang="en-CA" sz="2000" dirty="0">
                <a:solidFill>
                  <a:schemeClr val="tx2"/>
                </a:solidFill>
                <a:cs typeface="Courier New" panose="02070309020205020404" pitchFamily="49" charset="0"/>
              </a:rPr>
              <a:t>his demographic record from</a:t>
            </a:r>
          </a:p>
          <a:p>
            <a:pPr algn="l"/>
            <a:r>
              <a:rPr lang="en-CA" sz="2000" dirty="0">
                <a:solidFill>
                  <a:schemeClr val="tx2"/>
                </a:solidFill>
                <a:cs typeface="Courier New" panose="02070309020205020404" pitchFamily="49" charset="0"/>
              </a:rPr>
              <a:t>the HIE…</a:t>
            </a:r>
          </a:p>
        </p:txBody>
      </p:sp>
      <p:cxnSp>
        <p:nvCxnSpPr>
          <p:cNvPr id="22" name="Connector: Elbow 21">
            <a:extLst>
              <a:ext uri="{FF2B5EF4-FFF2-40B4-BE49-F238E27FC236}">
                <a16:creationId xmlns:a16="http://schemas.microsoft.com/office/drawing/2014/main" id="{C90C4CE1-7594-7841-1E38-41AFC09D0277}"/>
              </a:ext>
            </a:extLst>
          </p:cNvPr>
          <p:cNvCxnSpPr>
            <a:cxnSpLocks/>
            <a:stCxn id="17" idx="3"/>
            <a:endCxn id="19" idx="1"/>
          </p:cNvCxnSpPr>
          <p:nvPr/>
        </p:nvCxnSpPr>
        <p:spPr>
          <a:xfrm flipV="1">
            <a:off x="6952143" y="1785476"/>
            <a:ext cx="597221" cy="34702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7F106F3F-1356-B04C-5D23-9C2AA3EBF359}"/>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TextBox 2">
            <a:extLst>
              <a:ext uri="{FF2B5EF4-FFF2-40B4-BE49-F238E27FC236}">
                <a16:creationId xmlns:a16="http://schemas.microsoft.com/office/drawing/2014/main" id="{65BAABAF-5525-1C7B-06F7-71788476D6F4}"/>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4" name="Graphic 3" descr="Computer with solid fill">
            <a:extLst>
              <a:ext uri="{FF2B5EF4-FFF2-40B4-BE49-F238E27FC236}">
                <a16:creationId xmlns:a16="http://schemas.microsoft.com/office/drawing/2014/main" id="{7934C3FE-F04D-9E3C-F6EB-3497F46FAD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0623" y="2431565"/>
            <a:ext cx="914400" cy="914400"/>
          </a:xfrm>
          <a:prstGeom prst="rect">
            <a:avLst/>
          </a:prstGeom>
        </p:spPr>
      </p:pic>
      <p:pic>
        <p:nvPicPr>
          <p:cNvPr id="9" name="Graphic 8">
            <a:extLst>
              <a:ext uri="{FF2B5EF4-FFF2-40B4-BE49-F238E27FC236}">
                <a16:creationId xmlns:a16="http://schemas.microsoft.com/office/drawing/2014/main" id="{4B7EDD66-5B80-6381-25E6-80F183C0C8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9125" y="2241890"/>
            <a:ext cx="1196081" cy="1608289"/>
          </a:xfrm>
          <a:prstGeom prst="rect">
            <a:avLst/>
          </a:prstGeom>
        </p:spPr>
      </p:pic>
      <p:pic>
        <p:nvPicPr>
          <p:cNvPr id="14" name="Graphic 13">
            <a:extLst>
              <a:ext uri="{FF2B5EF4-FFF2-40B4-BE49-F238E27FC236}">
                <a16:creationId xmlns:a16="http://schemas.microsoft.com/office/drawing/2014/main" id="{6C94FD01-146B-5F36-7CB4-6C1A542A2EA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10544" y="2251988"/>
            <a:ext cx="1240222" cy="1608289"/>
          </a:xfrm>
          <a:prstGeom prst="rect">
            <a:avLst/>
          </a:prstGeom>
        </p:spPr>
      </p:pic>
    </p:spTree>
    <p:extLst>
      <p:ext uri="{BB962C8B-B14F-4D97-AF65-F5344CB8AC3E}">
        <p14:creationId xmlns:p14="http://schemas.microsoft.com/office/powerpoint/2010/main" val="3626743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0BFA2606-A908-42A2-26F6-33340F6B3697}"/>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4910FE2D-2D05-B45C-8FC0-CB339616B12D}"/>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B69BE6F4-5728-7B8B-22C4-B285F1918402}"/>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147015" cy="400110"/>
          </a:xfrm>
          <a:prstGeom prst="rect">
            <a:avLst/>
          </a:prstGeom>
          <a:noFill/>
        </p:spPr>
        <p:txBody>
          <a:bodyPr wrap="none" rtlCol="0">
            <a:spAutoFit/>
          </a:bodyPr>
          <a:lstStyle/>
          <a:p>
            <a:r>
              <a:rPr lang="en-CA" sz="2000" b="1" dirty="0">
                <a:solidFill>
                  <a:schemeClr val="tx2"/>
                </a:solidFill>
              </a:rPr>
              <a:t>Amar’s Health Summary</a:t>
            </a:r>
          </a:p>
        </p:txBody>
      </p:sp>
      <p:sp>
        <p:nvSpPr>
          <p:cNvPr id="7" name="TextBox 6">
            <a:extLst>
              <a:ext uri="{FF2B5EF4-FFF2-40B4-BE49-F238E27FC236}">
                <a16:creationId xmlns:a16="http://schemas.microsoft.com/office/drawing/2014/main" id="{2D7D9E00-3F66-CAE1-D6C5-D00D2509FBC2}"/>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…as well as his health summary, which includes details of his dispensed inhaler and of his </a:t>
            </a:r>
          </a:p>
          <a:p>
            <a:pPr algn="l"/>
            <a:r>
              <a:rPr lang="en-CA" sz="2000" dirty="0">
                <a:solidFill>
                  <a:schemeClr val="tx2"/>
                </a:solidFill>
                <a:cs typeface="Courier New" panose="02070309020205020404" pitchFamily="49" charset="0"/>
              </a:rPr>
              <a:t>low-dose CT scan.</a:t>
            </a:r>
          </a:p>
        </p:txBody>
      </p:sp>
      <p:sp>
        <p:nvSpPr>
          <p:cNvPr id="2" name="TextBox 1">
            <a:extLst>
              <a:ext uri="{FF2B5EF4-FFF2-40B4-BE49-F238E27FC236}">
                <a16:creationId xmlns:a16="http://schemas.microsoft.com/office/drawing/2014/main" id="{8701ADE1-0C75-D450-C46D-C59B993C9D97}"/>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3" name="TextBox 2">
            <a:extLst>
              <a:ext uri="{FF2B5EF4-FFF2-40B4-BE49-F238E27FC236}">
                <a16:creationId xmlns:a16="http://schemas.microsoft.com/office/drawing/2014/main" id="{162C5F8E-5B66-2F7A-01EA-9C3BEDCC8A86}"/>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4" name="Cloud 3">
            <a:extLst>
              <a:ext uri="{FF2B5EF4-FFF2-40B4-BE49-F238E27FC236}">
                <a16:creationId xmlns:a16="http://schemas.microsoft.com/office/drawing/2014/main" id="{F5E396E0-8F57-7427-1AD2-18EC31F32E2F}"/>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9" name="Connector: Elbow 5">
            <a:extLst>
              <a:ext uri="{FF2B5EF4-FFF2-40B4-BE49-F238E27FC236}">
                <a16:creationId xmlns:a16="http://schemas.microsoft.com/office/drawing/2014/main" id="{2939B813-7DBD-12A5-A82D-A5C7664F696F}"/>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Connector: Elbow 21">
            <a:extLst>
              <a:ext uri="{FF2B5EF4-FFF2-40B4-BE49-F238E27FC236}">
                <a16:creationId xmlns:a16="http://schemas.microsoft.com/office/drawing/2014/main" id="{391366E5-83E9-5A43-FDCA-ED322F454F5D}"/>
              </a:ext>
            </a:extLst>
          </p:cNvPr>
          <p:cNvCxnSpPr>
            <a:cxnSpLocks/>
            <a:stCxn id="2" idx="3"/>
            <a:endCxn id="4" idx="1"/>
          </p:cNvCxnSpPr>
          <p:nvPr/>
        </p:nvCxnSpPr>
        <p:spPr>
          <a:xfrm flipV="1">
            <a:off x="6952143" y="1785476"/>
            <a:ext cx="597221" cy="34702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94DF6E3-4F05-A9E9-C0C6-6686F2C51026}"/>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4" name="TextBox 23">
            <a:extLst>
              <a:ext uri="{FF2B5EF4-FFF2-40B4-BE49-F238E27FC236}">
                <a16:creationId xmlns:a16="http://schemas.microsoft.com/office/drawing/2014/main" id="{0403AF9C-60C1-EB30-3D65-6921C85F7A8D}"/>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25" name="Graphic 24" descr="Computer with solid fill">
            <a:extLst>
              <a:ext uri="{FF2B5EF4-FFF2-40B4-BE49-F238E27FC236}">
                <a16:creationId xmlns:a16="http://schemas.microsoft.com/office/drawing/2014/main" id="{B66E0635-AEA6-9940-9A53-6A379148CB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0623" y="2431565"/>
            <a:ext cx="914400" cy="914400"/>
          </a:xfrm>
          <a:prstGeom prst="rect">
            <a:avLst/>
          </a:prstGeom>
        </p:spPr>
      </p:pic>
      <p:pic>
        <p:nvPicPr>
          <p:cNvPr id="26" name="Graphic 25">
            <a:extLst>
              <a:ext uri="{FF2B5EF4-FFF2-40B4-BE49-F238E27FC236}">
                <a16:creationId xmlns:a16="http://schemas.microsoft.com/office/drawing/2014/main" id="{6A9FEC83-5B01-44FE-5504-0A781D218C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9125" y="2241890"/>
            <a:ext cx="1196081" cy="1608289"/>
          </a:xfrm>
          <a:prstGeom prst="rect">
            <a:avLst/>
          </a:prstGeom>
        </p:spPr>
      </p:pic>
      <p:pic>
        <p:nvPicPr>
          <p:cNvPr id="27" name="Graphic 26">
            <a:extLst>
              <a:ext uri="{FF2B5EF4-FFF2-40B4-BE49-F238E27FC236}">
                <a16:creationId xmlns:a16="http://schemas.microsoft.com/office/drawing/2014/main" id="{25DC1E48-63B6-67C4-69DE-7A74C0DD3B5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10544" y="2251988"/>
            <a:ext cx="1240222" cy="1608289"/>
          </a:xfrm>
          <a:prstGeom prst="rect">
            <a:avLst/>
          </a:prstGeom>
        </p:spPr>
      </p:pic>
    </p:spTree>
    <p:extLst>
      <p:ext uri="{BB962C8B-B14F-4D97-AF65-F5344CB8AC3E}">
        <p14:creationId xmlns:p14="http://schemas.microsoft.com/office/powerpoint/2010/main" val="4056037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1B887B93-F4EA-6395-E2C1-AA2447344254}"/>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B2351A88-49A1-2519-6901-05B092AFC68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DDF41A5F-DC63-B9D4-FBDF-45F34F0C7F64}"/>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0" name="TextBox 19">
            <a:extLst>
              <a:ext uri="{FF2B5EF4-FFF2-40B4-BE49-F238E27FC236}">
                <a16:creationId xmlns:a16="http://schemas.microsoft.com/office/drawing/2014/main" id="{97853110-D6FE-8F80-CE8D-20A47D77FE93}"/>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1" name="TextBox 20">
            <a:extLst>
              <a:ext uri="{FF2B5EF4-FFF2-40B4-BE49-F238E27FC236}">
                <a16:creationId xmlns:a16="http://schemas.microsoft.com/office/drawing/2014/main" id="{F20D658A-A264-3E9B-F13A-E18AF5B92216}"/>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2" name="Cloud 21">
            <a:extLst>
              <a:ext uri="{FF2B5EF4-FFF2-40B4-BE49-F238E27FC236}">
                <a16:creationId xmlns:a16="http://schemas.microsoft.com/office/drawing/2014/main" id="{434314A9-E086-76E0-7B24-E02B349A8B96}"/>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p:cNvCxnSpPr>
          <p:nvPr/>
        </p:nvCxnSpPr>
        <p:spPr>
          <a:xfrm rot="10800000" flipV="1">
            <a:off x="4050878" y="2132495"/>
            <a:ext cx="2184403" cy="756269"/>
          </a:xfrm>
          <a:prstGeom prst="bentConnector3">
            <a:avLst>
              <a:gd name="adj1" fmla="val 110465"/>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357201" cy="1323439"/>
          </a:xfrm>
          <a:prstGeom prst="rect">
            <a:avLst/>
          </a:prstGeom>
          <a:noFill/>
        </p:spPr>
        <p:txBody>
          <a:bodyPr wrap="none" rtlCol="0">
            <a:spAutoFit/>
          </a:bodyPr>
          <a:lstStyle/>
          <a:p>
            <a:r>
              <a:rPr lang="en-CA" sz="2000" b="1" dirty="0">
                <a:solidFill>
                  <a:schemeClr val="tx2"/>
                </a:solidFill>
              </a:rPr>
              <a:t>Observations:</a:t>
            </a:r>
          </a:p>
          <a:p>
            <a:r>
              <a:rPr lang="en-CA" sz="2000" dirty="0">
                <a:solidFill>
                  <a:schemeClr val="tx2"/>
                </a:solidFill>
              </a:rPr>
              <a:t>-BP (normal)</a:t>
            </a:r>
          </a:p>
          <a:p>
            <a:r>
              <a:rPr lang="en-CA" sz="2000" dirty="0">
                <a:solidFill>
                  <a:schemeClr val="tx2"/>
                </a:solidFill>
              </a:rPr>
              <a:t>-Weight (slightly decreased)</a:t>
            </a:r>
          </a:p>
          <a:p>
            <a:r>
              <a:rPr lang="en-CA" sz="2000" dirty="0">
                <a:solidFill>
                  <a:schemeClr val="tx2"/>
                </a:solidFill>
              </a:rPr>
              <a:t>-Spirometry (improved)</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760917" y="1206714"/>
            <a:ext cx="1494320" cy="707886"/>
          </a:xfrm>
          <a:prstGeom prst="rect">
            <a:avLst/>
          </a:prstGeom>
          <a:noFill/>
        </p:spPr>
        <p:txBody>
          <a:bodyPr wrap="none" rtlCol="0">
            <a:spAutoFit/>
          </a:bodyPr>
          <a:lstStyle/>
          <a:p>
            <a:pPr algn="ctr"/>
            <a:r>
              <a:rPr lang="en-CA" sz="2000" b="1" dirty="0">
                <a:solidFill>
                  <a:schemeClr val="accent5"/>
                </a:solidFill>
              </a:rPr>
              <a:t>Care</a:t>
            </a:r>
          </a:p>
          <a:p>
            <a:pPr algn="ctr"/>
            <a:r>
              <a:rPr lang="en-CA" sz="2000" b="1" dirty="0">
                <a:solidFill>
                  <a:schemeClr val="accent5"/>
                </a:solidFill>
              </a:rPr>
              <a:t>Guidelines</a:t>
            </a:r>
          </a:p>
        </p:txBody>
      </p:sp>
      <p:sp>
        <p:nvSpPr>
          <p:cNvPr id="5" name="TextBox 4">
            <a:extLst>
              <a:ext uri="{FF2B5EF4-FFF2-40B4-BE49-F238E27FC236}">
                <a16:creationId xmlns:a16="http://schemas.microsoft.com/office/drawing/2014/main" id="{933E95B9-0305-65F7-C7CB-ED4A72187C96}"/>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Following the guidelines, the doctor records Amar’s vital signs and congratulates him on the improvements in the readings.</a:t>
            </a:r>
          </a:p>
        </p:txBody>
      </p:sp>
      <p:sp>
        <p:nvSpPr>
          <p:cNvPr id="2" name="Oval 1">
            <a:extLst>
              <a:ext uri="{FF2B5EF4-FFF2-40B4-BE49-F238E27FC236}">
                <a16:creationId xmlns:a16="http://schemas.microsoft.com/office/drawing/2014/main" id="{179F8CC2-E71E-118B-0128-9B94C258F4D3}"/>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TextBox 2">
            <a:extLst>
              <a:ext uri="{FF2B5EF4-FFF2-40B4-BE49-F238E27FC236}">
                <a16:creationId xmlns:a16="http://schemas.microsoft.com/office/drawing/2014/main" id="{153739E8-CE71-8A1F-6B72-3CE234FD71DC}"/>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4" name="Graphic 3" descr="Computer with solid fill">
            <a:extLst>
              <a:ext uri="{FF2B5EF4-FFF2-40B4-BE49-F238E27FC236}">
                <a16:creationId xmlns:a16="http://schemas.microsoft.com/office/drawing/2014/main" id="{FEB81BF7-783E-3FF6-1C69-23598E2EB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623" y="2431565"/>
            <a:ext cx="914400" cy="914400"/>
          </a:xfrm>
          <a:prstGeom prst="rect">
            <a:avLst/>
          </a:prstGeom>
        </p:spPr>
      </p:pic>
      <p:pic>
        <p:nvPicPr>
          <p:cNvPr id="9" name="Graphic 8">
            <a:extLst>
              <a:ext uri="{FF2B5EF4-FFF2-40B4-BE49-F238E27FC236}">
                <a16:creationId xmlns:a16="http://schemas.microsoft.com/office/drawing/2014/main" id="{B230A65E-CED8-6997-3BA8-94F27FDEE5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9125" y="2241890"/>
            <a:ext cx="1196081" cy="1608289"/>
          </a:xfrm>
          <a:prstGeom prst="rect">
            <a:avLst/>
          </a:prstGeom>
        </p:spPr>
      </p:pic>
      <p:pic>
        <p:nvPicPr>
          <p:cNvPr id="14" name="Graphic 13">
            <a:extLst>
              <a:ext uri="{FF2B5EF4-FFF2-40B4-BE49-F238E27FC236}">
                <a16:creationId xmlns:a16="http://schemas.microsoft.com/office/drawing/2014/main" id="{793B3966-FDE5-9944-9435-150625F65D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417973" y="2251988"/>
            <a:ext cx="1225363" cy="1608289"/>
          </a:xfrm>
          <a:prstGeom prst="rect">
            <a:avLst/>
          </a:prstGeom>
        </p:spPr>
      </p:pic>
    </p:spTree>
    <p:extLst>
      <p:ext uri="{BB962C8B-B14F-4D97-AF65-F5344CB8AC3E}">
        <p14:creationId xmlns:p14="http://schemas.microsoft.com/office/powerpoint/2010/main" val="1326974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83787CF5-04F6-38E4-6EF8-587C8E131C24}"/>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0204C630-5070-9F0F-995D-CE5A00F0ED8F}"/>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2C6970E2-AB07-E1FA-90CE-45692E6ACF07}"/>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0" name="TextBox 19">
            <a:extLst>
              <a:ext uri="{FF2B5EF4-FFF2-40B4-BE49-F238E27FC236}">
                <a16:creationId xmlns:a16="http://schemas.microsoft.com/office/drawing/2014/main" id="{ADC6A250-89A5-639B-DBF6-8434EE8DF1EA}"/>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1" name="TextBox 20">
            <a:extLst>
              <a:ext uri="{FF2B5EF4-FFF2-40B4-BE49-F238E27FC236}">
                <a16:creationId xmlns:a16="http://schemas.microsoft.com/office/drawing/2014/main" id="{03518E04-5B17-2A03-EDE7-7B7CD29DD280}"/>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2" name="Cloud 21">
            <a:extLst>
              <a:ext uri="{FF2B5EF4-FFF2-40B4-BE49-F238E27FC236}">
                <a16:creationId xmlns:a16="http://schemas.microsoft.com/office/drawing/2014/main" id="{25A17325-DC9C-2926-BB8E-71F298B7013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p:cNvCxnSpPr>
          <p:nvPr/>
        </p:nvCxnSpPr>
        <p:spPr>
          <a:xfrm rot="10800000" flipV="1">
            <a:off x="4050878" y="2132495"/>
            <a:ext cx="2184403" cy="756269"/>
          </a:xfrm>
          <a:prstGeom prst="bentConnector3">
            <a:avLst>
              <a:gd name="adj1" fmla="val 110465"/>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4793941" cy="1015663"/>
          </a:xfrm>
          <a:prstGeom prst="rect">
            <a:avLst/>
          </a:prstGeom>
          <a:noFill/>
        </p:spPr>
        <p:txBody>
          <a:bodyPr wrap="none" rtlCol="0">
            <a:spAutoFit/>
          </a:bodyPr>
          <a:lstStyle/>
          <a:p>
            <a:r>
              <a:rPr lang="en-CA" sz="2000" b="1" dirty="0">
                <a:solidFill>
                  <a:schemeClr val="tx2"/>
                </a:solidFill>
              </a:rPr>
              <a:t>Orders:</a:t>
            </a:r>
          </a:p>
          <a:p>
            <a:r>
              <a:rPr lang="en-CA" sz="2000" dirty="0">
                <a:solidFill>
                  <a:schemeClr val="tx2"/>
                </a:solidFill>
              </a:rPr>
              <a:t>-Lung Cancer Screening Test (6 months)</a:t>
            </a:r>
          </a:p>
          <a:p>
            <a:r>
              <a:rPr lang="en-CA" sz="2000" dirty="0">
                <a:solidFill>
                  <a:schemeClr val="tx2"/>
                </a:solidFill>
              </a:rPr>
              <a:t>-Smoking Cessation Programme</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760917" y="1206714"/>
            <a:ext cx="1494320" cy="707886"/>
          </a:xfrm>
          <a:prstGeom prst="rect">
            <a:avLst/>
          </a:prstGeom>
          <a:noFill/>
        </p:spPr>
        <p:txBody>
          <a:bodyPr wrap="none" rtlCol="0">
            <a:spAutoFit/>
          </a:bodyPr>
          <a:lstStyle/>
          <a:p>
            <a:pPr algn="ctr"/>
            <a:r>
              <a:rPr lang="en-CA" sz="2000" b="1" dirty="0">
                <a:solidFill>
                  <a:schemeClr val="accent5"/>
                </a:solidFill>
              </a:rPr>
              <a:t>Care</a:t>
            </a:r>
          </a:p>
          <a:p>
            <a:pPr algn="ctr"/>
            <a:r>
              <a:rPr lang="en-CA" sz="2000" b="1" dirty="0">
                <a:solidFill>
                  <a:schemeClr val="accent5"/>
                </a:solidFill>
              </a:rPr>
              <a:t>Guidelines</a:t>
            </a:r>
          </a:p>
        </p:txBody>
      </p:sp>
      <p:sp>
        <p:nvSpPr>
          <p:cNvPr id="5" name="TextBox 4">
            <a:extLst>
              <a:ext uri="{FF2B5EF4-FFF2-40B4-BE49-F238E27FC236}">
                <a16:creationId xmlns:a16="http://schemas.microsoft.com/office/drawing/2014/main" id="{F84570D5-60E7-79C8-AA0D-F265765181CB}"/>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She reviews the test results with Amar. Based on his Lung-RADS® score, he is scheduled for a </a:t>
            </a:r>
          </a:p>
          <a:p>
            <a:pPr algn="l"/>
            <a:r>
              <a:rPr lang="en-CA" sz="2000" dirty="0">
                <a:solidFill>
                  <a:schemeClr val="tx2"/>
                </a:solidFill>
                <a:cs typeface="Courier New" panose="02070309020205020404" pitchFamily="49" charset="0"/>
              </a:rPr>
              <a:t>six-month follow-up.</a:t>
            </a:r>
          </a:p>
        </p:txBody>
      </p:sp>
      <p:sp>
        <p:nvSpPr>
          <p:cNvPr id="2" name="Oval 1">
            <a:extLst>
              <a:ext uri="{FF2B5EF4-FFF2-40B4-BE49-F238E27FC236}">
                <a16:creationId xmlns:a16="http://schemas.microsoft.com/office/drawing/2014/main" id="{59EB9734-2228-5F14-99AF-9E9B0C06546F}"/>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TextBox 2">
            <a:extLst>
              <a:ext uri="{FF2B5EF4-FFF2-40B4-BE49-F238E27FC236}">
                <a16:creationId xmlns:a16="http://schemas.microsoft.com/office/drawing/2014/main" id="{D2EE43DA-BBBF-C1C9-B88C-8638138A664A}"/>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4" name="Graphic 3" descr="Computer with solid fill">
            <a:extLst>
              <a:ext uri="{FF2B5EF4-FFF2-40B4-BE49-F238E27FC236}">
                <a16:creationId xmlns:a16="http://schemas.microsoft.com/office/drawing/2014/main" id="{06927B2D-3D18-97B0-C162-AA6A2300A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0623" y="2431565"/>
            <a:ext cx="914400" cy="914400"/>
          </a:xfrm>
          <a:prstGeom prst="rect">
            <a:avLst/>
          </a:prstGeom>
        </p:spPr>
      </p:pic>
      <p:pic>
        <p:nvPicPr>
          <p:cNvPr id="9" name="Graphic 8">
            <a:extLst>
              <a:ext uri="{FF2B5EF4-FFF2-40B4-BE49-F238E27FC236}">
                <a16:creationId xmlns:a16="http://schemas.microsoft.com/office/drawing/2014/main" id="{B1237712-A920-7868-3EED-5CAA40D0B0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9125" y="2241890"/>
            <a:ext cx="1196081" cy="1608289"/>
          </a:xfrm>
          <a:prstGeom prst="rect">
            <a:avLst/>
          </a:prstGeom>
        </p:spPr>
      </p:pic>
      <p:pic>
        <p:nvPicPr>
          <p:cNvPr id="14" name="Graphic 13">
            <a:extLst>
              <a:ext uri="{FF2B5EF4-FFF2-40B4-BE49-F238E27FC236}">
                <a16:creationId xmlns:a16="http://schemas.microsoft.com/office/drawing/2014/main" id="{4F343891-94C1-F434-A256-BD064A0F552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17973" y="2251988"/>
            <a:ext cx="1225363" cy="1608289"/>
          </a:xfrm>
          <a:prstGeom prst="rect">
            <a:avLst/>
          </a:prstGeom>
        </p:spPr>
      </p:pic>
    </p:spTree>
    <p:extLst>
      <p:ext uri="{BB962C8B-B14F-4D97-AF65-F5344CB8AC3E}">
        <p14:creationId xmlns:p14="http://schemas.microsoft.com/office/powerpoint/2010/main" val="893795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CC8C4EB2-A6E5-0BA1-3951-2832F9E3F7B2}"/>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E0D4FA22-DA9A-9B37-3776-E35628CF5406}"/>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79CD25A4-1D43-C72D-D239-912900D6927D}"/>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0" name="TextBox 19">
            <a:extLst>
              <a:ext uri="{FF2B5EF4-FFF2-40B4-BE49-F238E27FC236}">
                <a16:creationId xmlns:a16="http://schemas.microsoft.com/office/drawing/2014/main" id="{432B3031-F6FF-092F-77B2-D66EB751C389}"/>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1" name="TextBox 20">
            <a:extLst>
              <a:ext uri="{FF2B5EF4-FFF2-40B4-BE49-F238E27FC236}">
                <a16:creationId xmlns:a16="http://schemas.microsoft.com/office/drawing/2014/main" id="{A93FC1E0-92A1-F115-34FC-8F46E9B8B28E}"/>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2" name="Cloud 21">
            <a:extLst>
              <a:ext uri="{FF2B5EF4-FFF2-40B4-BE49-F238E27FC236}">
                <a16:creationId xmlns:a16="http://schemas.microsoft.com/office/drawing/2014/main" id="{11C20C86-95C5-827C-116C-8173DE22C386}"/>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flipV="1">
            <a:off x="4965277" y="2332551"/>
            <a:ext cx="1609199"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p:cNvCxnSpPr>
          <p:nvPr/>
        </p:nvCxnSpPr>
        <p:spPr>
          <a:xfrm rot="10800000" flipV="1">
            <a:off x="4050878" y="2132495"/>
            <a:ext cx="2184403" cy="756269"/>
          </a:xfrm>
          <a:prstGeom prst="bentConnector3">
            <a:avLst>
              <a:gd name="adj1" fmla="val 110465"/>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4793941" cy="1015663"/>
          </a:xfrm>
          <a:prstGeom prst="rect">
            <a:avLst/>
          </a:prstGeom>
          <a:noFill/>
        </p:spPr>
        <p:txBody>
          <a:bodyPr wrap="none" rtlCol="0">
            <a:spAutoFit/>
          </a:bodyPr>
          <a:lstStyle/>
          <a:p>
            <a:r>
              <a:rPr lang="en-CA" sz="2000" b="1" dirty="0">
                <a:solidFill>
                  <a:schemeClr val="tx2"/>
                </a:solidFill>
              </a:rPr>
              <a:t>Orders:</a:t>
            </a:r>
          </a:p>
          <a:p>
            <a:r>
              <a:rPr lang="en-CA" sz="2000" dirty="0">
                <a:solidFill>
                  <a:schemeClr val="tx2"/>
                </a:solidFill>
              </a:rPr>
              <a:t>-Lung Cancer Screening Test (6 months)</a:t>
            </a:r>
          </a:p>
          <a:p>
            <a:r>
              <a:rPr lang="en-CA" sz="2000" dirty="0">
                <a:solidFill>
                  <a:schemeClr val="tx2"/>
                </a:solidFill>
              </a:rPr>
              <a:t>-Smoking Cessation Programme</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760917" y="1206714"/>
            <a:ext cx="1494320" cy="707886"/>
          </a:xfrm>
          <a:prstGeom prst="rect">
            <a:avLst/>
          </a:prstGeom>
          <a:noFill/>
        </p:spPr>
        <p:txBody>
          <a:bodyPr wrap="none" rtlCol="0">
            <a:spAutoFit/>
          </a:bodyPr>
          <a:lstStyle/>
          <a:p>
            <a:pPr algn="ctr"/>
            <a:r>
              <a:rPr lang="en-CA" sz="2000" b="1" dirty="0">
                <a:solidFill>
                  <a:schemeClr val="accent5"/>
                </a:solidFill>
              </a:rPr>
              <a:t>Care</a:t>
            </a:r>
          </a:p>
          <a:p>
            <a:pPr algn="ctr"/>
            <a:r>
              <a:rPr lang="en-CA" sz="2000" b="1" dirty="0">
                <a:solidFill>
                  <a:schemeClr val="accent5"/>
                </a:solidFill>
              </a:rPr>
              <a:t>Guidelines</a:t>
            </a:r>
          </a:p>
        </p:txBody>
      </p:sp>
      <p:sp>
        <p:nvSpPr>
          <p:cNvPr id="5" name="TextBox 4">
            <a:extLst>
              <a:ext uri="{FF2B5EF4-FFF2-40B4-BE49-F238E27FC236}">
                <a16:creationId xmlns:a16="http://schemas.microsoft.com/office/drawing/2014/main" id="{F84570D5-60E7-79C8-AA0D-F265765181CB}"/>
              </a:ext>
            </a:extLst>
          </p:cNvPr>
          <p:cNvSpPr txBox="1"/>
          <p:nvPr/>
        </p:nvSpPr>
        <p:spPr>
          <a:xfrm>
            <a:off x="10267528" y="802432"/>
            <a:ext cx="4104456" cy="2554545"/>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This is a wake-up call for Amar. Thinking of his family and his future, Amar finally agrees to </a:t>
            </a:r>
          </a:p>
          <a:p>
            <a:pPr algn="l"/>
            <a:r>
              <a:rPr lang="en-CA" sz="2000" dirty="0">
                <a:solidFill>
                  <a:schemeClr val="tx2"/>
                </a:solidFill>
                <a:cs typeface="Courier New" panose="02070309020205020404" pitchFamily="49" charset="0"/>
              </a:rPr>
              <a:t>try to quit smoking. His doctor encourages him and enrols him </a:t>
            </a:r>
          </a:p>
          <a:p>
            <a:pPr algn="l"/>
            <a:r>
              <a:rPr lang="en-CA" sz="2000" dirty="0">
                <a:solidFill>
                  <a:schemeClr val="tx2"/>
                </a:solidFill>
                <a:cs typeface="Courier New" panose="02070309020205020404" pitchFamily="49" charset="0"/>
              </a:rPr>
              <a:t>in a stop-smoking programme </a:t>
            </a:r>
          </a:p>
          <a:p>
            <a:pPr algn="l"/>
            <a:r>
              <a:rPr lang="en-CA" sz="2000" dirty="0">
                <a:solidFill>
                  <a:schemeClr val="tx2"/>
                </a:solidFill>
                <a:cs typeface="Courier New" panose="02070309020205020404" pitchFamily="49" charset="0"/>
              </a:rPr>
              <a:t>run by the community clinic near his home.</a:t>
            </a:r>
          </a:p>
        </p:txBody>
      </p:sp>
      <p:sp>
        <p:nvSpPr>
          <p:cNvPr id="2" name="Oval 1">
            <a:extLst>
              <a:ext uri="{FF2B5EF4-FFF2-40B4-BE49-F238E27FC236}">
                <a16:creationId xmlns:a16="http://schemas.microsoft.com/office/drawing/2014/main" id="{55D5994E-CD61-E1E3-CD15-D0AB89E9A5BF}"/>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TextBox 2">
            <a:extLst>
              <a:ext uri="{FF2B5EF4-FFF2-40B4-BE49-F238E27FC236}">
                <a16:creationId xmlns:a16="http://schemas.microsoft.com/office/drawing/2014/main" id="{0676B5C8-51F0-312D-2112-7C05F528DCBE}"/>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4" name="Graphic 3" descr="Computer with solid fill">
            <a:extLst>
              <a:ext uri="{FF2B5EF4-FFF2-40B4-BE49-F238E27FC236}">
                <a16:creationId xmlns:a16="http://schemas.microsoft.com/office/drawing/2014/main" id="{E77397A7-50A8-6AED-89AF-425E6EED06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0623" y="2431565"/>
            <a:ext cx="914400" cy="914400"/>
          </a:xfrm>
          <a:prstGeom prst="rect">
            <a:avLst/>
          </a:prstGeom>
        </p:spPr>
      </p:pic>
      <p:pic>
        <p:nvPicPr>
          <p:cNvPr id="9" name="Graphic 8">
            <a:extLst>
              <a:ext uri="{FF2B5EF4-FFF2-40B4-BE49-F238E27FC236}">
                <a16:creationId xmlns:a16="http://schemas.microsoft.com/office/drawing/2014/main" id="{8327CAC9-5680-5584-1678-14BCBDCC24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9125" y="2241890"/>
            <a:ext cx="1196081" cy="1608289"/>
          </a:xfrm>
          <a:prstGeom prst="rect">
            <a:avLst/>
          </a:prstGeom>
        </p:spPr>
      </p:pic>
      <p:pic>
        <p:nvPicPr>
          <p:cNvPr id="14" name="Graphic 13">
            <a:extLst>
              <a:ext uri="{FF2B5EF4-FFF2-40B4-BE49-F238E27FC236}">
                <a16:creationId xmlns:a16="http://schemas.microsoft.com/office/drawing/2014/main" id="{54A6FD07-AE7D-D31D-5CD4-4E3FD4BFC5A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17973" y="2251988"/>
            <a:ext cx="1225363" cy="1608289"/>
          </a:xfrm>
          <a:prstGeom prst="rect">
            <a:avLst/>
          </a:prstGeom>
        </p:spPr>
      </p:pic>
      <p:pic>
        <p:nvPicPr>
          <p:cNvPr id="24" name="Graphic 23">
            <a:extLst>
              <a:ext uri="{FF2B5EF4-FFF2-40B4-BE49-F238E27FC236}">
                <a16:creationId xmlns:a16="http://schemas.microsoft.com/office/drawing/2014/main" id="{9046C0D8-3446-263C-8214-8336C30156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2713" y="807177"/>
            <a:ext cx="1447800" cy="1136650"/>
          </a:xfrm>
          <a:prstGeom prst="rect">
            <a:avLst/>
          </a:prstGeom>
        </p:spPr>
      </p:pic>
    </p:spTree>
    <p:extLst>
      <p:ext uri="{BB962C8B-B14F-4D97-AF65-F5344CB8AC3E}">
        <p14:creationId xmlns:p14="http://schemas.microsoft.com/office/powerpoint/2010/main" val="3685180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20FA-E6F0-16EA-8C92-BD506742AAEF}"/>
              </a:ext>
            </a:extLst>
          </p:cNvPr>
          <p:cNvSpPr>
            <a:spLocks noGrp="1"/>
          </p:cNvSpPr>
          <p:nvPr>
            <p:ph type="title"/>
          </p:nvPr>
        </p:nvSpPr>
        <p:spPr/>
        <p:txBody>
          <a:bodyPr/>
          <a:lstStyle/>
          <a:p>
            <a:r>
              <a:rPr lang="en-CA" dirty="0"/>
              <a:t>WORKSHOP-2 AGENDA</a:t>
            </a:r>
          </a:p>
        </p:txBody>
      </p:sp>
      <p:sp>
        <p:nvSpPr>
          <p:cNvPr id="4" name="Content Placeholder 3">
            <a:extLst>
              <a:ext uri="{FF2B5EF4-FFF2-40B4-BE49-F238E27FC236}">
                <a16:creationId xmlns:a16="http://schemas.microsoft.com/office/drawing/2014/main" id="{982EE500-4827-E981-8556-2178F5BB1FB4}"/>
              </a:ext>
            </a:extLst>
          </p:cNvPr>
          <p:cNvSpPr>
            <a:spLocks noGrp="1"/>
          </p:cNvSpPr>
          <p:nvPr>
            <p:ph idx="1"/>
          </p:nvPr>
        </p:nvSpPr>
        <p:spPr>
          <a:xfrm>
            <a:off x="731520" y="1920243"/>
            <a:ext cx="11984280" cy="5431155"/>
          </a:xfrm>
        </p:spPr>
        <p:txBody>
          <a:bodyPr>
            <a:noAutofit/>
          </a:bodyPr>
          <a:lstStyle/>
          <a:p>
            <a:r>
              <a:rPr lang="en-CA" sz="2400" b="1" dirty="0"/>
              <a:t>Brief recap and review</a:t>
            </a:r>
          </a:p>
          <a:p>
            <a:r>
              <a:rPr lang="en-CA" sz="2400" b="1" dirty="0"/>
              <a:t>The “</a:t>
            </a:r>
            <a:r>
              <a:rPr lang="en-CA" sz="2400" b="1" i="1" dirty="0">
                <a:solidFill>
                  <a:schemeClr val="accent5"/>
                </a:solidFill>
              </a:rPr>
              <a:t>metaphor</a:t>
            </a:r>
            <a:r>
              <a:rPr lang="en-CA" sz="2400" b="1" dirty="0"/>
              <a:t>” for a Health Information Exchange (HIE)</a:t>
            </a:r>
          </a:p>
          <a:p>
            <a:r>
              <a:rPr lang="en-CA" sz="2400" b="1" dirty="0">
                <a:solidFill>
                  <a:schemeClr val="accent5"/>
                </a:solidFill>
              </a:rPr>
              <a:t>OpenHIE</a:t>
            </a:r>
            <a:r>
              <a:rPr lang="en-CA" sz="2400" b="1" dirty="0"/>
              <a:t>: an architected approach to health data sharing</a:t>
            </a:r>
          </a:p>
          <a:p>
            <a:pPr lvl="1"/>
            <a:r>
              <a:rPr lang="en-CA" sz="2400" b="1" dirty="0"/>
              <a:t>Transaction processing model</a:t>
            </a:r>
          </a:p>
          <a:p>
            <a:pPr lvl="1"/>
            <a:r>
              <a:rPr lang="en-CA" sz="2400" b="1" dirty="0"/>
              <a:t>Person-centric data model</a:t>
            </a:r>
          </a:p>
          <a:p>
            <a:r>
              <a:rPr lang="en-CA" sz="2400" b="1" dirty="0"/>
              <a:t>An </a:t>
            </a:r>
            <a:r>
              <a:rPr lang="en-CA" sz="2400" b="1" dirty="0">
                <a:solidFill>
                  <a:schemeClr val="accent5"/>
                </a:solidFill>
              </a:rPr>
              <a:t>infrastructure</a:t>
            </a:r>
            <a:r>
              <a:rPr lang="en-CA" sz="2400" b="1" dirty="0"/>
              <a:t> model for OpenHIE-on-FHIR</a:t>
            </a:r>
          </a:p>
          <a:p>
            <a:r>
              <a:rPr lang="en-CA" sz="2400" b="1" dirty="0"/>
              <a:t>Computable Care Guidelines (</a:t>
            </a:r>
            <a:r>
              <a:rPr lang="en-CA" sz="2400" b="1" dirty="0">
                <a:solidFill>
                  <a:schemeClr val="accent5"/>
                </a:solidFill>
              </a:rPr>
              <a:t>CCGs</a:t>
            </a:r>
            <a:r>
              <a:rPr lang="en-CA" sz="2400" b="1" dirty="0"/>
              <a:t>): an architected approach to broad adoption of evidence-based care</a:t>
            </a:r>
          </a:p>
          <a:p>
            <a:pPr lvl="1"/>
            <a:r>
              <a:rPr lang="en-CA" sz="2400" b="1" dirty="0"/>
              <a:t>Leveraging the repeatable </a:t>
            </a:r>
            <a:r>
              <a:rPr lang="en-CA" sz="2400" b="1" dirty="0">
                <a:solidFill>
                  <a:schemeClr val="accent5"/>
                </a:solidFill>
              </a:rPr>
              <a:t>1-2-3-4 pattern </a:t>
            </a:r>
            <a:r>
              <a:rPr lang="en-CA" sz="2400" b="1" dirty="0"/>
              <a:t>to operationalize best-practices and improve health</a:t>
            </a:r>
          </a:p>
          <a:p>
            <a:pPr lvl="1"/>
            <a:r>
              <a:rPr lang="en-CA" sz="2400" b="1" dirty="0"/>
              <a:t>Leveraging </a:t>
            </a:r>
            <a:r>
              <a:rPr lang="en-CA" sz="2400" b="1" dirty="0">
                <a:solidFill>
                  <a:schemeClr val="accent5"/>
                </a:solidFill>
              </a:rPr>
              <a:t>“atomic” data </a:t>
            </a:r>
            <a:r>
              <a:rPr lang="en-CA" sz="2400" b="1" dirty="0"/>
              <a:t>to improve our ability to analyse and manage</a:t>
            </a:r>
          </a:p>
          <a:p>
            <a:r>
              <a:rPr lang="en-CA" sz="2400" b="1" dirty="0"/>
              <a:t>Next steps</a:t>
            </a:r>
          </a:p>
        </p:txBody>
      </p:sp>
      <p:sp>
        <p:nvSpPr>
          <p:cNvPr id="2" name="Slide Number Placeholder 1">
            <a:extLst>
              <a:ext uri="{FF2B5EF4-FFF2-40B4-BE49-F238E27FC236}">
                <a16:creationId xmlns:a16="http://schemas.microsoft.com/office/drawing/2014/main" id="{A90B2415-CE5E-D377-67DA-FC8067A437F7}"/>
              </a:ext>
            </a:extLst>
          </p:cNvPr>
          <p:cNvSpPr>
            <a:spLocks noGrp="1"/>
          </p:cNvSpPr>
          <p:nvPr>
            <p:ph type="sldNum" sz="quarter" idx="12"/>
          </p:nvPr>
        </p:nvSpPr>
        <p:spPr/>
        <p:txBody>
          <a:bodyPr/>
          <a:lstStyle/>
          <a:p>
            <a:fld id="{6734F48E-A456-4E2F-B17E-509464F7A050}" type="slidenum">
              <a:rPr lang="en-CA" smtClean="0"/>
              <a:pPr/>
              <a:t>4</a:t>
            </a:fld>
            <a:endParaRPr lang="en-CA"/>
          </a:p>
        </p:txBody>
      </p:sp>
    </p:spTree>
    <p:extLst>
      <p:ext uri="{BB962C8B-B14F-4D97-AF65-F5344CB8AC3E}">
        <p14:creationId xmlns:p14="http://schemas.microsoft.com/office/powerpoint/2010/main" val="917013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A24CE578-A973-D9E9-76DE-4EFE196B32B8}"/>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1B27C2CC-70A4-E4FB-98A8-EF45AEB8FA1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77A58519-E4F1-EDCB-09C2-F1983D1927BB}"/>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9FE0B956-953B-A841-F925-0A8E1147BA9E}"/>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0" name="TextBox 19">
            <a:extLst>
              <a:ext uri="{FF2B5EF4-FFF2-40B4-BE49-F238E27FC236}">
                <a16:creationId xmlns:a16="http://schemas.microsoft.com/office/drawing/2014/main" id="{D4280F7A-A896-73E0-64B9-89BCEBBA0083}"/>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1" name="Cloud 20">
            <a:extLst>
              <a:ext uri="{FF2B5EF4-FFF2-40B4-BE49-F238E27FC236}">
                <a16:creationId xmlns:a16="http://schemas.microsoft.com/office/drawing/2014/main" id="{514520E8-CF67-9769-6372-0ED20DB40C1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endCxn id="19" idx="2"/>
          </p:cNvCxnSpPr>
          <p:nvPr/>
        </p:nvCxnSpPr>
        <p:spPr>
          <a:xfrm flipV="1">
            <a:off x="4965277" y="2332551"/>
            <a:ext cx="1628435"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4414991" cy="400110"/>
          </a:xfrm>
          <a:prstGeom prst="rect">
            <a:avLst/>
          </a:prstGeom>
          <a:noFill/>
        </p:spPr>
        <p:txBody>
          <a:bodyPr wrap="none" rtlCol="0">
            <a:spAutoFit/>
          </a:bodyPr>
          <a:lstStyle/>
          <a:p>
            <a:r>
              <a:rPr lang="en-CA" sz="2000" b="1" dirty="0">
                <a:solidFill>
                  <a:schemeClr val="tx2"/>
                </a:solidFill>
              </a:rPr>
              <a:t>Amar’s [Updated] Health Summary</a:t>
            </a:r>
          </a:p>
        </p:txBody>
      </p:sp>
      <p:sp>
        <p:nvSpPr>
          <p:cNvPr id="10" name="TextBox 9">
            <a:extLst>
              <a:ext uri="{FF2B5EF4-FFF2-40B4-BE49-F238E27FC236}">
                <a16:creationId xmlns:a16="http://schemas.microsoft.com/office/drawing/2014/main" id="{5CE0269A-CF5A-BB68-5DC8-EADDC12D9C48}"/>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Amar’s health summary is updated with the observations and the two new orders. The summary is posted to the HIE.</a:t>
            </a:r>
          </a:p>
        </p:txBody>
      </p:sp>
      <p:cxnSp>
        <p:nvCxnSpPr>
          <p:cNvPr id="2" name="Connector: Elbow 1">
            <a:extLst>
              <a:ext uri="{FF2B5EF4-FFF2-40B4-BE49-F238E27FC236}">
                <a16:creationId xmlns:a16="http://schemas.microsoft.com/office/drawing/2014/main" id="{249C03B0-7713-71C5-5C14-2214F4F97A54}"/>
              </a:ext>
            </a:extLst>
          </p:cNvPr>
          <p:cNvCxnSpPr>
            <a:cxnSpLocks/>
            <a:stCxn id="19" idx="3"/>
            <a:endCxn id="21" idx="1"/>
          </p:cNvCxnSpPr>
          <p:nvPr/>
        </p:nvCxnSpPr>
        <p:spPr>
          <a:xfrm flipV="1">
            <a:off x="6952143" y="1785476"/>
            <a:ext cx="597221" cy="347020"/>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7C9369C2-EFA1-4E5A-86B9-722BC4829B8F}"/>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TextBox 3">
            <a:extLst>
              <a:ext uri="{FF2B5EF4-FFF2-40B4-BE49-F238E27FC236}">
                <a16:creationId xmlns:a16="http://schemas.microsoft.com/office/drawing/2014/main" id="{06D6C8FD-0215-5DC3-D324-189DC114039E}"/>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9" name="Graphic 8" descr="Computer with solid fill">
            <a:extLst>
              <a:ext uri="{FF2B5EF4-FFF2-40B4-BE49-F238E27FC236}">
                <a16:creationId xmlns:a16="http://schemas.microsoft.com/office/drawing/2014/main" id="{C89F6AE6-C0C2-D788-A484-99439083E3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0623" y="2431565"/>
            <a:ext cx="914400" cy="914400"/>
          </a:xfrm>
          <a:prstGeom prst="rect">
            <a:avLst/>
          </a:prstGeom>
        </p:spPr>
      </p:pic>
      <p:pic>
        <p:nvPicPr>
          <p:cNvPr id="14" name="Graphic 13">
            <a:extLst>
              <a:ext uri="{FF2B5EF4-FFF2-40B4-BE49-F238E27FC236}">
                <a16:creationId xmlns:a16="http://schemas.microsoft.com/office/drawing/2014/main" id="{D321AAD0-FC2B-7830-58BB-FC7646CD4D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9125" y="2241890"/>
            <a:ext cx="1196081" cy="1608289"/>
          </a:xfrm>
          <a:prstGeom prst="rect">
            <a:avLst/>
          </a:prstGeom>
        </p:spPr>
      </p:pic>
      <p:pic>
        <p:nvPicPr>
          <p:cNvPr id="22" name="Graphic 21">
            <a:extLst>
              <a:ext uri="{FF2B5EF4-FFF2-40B4-BE49-F238E27FC236}">
                <a16:creationId xmlns:a16="http://schemas.microsoft.com/office/drawing/2014/main" id="{E807443A-0BB8-DEC8-6FE9-CDC2F462172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17973" y="2251988"/>
            <a:ext cx="1225363" cy="1608289"/>
          </a:xfrm>
          <a:prstGeom prst="rect">
            <a:avLst/>
          </a:prstGeom>
        </p:spPr>
      </p:pic>
    </p:spTree>
    <p:extLst>
      <p:ext uri="{BB962C8B-B14F-4D97-AF65-F5344CB8AC3E}">
        <p14:creationId xmlns:p14="http://schemas.microsoft.com/office/powerpoint/2010/main" val="2345155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DE94D201-695D-FF8E-A330-4FE9C2AF3C96}"/>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D2B2351D-D137-F9E6-727F-C43CCD85D400}"/>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Cloud 11">
            <a:extLst>
              <a:ext uri="{FF2B5EF4-FFF2-40B4-BE49-F238E27FC236}">
                <a16:creationId xmlns:a16="http://schemas.microsoft.com/office/drawing/2014/main" id="{3BA76DC5-5FA3-EFF1-1A1F-8C5D17B37C2B}"/>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TextBox 12">
            <a:extLst>
              <a:ext uri="{FF2B5EF4-FFF2-40B4-BE49-F238E27FC236}">
                <a16:creationId xmlns:a16="http://schemas.microsoft.com/office/drawing/2014/main" id="{30C34168-3F96-8B15-931E-6F7C7C3FEF27}"/>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5" name="TextBox 14">
            <a:extLst>
              <a:ext uri="{FF2B5EF4-FFF2-40B4-BE49-F238E27FC236}">
                <a16:creationId xmlns:a16="http://schemas.microsoft.com/office/drawing/2014/main" id="{4B3B0B12-4C0E-3D71-49AC-EA8E0C58B1EF}"/>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6" name="Cloud 15">
            <a:extLst>
              <a:ext uri="{FF2B5EF4-FFF2-40B4-BE49-F238E27FC236}">
                <a16:creationId xmlns:a16="http://schemas.microsoft.com/office/drawing/2014/main" id="{3BCD12CC-BE20-E4D9-61F1-A068B50B21C1}"/>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rot="10800000">
            <a:off x="7559298" y="1763178"/>
            <a:ext cx="619998" cy="364196"/>
          </a:xfrm>
          <a:prstGeom prst="bentConnector4">
            <a:avLst>
              <a:gd name="adj1" fmla="val 42160"/>
              <a:gd name="adj2" fmla="val -1346"/>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descr="A green circle with a white cross in it&#10;&#10;Description automatically generated">
            <a:extLst>
              <a:ext uri="{FF2B5EF4-FFF2-40B4-BE49-F238E27FC236}">
                <a16:creationId xmlns:a16="http://schemas.microsoft.com/office/drawing/2014/main" id="{3616EC9E-5B03-74DD-92A3-3EB87884C1C2}"/>
              </a:ext>
            </a:extLst>
          </p:cNvPr>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sp>
        <p:nvSpPr>
          <p:cNvPr id="8" name="TextBox 7">
            <a:extLst>
              <a:ext uri="{FF2B5EF4-FFF2-40B4-BE49-F238E27FC236}">
                <a16:creationId xmlns:a16="http://schemas.microsoft.com/office/drawing/2014/main" id="{F075F756-FF7E-CB32-249B-E6695B3DE6F0}"/>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On Amar’s phone, he sees the lung cancer screening results, the follow-up appointment, and his enrolment in the stop-smoking programme. For the sake of his family, he is committed to making the changes he needs to make.</a:t>
            </a:r>
          </a:p>
        </p:txBody>
      </p:sp>
      <p:cxnSp>
        <p:nvCxnSpPr>
          <p:cNvPr id="17" name="Connector: Elbow 16">
            <a:extLst>
              <a:ext uri="{FF2B5EF4-FFF2-40B4-BE49-F238E27FC236}">
                <a16:creationId xmlns:a16="http://schemas.microsoft.com/office/drawing/2014/main" id="{BA05C4A8-9976-794D-AECF-E216CE11DC88}"/>
              </a:ext>
            </a:extLst>
          </p:cNvPr>
          <p:cNvCxnSpPr>
            <a:cxnSpLocks/>
            <a:stCxn id="10" idx="1"/>
            <a:endCxn id="15" idx="2"/>
          </p:cNvCxnSpPr>
          <p:nvPr/>
        </p:nvCxnSpPr>
        <p:spPr>
          <a:xfrm rot="10800000">
            <a:off x="8525705" y="2327430"/>
            <a:ext cx="4354018" cy="2194811"/>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120135D0-4538-7514-FF74-CD8549AFA1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1784" y="5050288"/>
            <a:ext cx="1485900" cy="1993900"/>
          </a:xfrm>
          <a:prstGeom prst="rect">
            <a:avLst/>
          </a:prstGeom>
        </p:spPr>
      </p:pic>
    </p:spTree>
    <p:extLst>
      <p:ext uri="{BB962C8B-B14F-4D97-AF65-F5344CB8AC3E}">
        <p14:creationId xmlns:p14="http://schemas.microsoft.com/office/powerpoint/2010/main" val="3446071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rrow: Curved Up 24">
            <a:extLst>
              <a:ext uri="{FF2B5EF4-FFF2-40B4-BE49-F238E27FC236}">
                <a16:creationId xmlns:a16="http://schemas.microsoft.com/office/drawing/2014/main" id="{2AF2F4B1-B79B-DDF8-8E9D-6BC7D9E511E7}"/>
              </a:ext>
            </a:extLst>
          </p:cNvPr>
          <p:cNvSpPr/>
          <p:nvPr/>
        </p:nvSpPr>
        <p:spPr>
          <a:xfrm>
            <a:off x="2346648" y="3713342"/>
            <a:ext cx="11704796" cy="287263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29" name="Straight Connector 28">
            <a:extLst>
              <a:ext uri="{FF2B5EF4-FFF2-40B4-BE49-F238E27FC236}">
                <a16:creationId xmlns:a16="http://schemas.microsoft.com/office/drawing/2014/main" id="{EFF1E9CC-741D-4F5B-EAB6-0F0CE9AF1505}"/>
              </a:ext>
            </a:extLst>
          </p:cNvPr>
          <p:cNvCxnSpPr>
            <a:cxnSpLocks/>
            <a:stCxn id="34" idx="0"/>
          </p:cNvCxnSpPr>
          <p:nvPr/>
        </p:nvCxnSpPr>
        <p:spPr>
          <a:xfrm flipV="1">
            <a:off x="6515870" y="1594520"/>
            <a:ext cx="1015354" cy="16017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1905AB-1B5A-B4B4-AD7A-8A84D3031C04}"/>
              </a:ext>
            </a:extLst>
          </p:cNvPr>
          <p:cNvCxnSpPr>
            <a:cxnSpLocks/>
          </p:cNvCxnSpPr>
          <p:nvPr/>
        </p:nvCxnSpPr>
        <p:spPr>
          <a:xfrm flipH="1" flipV="1">
            <a:off x="7747248" y="1714802"/>
            <a:ext cx="1234994" cy="16789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 name="Picture 19" descr="A green circle with a white cross in it&#10;&#10;Description automatically generated">
            <a:extLst>
              <a:ext uri="{FF2B5EF4-FFF2-40B4-BE49-F238E27FC236}">
                <a16:creationId xmlns:a16="http://schemas.microsoft.com/office/drawing/2014/main" id="{D8FFE6CA-D7CC-E2A5-0590-3C2E65C7E767}"/>
              </a:ext>
            </a:extLst>
          </p:cNvPr>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929949" y="2778265"/>
            <a:ext cx="814880" cy="814880"/>
          </a:xfrm>
          <a:prstGeom prst="rect">
            <a:avLst/>
          </a:prstGeom>
        </p:spPr>
      </p:pic>
      <p:sp>
        <p:nvSpPr>
          <p:cNvPr id="21" name="TextBox 20">
            <a:extLst>
              <a:ext uri="{FF2B5EF4-FFF2-40B4-BE49-F238E27FC236}">
                <a16:creationId xmlns:a16="http://schemas.microsoft.com/office/drawing/2014/main" id="{A82596A2-15FA-9504-D9D2-754BCE485AE2}"/>
              </a:ext>
            </a:extLst>
          </p:cNvPr>
          <p:cNvSpPr txBox="1"/>
          <p:nvPr/>
        </p:nvSpPr>
        <p:spPr>
          <a:xfrm>
            <a:off x="12351665" y="2311411"/>
            <a:ext cx="2167513" cy="400110"/>
          </a:xfrm>
          <a:prstGeom prst="rect">
            <a:avLst/>
          </a:prstGeom>
          <a:noFill/>
        </p:spPr>
        <p:txBody>
          <a:bodyPr wrap="square" rtlCol="0">
            <a:spAutoFit/>
          </a:bodyPr>
          <a:lstStyle/>
          <a:p>
            <a:pPr algn="l"/>
            <a:r>
              <a:rPr lang="en-CA" sz="2000" b="1" dirty="0">
                <a:solidFill>
                  <a:schemeClr val="accent5"/>
                </a:solidFill>
              </a:rPr>
              <a:t>Amar’s Record</a:t>
            </a:r>
          </a:p>
        </p:txBody>
      </p:sp>
      <p:cxnSp>
        <p:nvCxnSpPr>
          <p:cNvPr id="22" name="Straight Connector 21">
            <a:extLst>
              <a:ext uri="{FF2B5EF4-FFF2-40B4-BE49-F238E27FC236}">
                <a16:creationId xmlns:a16="http://schemas.microsoft.com/office/drawing/2014/main" id="{97C3D58B-099E-3FBB-73C6-6F2F5C4207A5}"/>
              </a:ext>
            </a:extLst>
          </p:cNvPr>
          <p:cNvCxnSpPr>
            <a:cxnSpLocks/>
          </p:cNvCxnSpPr>
          <p:nvPr/>
        </p:nvCxnSpPr>
        <p:spPr>
          <a:xfrm flipH="1" flipV="1">
            <a:off x="7747248" y="1734129"/>
            <a:ext cx="4392488" cy="69743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E7BD2FF-1342-7107-E642-25F7BAFEAB2E}"/>
              </a:ext>
            </a:extLst>
          </p:cNvPr>
          <p:cNvCxnSpPr>
            <a:cxnSpLocks/>
            <a:endCxn id="2" idx="1"/>
          </p:cNvCxnSpPr>
          <p:nvPr/>
        </p:nvCxnSpPr>
        <p:spPr>
          <a:xfrm>
            <a:off x="3588490" y="1959830"/>
            <a:ext cx="2646790" cy="1726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Cloud 40">
            <a:extLst>
              <a:ext uri="{FF2B5EF4-FFF2-40B4-BE49-F238E27FC236}">
                <a16:creationId xmlns:a16="http://schemas.microsoft.com/office/drawing/2014/main" id="{86C6879D-1041-6AAD-879B-B2301E5B493B}"/>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2" name="Cloud 11">
            <a:extLst>
              <a:ext uri="{FF2B5EF4-FFF2-40B4-BE49-F238E27FC236}">
                <a16:creationId xmlns:a16="http://schemas.microsoft.com/office/drawing/2014/main" id="{F6253A98-4F03-D8D7-BB30-11224E182564}"/>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TextBox 1">
            <a:extLst>
              <a:ext uri="{FF2B5EF4-FFF2-40B4-BE49-F238E27FC236}">
                <a16:creationId xmlns:a16="http://schemas.microsoft.com/office/drawing/2014/main" id="{102B37F6-F9F5-89F4-0F3B-9D14D4582A03}"/>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4" name="Cloud 23">
            <a:extLst>
              <a:ext uri="{FF2B5EF4-FFF2-40B4-BE49-F238E27FC236}">
                <a16:creationId xmlns:a16="http://schemas.microsoft.com/office/drawing/2014/main" id="{13DA8CD6-CA0C-9F86-A65F-FB220CF3C9F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
        <p:nvSpPr>
          <p:cNvPr id="18" name="Cloud 17">
            <a:extLst>
              <a:ext uri="{FF2B5EF4-FFF2-40B4-BE49-F238E27FC236}">
                <a16:creationId xmlns:a16="http://schemas.microsoft.com/office/drawing/2014/main" id="{CF579415-6156-DCD1-546E-E1FCF8CF7A10}"/>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3" name="TextBox 22">
            <a:extLst>
              <a:ext uri="{FF2B5EF4-FFF2-40B4-BE49-F238E27FC236}">
                <a16:creationId xmlns:a16="http://schemas.microsoft.com/office/drawing/2014/main" id="{61E5DFE3-3CC4-A715-6417-5ED789C388D6}"/>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7" name="TextBox 6">
            <a:extLst>
              <a:ext uri="{FF2B5EF4-FFF2-40B4-BE49-F238E27FC236}">
                <a16:creationId xmlns:a16="http://schemas.microsoft.com/office/drawing/2014/main" id="{6321F9CA-7772-F887-6813-FE7DA0A28FA1}"/>
              </a:ext>
            </a:extLst>
          </p:cNvPr>
          <p:cNvSpPr txBox="1"/>
          <p:nvPr/>
        </p:nvSpPr>
        <p:spPr>
          <a:xfrm>
            <a:off x="2475226" y="6755998"/>
            <a:ext cx="9110786" cy="70788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The HIE connects the disparate cloud-hosted and locally-installed digital health solutions together so they can operate as a “system” on behalf of Amar’s care.</a:t>
            </a:r>
          </a:p>
        </p:txBody>
      </p:sp>
      <p:sp>
        <p:nvSpPr>
          <p:cNvPr id="16" name="Oval 15">
            <a:extLst>
              <a:ext uri="{FF2B5EF4-FFF2-40B4-BE49-F238E27FC236}">
                <a16:creationId xmlns:a16="http://schemas.microsoft.com/office/drawing/2014/main" id="{7C0EE69E-1079-0C3F-93C9-D05BAE97AE66}"/>
              </a:ext>
            </a:extLst>
          </p:cNvPr>
          <p:cNvSpPr/>
          <p:nvPr/>
        </p:nvSpPr>
        <p:spPr>
          <a:xfrm>
            <a:off x="575019"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TextBox 25">
            <a:extLst>
              <a:ext uri="{FF2B5EF4-FFF2-40B4-BE49-F238E27FC236}">
                <a16:creationId xmlns:a16="http://schemas.microsoft.com/office/drawing/2014/main" id="{F0DB9A6C-913E-CA58-8CA0-5E6D805F932B}"/>
              </a:ext>
            </a:extLst>
          </p:cNvPr>
          <p:cNvSpPr txBox="1"/>
          <p:nvPr/>
        </p:nvSpPr>
        <p:spPr>
          <a:xfrm>
            <a:off x="796626" y="1702282"/>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27" name="Graphic 26">
            <a:extLst>
              <a:ext uri="{FF2B5EF4-FFF2-40B4-BE49-F238E27FC236}">
                <a16:creationId xmlns:a16="http://schemas.microsoft.com/office/drawing/2014/main" id="{59349990-0C4A-4773-98D3-77D4E30E5A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8997" y="2241890"/>
            <a:ext cx="1196081" cy="1608289"/>
          </a:xfrm>
          <a:prstGeom prst="rect">
            <a:avLst/>
          </a:prstGeom>
        </p:spPr>
      </p:pic>
      <p:pic>
        <p:nvPicPr>
          <p:cNvPr id="30" name="Graphic 29" descr="Computer with solid fill">
            <a:extLst>
              <a:ext uri="{FF2B5EF4-FFF2-40B4-BE49-F238E27FC236}">
                <a16:creationId xmlns:a16="http://schemas.microsoft.com/office/drawing/2014/main" id="{E07635EF-C50C-165C-6A0A-F8838F9AC9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112" y="2431565"/>
            <a:ext cx="914400" cy="914400"/>
          </a:xfrm>
          <a:prstGeom prst="rect">
            <a:avLst/>
          </a:prstGeom>
        </p:spPr>
      </p:pic>
      <p:sp>
        <p:nvSpPr>
          <p:cNvPr id="31" name="Oval 30">
            <a:extLst>
              <a:ext uri="{FF2B5EF4-FFF2-40B4-BE49-F238E27FC236}">
                <a16:creationId xmlns:a16="http://schemas.microsoft.com/office/drawing/2014/main" id="{D2EBAF60-0733-B8C9-A029-970C486B92AC}"/>
              </a:ext>
            </a:extLst>
          </p:cNvPr>
          <p:cNvSpPr/>
          <p:nvPr/>
        </p:nvSpPr>
        <p:spPr>
          <a:xfrm>
            <a:off x="3161745" y="5459283"/>
            <a:ext cx="3742841" cy="705702"/>
          </a:xfrm>
          <a:prstGeom prst="ellipse">
            <a:avLst/>
          </a:prstGeom>
          <a:solidFill>
            <a:schemeClr val="accent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5"/>
              </a:solidFill>
            </a:endParaRPr>
          </a:p>
        </p:txBody>
      </p:sp>
      <p:pic>
        <p:nvPicPr>
          <p:cNvPr id="32" name="Graphic 31" descr="Computer with solid fill">
            <a:extLst>
              <a:ext uri="{FF2B5EF4-FFF2-40B4-BE49-F238E27FC236}">
                <a16:creationId xmlns:a16="http://schemas.microsoft.com/office/drawing/2014/main" id="{C4E1023A-50A3-5B81-E109-A84A2B7E3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0690" y="4524630"/>
            <a:ext cx="914400" cy="914400"/>
          </a:xfrm>
          <a:prstGeom prst="rect">
            <a:avLst/>
          </a:prstGeom>
        </p:spPr>
      </p:pic>
      <p:sp>
        <p:nvSpPr>
          <p:cNvPr id="34" name="TextBox 33">
            <a:extLst>
              <a:ext uri="{FF2B5EF4-FFF2-40B4-BE49-F238E27FC236}">
                <a16:creationId xmlns:a16="http://schemas.microsoft.com/office/drawing/2014/main" id="{F817F21C-6DE0-C26A-6784-33EABDF7E9A5}"/>
              </a:ext>
            </a:extLst>
          </p:cNvPr>
          <p:cNvSpPr txBox="1"/>
          <p:nvPr/>
        </p:nvSpPr>
        <p:spPr>
          <a:xfrm>
            <a:off x="4920721" y="3196249"/>
            <a:ext cx="3190297" cy="400110"/>
          </a:xfrm>
          <a:prstGeom prst="rect">
            <a:avLst/>
          </a:prstGeom>
          <a:noFill/>
        </p:spPr>
        <p:txBody>
          <a:bodyPr wrap="none" rtlCol="0">
            <a:spAutoFit/>
          </a:bodyPr>
          <a:lstStyle/>
          <a:p>
            <a:pPr algn="ctr"/>
            <a:r>
              <a:rPr lang="en-CA" sz="2000" b="1" dirty="0">
                <a:solidFill>
                  <a:schemeClr val="accent5"/>
                </a:solidFill>
              </a:rPr>
              <a:t>Private-sector Pharmacy</a:t>
            </a:r>
          </a:p>
        </p:txBody>
      </p:sp>
      <p:pic>
        <p:nvPicPr>
          <p:cNvPr id="35" name="Graphic 34">
            <a:extLst>
              <a:ext uri="{FF2B5EF4-FFF2-40B4-BE49-F238E27FC236}">
                <a16:creationId xmlns:a16="http://schemas.microsoft.com/office/drawing/2014/main" id="{F24F6489-583C-F8D4-E13E-9C7A7A4680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4135" y="3633188"/>
            <a:ext cx="1709906" cy="2273398"/>
          </a:xfrm>
          <a:prstGeom prst="rect">
            <a:avLst/>
          </a:prstGeom>
        </p:spPr>
      </p:pic>
      <p:sp>
        <p:nvSpPr>
          <p:cNvPr id="36" name="Oval 35">
            <a:extLst>
              <a:ext uri="{FF2B5EF4-FFF2-40B4-BE49-F238E27FC236}">
                <a16:creationId xmlns:a16="http://schemas.microsoft.com/office/drawing/2014/main" id="{F0266CAC-EC9E-008F-A998-949F35FC30FA}"/>
              </a:ext>
            </a:extLst>
          </p:cNvPr>
          <p:cNvSpPr/>
          <p:nvPr/>
        </p:nvSpPr>
        <p:spPr>
          <a:xfrm>
            <a:off x="8003601" y="5374042"/>
            <a:ext cx="3742841" cy="705702"/>
          </a:xfrm>
          <a:prstGeom prst="ellipse">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7" name="Graphic 36" descr="Computer with solid fill">
            <a:extLst>
              <a:ext uri="{FF2B5EF4-FFF2-40B4-BE49-F238E27FC236}">
                <a16:creationId xmlns:a16="http://schemas.microsoft.com/office/drawing/2014/main" id="{D56DBA75-FDF6-724A-12BE-80C792E9AB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0063" y="4524630"/>
            <a:ext cx="914400" cy="914400"/>
          </a:xfrm>
          <a:prstGeom prst="rect">
            <a:avLst/>
          </a:prstGeom>
        </p:spPr>
      </p:pic>
      <p:sp>
        <p:nvSpPr>
          <p:cNvPr id="38" name="TextBox 37">
            <a:extLst>
              <a:ext uri="{FF2B5EF4-FFF2-40B4-BE49-F238E27FC236}">
                <a16:creationId xmlns:a16="http://schemas.microsoft.com/office/drawing/2014/main" id="{62FE99BB-587B-4852-EA0A-FA7844F6CB3B}"/>
              </a:ext>
            </a:extLst>
          </p:cNvPr>
          <p:cNvSpPr txBox="1"/>
          <p:nvPr/>
        </p:nvSpPr>
        <p:spPr>
          <a:xfrm>
            <a:off x="8982242" y="3479375"/>
            <a:ext cx="3076483" cy="400110"/>
          </a:xfrm>
          <a:prstGeom prst="rect">
            <a:avLst/>
          </a:prstGeom>
          <a:noFill/>
        </p:spPr>
        <p:txBody>
          <a:bodyPr wrap="none" rtlCol="0">
            <a:spAutoFit/>
          </a:bodyPr>
          <a:lstStyle/>
          <a:p>
            <a:pPr algn="ctr"/>
            <a:r>
              <a:rPr lang="en-CA" sz="2000" b="1" dirty="0">
                <a:solidFill>
                  <a:schemeClr val="accent6"/>
                </a:solidFill>
              </a:rPr>
              <a:t>Diagnostic Imaging Lab</a:t>
            </a:r>
          </a:p>
        </p:txBody>
      </p:sp>
      <p:pic>
        <p:nvPicPr>
          <p:cNvPr id="39" name="Graphic 38">
            <a:extLst>
              <a:ext uri="{FF2B5EF4-FFF2-40B4-BE49-F238E27FC236}">
                <a16:creationId xmlns:a16="http://schemas.microsoft.com/office/drawing/2014/main" id="{A66CFECD-7DDC-0DAB-FC20-7C6F05DB301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443720" y="3947504"/>
            <a:ext cx="1709906" cy="1644766"/>
          </a:xfrm>
          <a:prstGeom prst="rect">
            <a:avLst/>
          </a:prstGeom>
        </p:spPr>
      </p:pic>
      <p:pic>
        <p:nvPicPr>
          <p:cNvPr id="40" name="Graphic 39">
            <a:extLst>
              <a:ext uri="{FF2B5EF4-FFF2-40B4-BE49-F238E27FC236}">
                <a16:creationId xmlns:a16="http://schemas.microsoft.com/office/drawing/2014/main" id="{4127B29A-D48F-0DB6-3B65-3405FFF3D2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565544" y="4264936"/>
            <a:ext cx="1485900" cy="1993900"/>
          </a:xfrm>
          <a:prstGeom prst="rect">
            <a:avLst/>
          </a:prstGeom>
        </p:spPr>
      </p:pic>
    </p:spTree>
    <p:extLst>
      <p:ext uri="{BB962C8B-B14F-4D97-AF65-F5344CB8AC3E}">
        <p14:creationId xmlns:p14="http://schemas.microsoft.com/office/powerpoint/2010/main" val="1652359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row: Right 34">
            <a:extLst>
              <a:ext uri="{FF2B5EF4-FFF2-40B4-BE49-F238E27FC236}">
                <a16:creationId xmlns:a16="http://schemas.microsoft.com/office/drawing/2014/main" id="{06A03E2E-D315-467F-6221-C49D4B2788D9}"/>
              </a:ext>
            </a:extLst>
          </p:cNvPr>
          <p:cNvSpPr/>
          <p:nvPr/>
        </p:nvSpPr>
        <p:spPr>
          <a:xfrm>
            <a:off x="9236938" y="4402832"/>
            <a:ext cx="1208969" cy="761317"/>
          </a:xfrm>
          <a:prstGeom prst="right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8" name="TextBox 37">
            <a:extLst>
              <a:ext uri="{FF2B5EF4-FFF2-40B4-BE49-F238E27FC236}">
                <a16:creationId xmlns:a16="http://schemas.microsoft.com/office/drawing/2014/main" id="{1DA95BD5-EB86-7AB8-669E-8D280F6DD59A}"/>
              </a:ext>
            </a:extLst>
          </p:cNvPr>
          <p:cNvSpPr txBox="1"/>
          <p:nvPr/>
        </p:nvSpPr>
        <p:spPr>
          <a:xfrm>
            <a:off x="2471270" y="4460325"/>
            <a:ext cx="3929089" cy="646331"/>
          </a:xfrm>
          <a:prstGeom prst="rect">
            <a:avLst/>
          </a:prstGeom>
          <a:noFill/>
        </p:spPr>
        <p:txBody>
          <a:bodyPr wrap="none" rtlCol="0">
            <a:spAutoFit/>
          </a:bodyPr>
          <a:lstStyle/>
          <a:p>
            <a:pPr algn="r"/>
            <a:r>
              <a:rPr lang="en-CA" sz="3600" b="1" dirty="0">
                <a:solidFill>
                  <a:schemeClr val="tx2"/>
                </a:solidFill>
                <a:latin typeface="Andes Bold" panose="02000000000000000000" pitchFamily="2" charset="0"/>
              </a:rPr>
              <a:t>Ministry of Health</a:t>
            </a:r>
          </a:p>
        </p:txBody>
      </p:sp>
      <p:sp>
        <p:nvSpPr>
          <p:cNvPr id="2" name="Cloud 1">
            <a:extLst>
              <a:ext uri="{FF2B5EF4-FFF2-40B4-BE49-F238E27FC236}">
                <a16:creationId xmlns:a16="http://schemas.microsoft.com/office/drawing/2014/main" id="{C1ABB22D-518E-9CEE-7D0C-94503DEE46F5}"/>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3" name="Cloud 2">
            <a:extLst>
              <a:ext uri="{FF2B5EF4-FFF2-40B4-BE49-F238E27FC236}">
                <a16:creationId xmlns:a16="http://schemas.microsoft.com/office/drawing/2014/main" id="{4E03BA0B-869A-287D-F55F-732060F10B53}"/>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TextBox 3">
            <a:extLst>
              <a:ext uri="{FF2B5EF4-FFF2-40B4-BE49-F238E27FC236}">
                <a16:creationId xmlns:a16="http://schemas.microsoft.com/office/drawing/2014/main" id="{D5A6C484-757F-9D9C-5D55-73A0448F373C}"/>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5" name="Cloud 4">
            <a:extLst>
              <a:ext uri="{FF2B5EF4-FFF2-40B4-BE49-F238E27FC236}">
                <a16:creationId xmlns:a16="http://schemas.microsoft.com/office/drawing/2014/main" id="{A6966C4D-5318-1C69-0AA6-C99E64B307D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sp>
        <p:nvSpPr>
          <p:cNvPr id="6" name="Cloud 5">
            <a:extLst>
              <a:ext uri="{FF2B5EF4-FFF2-40B4-BE49-F238E27FC236}">
                <a16:creationId xmlns:a16="http://schemas.microsoft.com/office/drawing/2014/main" id="{C3DD14EE-1303-EE67-7DA0-D9577E548C7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TextBox 6">
            <a:extLst>
              <a:ext uri="{FF2B5EF4-FFF2-40B4-BE49-F238E27FC236}">
                <a16:creationId xmlns:a16="http://schemas.microsoft.com/office/drawing/2014/main" id="{BAC1CD8D-9FF9-EF93-F6C6-EDFFDF70AE28}"/>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cxnSp>
        <p:nvCxnSpPr>
          <p:cNvPr id="33" name="Straight Connector 32">
            <a:extLst>
              <a:ext uri="{FF2B5EF4-FFF2-40B4-BE49-F238E27FC236}">
                <a16:creationId xmlns:a16="http://schemas.microsoft.com/office/drawing/2014/main" id="{9FC2A4BE-072C-89E4-F37B-DDD7E6756EE8}"/>
              </a:ext>
            </a:extLst>
          </p:cNvPr>
          <p:cNvCxnSpPr>
            <a:cxnSpLocks/>
            <a:endCxn id="5" idx="1"/>
          </p:cNvCxnSpPr>
          <p:nvPr/>
        </p:nvCxnSpPr>
        <p:spPr>
          <a:xfrm flipV="1">
            <a:off x="7547422" y="1785476"/>
            <a:ext cx="1942" cy="1896226"/>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EAA5B0-AFD0-F487-BBB1-592E0177AE0E}"/>
              </a:ext>
            </a:extLst>
          </p:cNvPr>
          <p:cNvSpPr txBox="1"/>
          <p:nvPr/>
        </p:nvSpPr>
        <p:spPr>
          <a:xfrm>
            <a:off x="1007548" y="5338936"/>
            <a:ext cx="4867492" cy="163121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The MOH can leverage analyses of the system-wide data in the HIE to inform better decision-making and improve health system management for the benefit of Amar… and everyone.</a:t>
            </a:r>
          </a:p>
        </p:txBody>
      </p:sp>
      <p:pic>
        <p:nvPicPr>
          <p:cNvPr id="10" name="Graphic 9">
            <a:extLst>
              <a:ext uri="{FF2B5EF4-FFF2-40B4-BE49-F238E27FC236}">
                <a16:creationId xmlns:a16="http://schemas.microsoft.com/office/drawing/2014/main" id="{53BE1462-AA7F-C858-7C6F-91BB0403D5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1696" y="3789824"/>
            <a:ext cx="2665417" cy="3180327"/>
          </a:xfrm>
          <a:prstGeom prst="rect">
            <a:avLst/>
          </a:prstGeom>
        </p:spPr>
      </p:pic>
      <p:pic>
        <p:nvPicPr>
          <p:cNvPr id="12" name="Graphic 11">
            <a:extLst>
              <a:ext uri="{FF2B5EF4-FFF2-40B4-BE49-F238E27FC236}">
                <a16:creationId xmlns:a16="http://schemas.microsoft.com/office/drawing/2014/main" id="{BB3BF73C-D078-9393-9187-6113AB142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43591" y="3806806"/>
            <a:ext cx="2296675" cy="3163345"/>
          </a:xfrm>
          <a:prstGeom prst="rect">
            <a:avLst/>
          </a:prstGeom>
        </p:spPr>
      </p:pic>
    </p:spTree>
    <p:extLst>
      <p:ext uri="{BB962C8B-B14F-4D97-AF65-F5344CB8AC3E}">
        <p14:creationId xmlns:p14="http://schemas.microsoft.com/office/powerpoint/2010/main" val="2847038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58A8A-BDB1-8DF0-A847-A95BE0071EB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D102EBA-31DA-1486-6B01-ED9B7CCE7328}"/>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989AFE03-45F7-CADD-A58A-8DF11BF89182}"/>
              </a:ext>
            </a:extLst>
          </p:cNvPr>
          <p:cNvSpPr>
            <a:spLocks noGrp="1"/>
          </p:cNvSpPr>
          <p:nvPr>
            <p:ph idx="1"/>
          </p:nvPr>
        </p:nvSpPr>
        <p:spPr>
          <a:xfrm>
            <a:off x="828000" y="1980000"/>
            <a:ext cx="12751896" cy="5431155"/>
          </a:xfrm>
        </p:spPr>
        <p:txBody>
          <a:bodyPr/>
          <a:lstStyle/>
          <a:p>
            <a:pPr marL="457200" indent="-457200" algn="l">
              <a:buSzPct val="75000"/>
              <a:buFont typeface="Arial" panose="020B0604020202020204" pitchFamily="34" charset="0"/>
              <a:buChar char="•"/>
            </a:pPr>
            <a:r>
              <a:rPr lang="en-CA" sz="2800" b="1" dirty="0"/>
              <a:t>Care providers, across both the public and private sectors, use a wide range of </a:t>
            </a:r>
            <a:r>
              <a:rPr lang="en-CA" sz="2800" b="1" dirty="0">
                <a:solidFill>
                  <a:schemeClr val="accent5"/>
                </a:solidFill>
              </a:rPr>
              <a:t>disparate</a:t>
            </a:r>
            <a:r>
              <a:rPr lang="en-CA" sz="2800" b="1" dirty="0"/>
              <a:t> point of service </a:t>
            </a:r>
            <a:r>
              <a:rPr lang="en-CA" sz="2800" b="1" dirty="0">
                <a:solidFill>
                  <a:schemeClr val="accent5"/>
                </a:solidFill>
              </a:rPr>
              <a:t>(POS) </a:t>
            </a:r>
            <a:r>
              <a:rPr lang="en-CA" sz="2800" b="1" dirty="0"/>
              <a:t>digital health solutions.</a:t>
            </a:r>
          </a:p>
          <a:p>
            <a:pPr marL="457200" indent="-457200" algn="l">
              <a:buSzPct val="75000"/>
              <a:buFont typeface="Arial" panose="020B0604020202020204" pitchFamily="34" charset="0"/>
              <a:buChar char="•"/>
            </a:pPr>
            <a:r>
              <a:rPr lang="en-CA" sz="2800" b="1" dirty="0"/>
              <a:t>Some POS solutions are cloud-hosted, others are local.</a:t>
            </a:r>
          </a:p>
          <a:p>
            <a:pPr marL="457200" indent="-457200" algn="l">
              <a:buSzPct val="75000"/>
              <a:buFont typeface="Arial" panose="020B0604020202020204" pitchFamily="34" charset="0"/>
              <a:buChar char="•"/>
            </a:pPr>
            <a:r>
              <a:rPr lang="en-CA" sz="2800" b="1" dirty="0"/>
              <a:t>To support care continuity for Amar, </a:t>
            </a:r>
            <a:r>
              <a:rPr lang="en-CA" sz="2800" b="1" u="sng" dirty="0">
                <a:solidFill>
                  <a:schemeClr val="accent5"/>
                </a:solidFill>
              </a:rPr>
              <a:t>all</a:t>
            </a:r>
            <a:r>
              <a:rPr lang="en-CA" sz="2800" b="1" dirty="0">
                <a:solidFill>
                  <a:schemeClr val="accent5"/>
                </a:solidFill>
              </a:rPr>
              <a:t> POS solutions </a:t>
            </a:r>
            <a:r>
              <a:rPr lang="en-CA" sz="2800" b="1" dirty="0"/>
              <a:t>leverage the health information exchange </a:t>
            </a:r>
            <a:r>
              <a:rPr lang="en-CA" sz="2800" b="1" dirty="0">
                <a:solidFill>
                  <a:schemeClr val="accent5"/>
                </a:solidFill>
              </a:rPr>
              <a:t>(HIE) </a:t>
            </a:r>
            <a:r>
              <a:rPr lang="en-CA" sz="2800" b="1" dirty="0"/>
              <a:t>to keep Amar’s shared health data </a:t>
            </a:r>
            <a:r>
              <a:rPr lang="en-CA" sz="2800" b="1" dirty="0">
                <a:solidFill>
                  <a:schemeClr val="accent5"/>
                </a:solidFill>
              </a:rPr>
              <a:t>current</a:t>
            </a:r>
            <a:r>
              <a:rPr lang="en-CA" sz="2800" b="1" dirty="0"/>
              <a:t> and </a:t>
            </a:r>
            <a:r>
              <a:rPr lang="en-CA" sz="2800" b="1" dirty="0">
                <a:solidFill>
                  <a:schemeClr val="accent5"/>
                </a:solidFill>
              </a:rPr>
              <a:t>correct</a:t>
            </a:r>
            <a:r>
              <a:rPr lang="en-CA" sz="2800" b="1" dirty="0"/>
              <a:t>.</a:t>
            </a:r>
          </a:p>
          <a:p>
            <a:pPr marL="457200" indent="-457200" algn="l">
              <a:buSzPct val="75000"/>
              <a:buFont typeface="Arial" panose="020B0604020202020204" pitchFamily="34" charset="0"/>
              <a:buChar char="•"/>
            </a:pPr>
            <a:r>
              <a:rPr lang="en-CA" sz="2800" b="1" dirty="0"/>
              <a:t>Using the MOH’s </a:t>
            </a:r>
            <a:r>
              <a:rPr lang="en-CA" sz="2800" b="1" dirty="0">
                <a:solidFill>
                  <a:schemeClr val="accent5"/>
                </a:solidFill>
              </a:rPr>
              <a:t>PHR</a:t>
            </a:r>
            <a:r>
              <a:rPr lang="en-CA" sz="2800" b="1" dirty="0"/>
              <a:t> portal, Amar can access his health summary record. He can also </a:t>
            </a:r>
            <a:r>
              <a:rPr lang="en-CA" sz="2800" b="1" dirty="0">
                <a:solidFill>
                  <a:schemeClr val="accent5"/>
                </a:solidFill>
              </a:rPr>
              <a:t>enter</a:t>
            </a:r>
            <a:r>
              <a:rPr lang="en-CA" sz="2800" b="1" dirty="0"/>
              <a:t> personal information that helps him better manage his health journey.</a:t>
            </a:r>
          </a:p>
          <a:p>
            <a:pPr marL="457200" indent="-457200" algn="l">
              <a:buSzPct val="75000"/>
              <a:buFont typeface="Arial" panose="020B0604020202020204" pitchFamily="34" charset="0"/>
              <a:buChar char="•"/>
            </a:pPr>
            <a:r>
              <a:rPr lang="en-CA" sz="2800" b="1" dirty="0"/>
              <a:t>Analyses of the detailed data in the HIE can inform MOH decision-making and </a:t>
            </a:r>
            <a:r>
              <a:rPr lang="en-CA" sz="2800" b="1" dirty="0">
                <a:solidFill>
                  <a:schemeClr val="accent5"/>
                </a:solidFill>
              </a:rPr>
              <a:t>improve</a:t>
            </a:r>
            <a:r>
              <a:rPr lang="en-CA" sz="2800" b="1" dirty="0"/>
              <a:t> health system management. </a:t>
            </a:r>
            <a:endParaRPr lang="en-GB" dirty="0"/>
          </a:p>
        </p:txBody>
      </p:sp>
      <p:sp>
        <p:nvSpPr>
          <p:cNvPr id="2" name="Slide Number Placeholder 1">
            <a:extLst>
              <a:ext uri="{FF2B5EF4-FFF2-40B4-BE49-F238E27FC236}">
                <a16:creationId xmlns:a16="http://schemas.microsoft.com/office/drawing/2014/main" id="{7574A1BC-F91A-0ADC-176D-5E31C2ADC39D}"/>
              </a:ext>
            </a:extLst>
          </p:cNvPr>
          <p:cNvSpPr>
            <a:spLocks noGrp="1"/>
          </p:cNvSpPr>
          <p:nvPr>
            <p:ph type="sldNum" sz="quarter" idx="12"/>
          </p:nvPr>
        </p:nvSpPr>
        <p:spPr/>
        <p:txBody>
          <a:bodyPr/>
          <a:lstStyle/>
          <a:p>
            <a:fld id="{6734F48E-A456-4E2F-B17E-509464F7A050}" type="slidenum">
              <a:rPr lang="en-CA" smtClean="0"/>
              <a:pPr/>
              <a:t>44</a:t>
            </a:fld>
            <a:endParaRPr lang="en-CA"/>
          </a:p>
        </p:txBody>
      </p:sp>
      <p:pic>
        <p:nvPicPr>
          <p:cNvPr id="8" name="Graphic 7" descr="Key with solid fill">
            <a:extLst>
              <a:ext uri="{FF2B5EF4-FFF2-40B4-BE49-F238E27FC236}">
                <a16:creationId xmlns:a16="http://schemas.microsoft.com/office/drawing/2014/main" id="{69593A45-A7A9-4A57-EA2C-075A789F0F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787081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58066-E32C-4EAA-7B6E-53C12BF84BA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5B2B08-1217-E9CF-638B-69DBD0727A33}"/>
              </a:ext>
            </a:extLst>
          </p:cNvPr>
          <p:cNvSpPr>
            <a:spLocks noGrp="1"/>
          </p:cNvSpPr>
          <p:nvPr>
            <p:ph type="sldNum" sz="quarter" idx="12"/>
          </p:nvPr>
        </p:nvSpPr>
        <p:spPr/>
        <p:txBody>
          <a:bodyPr/>
          <a:lstStyle/>
          <a:p>
            <a:fld id="{6734F48E-A456-4E2F-B17E-509464F7A050}" type="slidenum">
              <a:rPr lang="en-CA" smtClean="0"/>
              <a:pPr/>
              <a:t>45</a:t>
            </a:fld>
            <a:endParaRPr lang="en-CA"/>
          </a:p>
        </p:txBody>
      </p:sp>
      <p:pic>
        <p:nvPicPr>
          <p:cNvPr id="5" name="Graphic 4">
            <a:extLst>
              <a:ext uri="{FF2B5EF4-FFF2-40B4-BE49-F238E27FC236}">
                <a16:creationId xmlns:a16="http://schemas.microsoft.com/office/drawing/2014/main" id="{B5A7611A-2EB8-1D4D-8F71-F5FBB19A010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289191" y="1484562"/>
            <a:ext cx="4285996" cy="6149473"/>
          </a:xfrm>
          <a:prstGeom prst="rect">
            <a:avLst/>
          </a:prstGeom>
        </p:spPr>
      </p:pic>
      <p:sp>
        <p:nvSpPr>
          <p:cNvPr id="2" name="Content Placeholder 2">
            <a:extLst>
              <a:ext uri="{FF2B5EF4-FFF2-40B4-BE49-F238E27FC236}">
                <a16:creationId xmlns:a16="http://schemas.microsoft.com/office/drawing/2014/main" id="{86A56360-16BC-2D6C-9684-38F83818F653}"/>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259403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D740A-BD0F-9FFA-8171-4E8F77219F8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DF91FE-8F0E-7F98-3362-566A74241F40}"/>
              </a:ext>
            </a:extLst>
          </p:cNvPr>
          <p:cNvSpPr>
            <a:spLocks noGrp="1"/>
          </p:cNvSpPr>
          <p:nvPr>
            <p:ph type="sldNum" sz="quarter" idx="12"/>
          </p:nvPr>
        </p:nvSpPr>
        <p:spPr/>
        <p:txBody>
          <a:bodyPr/>
          <a:lstStyle/>
          <a:p>
            <a:fld id="{6734F48E-A456-4E2F-B17E-509464F7A050}" type="slidenum">
              <a:rPr lang="en-CA" smtClean="0"/>
              <a:pPr/>
              <a:t>46</a:t>
            </a:fld>
            <a:endParaRPr lang="en-CA"/>
          </a:p>
        </p:txBody>
      </p:sp>
      <p:sp>
        <p:nvSpPr>
          <p:cNvPr id="2" name="Content Placeholder 2">
            <a:extLst>
              <a:ext uri="{FF2B5EF4-FFF2-40B4-BE49-F238E27FC236}">
                <a16:creationId xmlns:a16="http://schemas.microsoft.com/office/drawing/2014/main" id="{44A3B2C1-3C2B-0C5D-6073-E8A3607BD92E}"/>
              </a:ext>
            </a:extLst>
          </p:cNvPr>
          <p:cNvSpPr txBox="1">
            <a:spLocks/>
          </p:cNvSpPr>
          <p:nvPr/>
        </p:nvSpPr>
        <p:spPr>
          <a:xfrm>
            <a:off x="834480" y="1954560"/>
            <a:ext cx="8136904"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is </a:t>
            </a:r>
            <a:r>
              <a:rPr lang="en-CA" sz="4800" b="1" dirty="0" err="1">
                <a:solidFill>
                  <a:schemeClr val="accent5"/>
                </a:solidFill>
                <a:latin typeface="+mn-lt"/>
              </a:rPr>
              <a:t>OpenHIE</a:t>
            </a:r>
            <a:r>
              <a:rPr lang="en-CA" sz="4800" b="1" dirty="0">
                <a:latin typeface="+mn-lt"/>
              </a:rPr>
              <a:t>… and how does it help us?</a:t>
            </a:r>
            <a:endParaRPr lang="en-CA" sz="4800" dirty="0">
              <a:latin typeface="+mn-lt"/>
            </a:endParaRPr>
          </a:p>
        </p:txBody>
      </p:sp>
      <p:pic>
        <p:nvPicPr>
          <p:cNvPr id="6" name="Graphic 5">
            <a:extLst>
              <a:ext uri="{FF2B5EF4-FFF2-40B4-BE49-F238E27FC236}">
                <a16:creationId xmlns:a16="http://schemas.microsoft.com/office/drawing/2014/main" id="{EA2DFA4D-6D06-9584-243A-C132D7BAF7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9416" y="2674640"/>
            <a:ext cx="3528392" cy="4953320"/>
          </a:xfrm>
          <a:prstGeom prst="rect">
            <a:avLst/>
          </a:prstGeom>
        </p:spPr>
      </p:pic>
    </p:spTree>
    <p:extLst>
      <p:ext uri="{BB962C8B-B14F-4D97-AF65-F5344CB8AC3E}">
        <p14:creationId xmlns:p14="http://schemas.microsoft.com/office/powerpoint/2010/main" val="4207737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2D5F0-25EB-DE24-DDDD-4E7CD09C5E93}"/>
              </a:ext>
            </a:extLst>
          </p:cNvPr>
          <p:cNvSpPr>
            <a:spLocks noGrp="1"/>
          </p:cNvSpPr>
          <p:nvPr>
            <p:ph type="sldNum" sz="quarter" idx="12"/>
          </p:nvPr>
        </p:nvSpPr>
        <p:spPr/>
        <p:txBody>
          <a:bodyPr/>
          <a:lstStyle/>
          <a:p>
            <a:fld id="{6734F48E-A456-4E2F-B17E-509464F7A050}" type="slidenum">
              <a:rPr lang="en-CA" smtClean="0"/>
              <a:pPr/>
              <a:t>47</a:t>
            </a:fld>
            <a:endParaRPr lang="en-CA"/>
          </a:p>
        </p:txBody>
      </p:sp>
      <p:sp>
        <p:nvSpPr>
          <p:cNvPr id="59" name="TextBox 58">
            <a:extLst>
              <a:ext uri="{FF2B5EF4-FFF2-40B4-BE49-F238E27FC236}">
                <a16:creationId xmlns:a16="http://schemas.microsoft.com/office/drawing/2014/main" id="{4AC40CCD-4422-E55B-3A5D-E4E72E27943E}"/>
              </a:ext>
            </a:extLst>
          </p:cNvPr>
          <p:cNvSpPr txBox="1"/>
          <p:nvPr/>
        </p:nvSpPr>
        <p:spPr>
          <a:xfrm>
            <a:off x="1482552" y="775930"/>
            <a:ext cx="7347044" cy="2677656"/>
          </a:xfrm>
          <a:prstGeom prst="rect">
            <a:avLst/>
          </a:prstGeom>
          <a:noFill/>
        </p:spPr>
        <p:txBody>
          <a:bodyPr wrap="square" rtlCol="0">
            <a:spAutoFit/>
          </a:bodyPr>
          <a:lstStyle/>
          <a:p>
            <a:pPr algn="l"/>
            <a:r>
              <a:rPr lang="en-CA" sz="2800" b="1" dirty="0">
                <a:solidFill>
                  <a:schemeClr val="accent5"/>
                </a:solidFill>
              </a:rPr>
              <a:t>Enterprise architecture </a:t>
            </a:r>
            <a:r>
              <a:rPr lang="en-CA" sz="2800" dirty="0">
                <a:solidFill>
                  <a:schemeClr val="tx2"/>
                </a:solidFill>
              </a:rPr>
              <a:t>has been described as being analogous to </a:t>
            </a:r>
            <a:r>
              <a:rPr lang="en-CA" sz="2800" b="1" dirty="0">
                <a:solidFill>
                  <a:schemeClr val="accent5"/>
                </a:solidFill>
              </a:rPr>
              <a:t>urban planning</a:t>
            </a:r>
            <a:r>
              <a:rPr lang="en-CA" sz="2800" dirty="0">
                <a:solidFill>
                  <a:schemeClr val="tx2"/>
                </a:solidFill>
              </a:rPr>
              <a:t>. The idea of an urban plan is that investments in </a:t>
            </a:r>
            <a:r>
              <a:rPr lang="en-CA" sz="2800" b="1" dirty="0">
                <a:solidFill>
                  <a:schemeClr val="accent5"/>
                </a:solidFill>
              </a:rPr>
              <a:t>shared infrastructure </a:t>
            </a:r>
            <a:r>
              <a:rPr lang="en-CA" sz="2800" dirty="0">
                <a:solidFill>
                  <a:schemeClr val="tx2"/>
                </a:solidFill>
              </a:rPr>
              <a:t>and </a:t>
            </a:r>
            <a:r>
              <a:rPr lang="en-CA" sz="2800" b="1" dirty="0">
                <a:solidFill>
                  <a:schemeClr val="accent5"/>
                </a:solidFill>
              </a:rPr>
              <a:t>shared services </a:t>
            </a:r>
            <a:r>
              <a:rPr lang="en-CA" sz="2800" dirty="0">
                <a:solidFill>
                  <a:schemeClr val="tx2"/>
                </a:solidFill>
              </a:rPr>
              <a:t>are leveraged in order to allow a city to successfully </a:t>
            </a:r>
            <a:r>
              <a:rPr lang="en-CA" sz="2800" dirty="0">
                <a:solidFill>
                  <a:schemeClr val="accent5"/>
                </a:solidFill>
              </a:rPr>
              <a:t>“</a:t>
            </a:r>
            <a:r>
              <a:rPr lang="en-CA" sz="2800" b="1" i="1" u="sng" dirty="0">
                <a:solidFill>
                  <a:schemeClr val="accent5"/>
                </a:solidFill>
              </a:rPr>
              <a:t>scale</a:t>
            </a:r>
            <a:r>
              <a:rPr lang="en-CA" sz="2800" dirty="0">
                <a:solidFill>
                  <a:schemeClr val="accent5"/>
                </a:solidFill>
              </a:rPr>
              <a:t>”</a:t>
            </a:r>
            <a:r>
              <a:rPr lang="en-CA" sz="2800" dirty="0">
                <a:solidFill>
                  <a:schemeClr val="tx2"/>
                </a:solidFill>
              </a:rPr>
              <a:t>.</a:t>
            </a:r>
          </a:p>
        </p:txBody>
      </p:sp>
      <p:pic>
        <p:nvPicPr>
          <p:cNvPr id="5" name="Graphic 4">
            <a:extLst>
              <a:ext uri="{FF2B5EF4-FFF2-40B4-BE49-F238E27FC236}">
                <a16:creationId xmlns:a16="http://schemas.microsoft.com/office/drawing/2014/main" id="{E9906223-047C-D0B0-07C9-B0A34B8234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97895" y="3322712"/>
            <a:ext cx="2984985" cy="3358108"/>
          </a:xfrm>
          <a:prstGeom prst="rect">
            <a:avLst/>
          </a:prstGeom>
        </p:spPr>
      </p:pic>
      <p:pic>
        <p:nvPicPr>
          <p:cNvPr id="7" name="Graphic 6">
            <a:extLst>
              <a:ext uri="{FF2B5EF4-FFF2-40B4-BE49-F238E27FC236}">
                <a16:creationId xmlns:a16="http://schemas.microsoft.com/office/drawing/2014/main" id="{5440A135-23C5-5DFE-CD96-8E56873F41D2}"/>
              </a:ext>
            </a:extLst>
          </p:cNvPr>
          <p:cNvPicPr>
            <a:picLocks noChangeAspect="1"/>
          </p:cNvPicPr>
          <p:nvPr/>
        </p:nvPicPr>
        <p:blipFill>
          <a:blip r:embed="rId4">
            <a:lum bright="-45000" contrast="-35000"/>
            <a:extLst>
              <a:ext uri="{96DAC541-7B7A-43D3-8B79-37D633B846F1}">
                <asvg:svgBlip xmlns:asvg="http://schemas.microsoft.com/office/drawing/2016/SVG/main" r:embed="rId5"/>
              </a:ext>
            </a:extLst>
          </a:blip>
          <a:stretch>
            <a:fillRect/>
          </a:stretch>
        </p:blipFill>
        <p:spPr>
          <a:xfrm>
            <a:off x="4338357" y="4618856"/>
            <a:ext cx="2689518" cy="2061964"/>
          </a:xfrm>
          <a:prstGeom prst="rect">
            <a:avLst/>
          </a:prstGeom>
        </p:spPr>
      </p:pic>
      <p:pic>
        <p:nvPicPr>
          <p:cNvPr id="8" name="Graphic 7">
            <a:extLst>
              <a:ext uri="{FF2B5EF4-FFF2-40B4-BE49-F238E27FC236}">
                <a16:creationId xmlns:a16="http://schemas.microsoft.com/office/drawing/2014/main" id="{06249283-9C30-9FB5-BAEC-7E8687E55E58}"/>
              </a:ext>
            </a:extLst>
          </p:cNvPr>
          <p:cNvPicPr>
            <a:picLocks noChangeAspect="1"/>
          </p:cNvPicPr>
          <p:nvPr/>
        </p:nvPicPr>
        <p:blipFill>
          <a:blip r:embed="rId4">
            <a:duotone>
              <a:prstClr val="black"/>
              <a:srgbClr val="D9C3A5">
                <a:tint val="50000"/>
                <a:satMod val="180000"/>
              </a:srgbClr>
            </a:duotone>
            <a:extLst>
              <a:ext uri="{96DAC541-7B7A-43D3-8B79-37D633B846F1}">
                <asvg:svgBlip xmlns:asvg="http://schemas.microsoft.com/office/drawing/2016/SVG/main" r:embed="rId5"/>
              </a:ext>
            </a:extLst>
          </a:blip>
          <a:stretch>
            <a:fillRect/>
          </a:stretch>
        </p:blipFill>
        <p:spPr>
          <a:xfrm>
            <a:off x="1180232" y="4618856"/>
            <a:ext cx="2689518" cy="2061964"/>
          </a:xfrm>
          <a:prstGeom prst="rect">
            <a:avLst/>
          </a:prstGeom>
        </p:spPr>
      </p:pic>
      <p:pic>
        <p:nvPicPr>
          <p:cNvPr id="9" name="Graphic 8">
            <a:extLst>
              <a:ext uri="{FF2B5EF4-FFF2-40B4-BE49-F238E27FC236}">
                <a16:creationId xmlns:a16="http://schemas.microsoft.com/office/drawing/2014/main" id="{E19508E8-8694-96EC-48FD-51BF98F7DF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63939" y="4618856"/>
            <a:ext cx="2689518" cy="2061964"/>
          </a:xfrm>
          <a:prstGeom prst="rect">
            <a:avLst/>
          </a:prstGeom>
        </p:spPr>
      </p:pic>
    </p:spTree>
    <p:extLst>
      <p:ext uri="{BB962C8B-B14F-4D97-AF65-F5344CB8AC3E}">
        <p14:creationId xmlns:p14="http://schemas.microsoft.com/office/powerpoint/2010/main" val="334280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2D5F0-25EB-DE24-DDDD-4E7CD09C5E93}"/>
              </a:ext>
            </a:extLst>
          </p:cNvPr>
          <p:cNvSpPr>
            <a:spLocks noGrp="1"/>
          </p:cNvSpPr>
          <p:nvPr>
            <p:ph type="sldNum" sz="quarter" idx="12"/>
          </p:nvPr>
        </p:nvSpPr>
        <p:spPr/>
        <p:txBody>
          <a:bodyPr/>
          <a:lstStyle/>
          <a:p>
            <a:fld id="{6734F48E-A456-4E2F-B17E-509464F7A050}" type="slidenum">
              <a:rPr lang="en-CA" smtClean="0"/>
              <a:pPr/>
              <a:t>48</a:t>
            </a:fld>
            <a:endParaRPr lang="en-CA"/>
          </a:p>
        </p:txBody>
      </p:sp>
      <p:sp>
        <p:nvSpPr>
          <p:cNvPr id="59" name="TextBox 58">
            <a:extLst>
              <a:ext uri="{FF2B5EF4-FFF2-40B4-BE49-F238E27FC236}">
                <a16:creationId xmlns:a16="http://schemas.microsoft.com/office/drawing/2014/main" id="{4AC40CCD-4422-E55B-3A5D-E4E72E27943E}"/>
              </a:ext>
            </a:extLst>
          </p:cNvPr>
          <p:cNvSpPr txBox="1"/>
          <p:nvPr/>
        </p:nvSpPr>
        <p:spPr>
          <a:xfrm>
            <a:off x="1482552" y="775930"/>
            <a:ext cx="7347044" cy="1815882"/>
          </a:xfrm>
          <a:prstGeom prst="rect">
            <a:avLst/>
          </a:prstGeom>
          <a:noFill/>
        </p:spPr>
        <p:txBody>
          <a:bodyPr wrap="square" rtlCol="0">
            <a:spAutoFit/>
          </a:bodyPr>
          <a:lstStyle/>
          <a:p>
            <a:pPr algn="l"/>
            <a:r>
              <a:rPr lang="en-CA" sz="2800" b="1" dirty="0">
                <a:solidFill>
                  <a:schemeClr val="accent5"/>
                </a:solidFill>
              </a:rPr>
              <a:t>Standards-based</a:t>
            </a:r>
            <a:r>
              <a:rPr lang="en-CA" sz="2800" dirty="0">
                <a:solidFill>
                  <a:schemeClr val="tx2"/>
                </a:solidFill>
              </a:rPr>
              <a:t> connectors are used by builders so that their buildings can </a:t>
            </a:r>
            <a:r>
              <a:rPr lang="en-CA" sz="2800" b="1" dirty="0">
                <a:solidFill>
                  <a:schemeClr val="accent5"/>
                </a:solidFill>
              </a:rPr>
              <a:t>plug into </a:t>
            </a:r>
            <a:r>
              <a:rPr lang="en-CA" sz="2800" dirty="0">
                <a:solidFill>
                  <a:schemeClr val="tx2"/>
                </a:solidFill>
              </a:rPr>
              <a:t>the shared services. The growth of the city is </a:t>
            </a:r>
            <a:r>
              <a:rPr lang="en-CA" sz="2800" b="1" dirty="0">
                <a:solidFill>
                  <a:schemeClr val="accent5"/>
                </a:solidFill>
              </a:rPr>
              <a:t>governed</a:t>
            </a:r>
            <a:r>
              <a:rPr lang="en-CA" sz="2800" dirty="0">
                <a:solidFill>
                  <a:schemeClr val="tx2"/>
                </a:solidFill>
              </a:rPr>
              <a:t> by the urban plan.</a:t>
            </a:r>
          </a:p>
        </p:txBody>
      </p:sp>
      <p:pic>
        <p:nvPicPr>
          <p:cNvPr id="7" name="Graphic 6">
            <a:extLst>
              <a:ext uri="{FF2B5EF4-FFF2-40B4-BE49-F238E27FC236}">
                <a16:creationId xmlns:a16="http://schemas.microsoft.com/office/drawing/2014/main" id="{F90F3B87-02B8-1B77-39BA-466A8B5FB1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0" y="4314307"/>
            <a:ext cx="4353892" cy="3114707"/>
          </a:xfrm>
          <a:prstGeom prst="rect">
            <a:avLst/>
          </a:prstGeom>
        </p:spPr>
      </p:pic>
      <p:pic>
        <p:nvPicPr>
          <p:cNvPr id="8" name="Graphic 7">
            <a:extLst>
              <a:ext uri="{FF2B5EF4-FFF2-40B4-BE49-F238E27FC236}">
                <a16:creationId xmlns:a16="http://schemas.microsoft.com/office/drawing/2014/main" id="{EA29B4DF-A0EE-A7D8-FD87-01E44A6E38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7895" y="3322712"/>
            <a:ext cx="2984985" cy="3358108"/>
          </a:xfrm>
          <a:prstGeom prst="rect">
            <a:avLst/>
          </a:prstGeom>
        </p:spPr>
      </p:pic>
      <p:pic>
        <p:nvPicPr>
          <p:cNvPr id="11" name="Graphic 10">
            <a:extLst>
              <a:ext uri="{FF2B5EF4-FFF2-40B4-BE49-F238E27FC236}">
                <a16:creationId xmlns:a16="http://schemas.microsoft.com/office/drawing/2014/main" id="{04C39F48-88AE-C618-57C4-3D5B3F7834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63939" y="4618856"/>
            <a:ext cx="2689518" cy="2061964"/>
          </a:xfrm>
          <a:prstGeom prst="rect">
            <a:avLst/>
          </a:prstGeom>
        </p:spPr>
      </p:pic>
      <p:pic>
        <p:nvPicPr>
          <p:cNvPr id="13" name="Graphic 12">
            <a:extLst>
              <a:ext uri="{FF2B5EF4-FFF2-40B4-BE49-F238E27FC236}">
                <a16:creationId xmlns:a16="http://schemas.microsoft.com/office/drawing/2014/main" id="{F1B3765A-6CE0-D217-AB05-5CB1B2C38B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13419" y="5294541"/>
            <a:ext cx="2448272" cy="1387354"/>
          </a:xfrm>
          <a:prstGeom prst="rect">
            <a:avLst/>
          </a:prstGeom>
        </p:spPr>
      </p:pic>
    </p:spTree>
    <p:extLst>
      <p:ext uri="{BB962C8B-B14F-4D97-AF65-F5344CB8AC3E}">
        <p14:creationId xmlns:p14="http://schemas.microsoft.com/office/powerpoint/2010/main" val="235481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096" y="1470026"/>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DEF372-77EB-BB93-C276-2B1F4E7BE911}"/>
              </a:ext>
            </a:extLst>
          </p:cNvPr>
          <p:cNvSpPr txBox="1"/>
          <p:nvPr/>
        </p:nvSpPr>
        <p:spPr>
          <a:xfrm>
            <a:off x="618456" y="3229200"/>
            <a:ext cx="5184576" cy="3539430"/>
          </a:xfrm>
          <a:prstGeom prst="rect">
            <a:avLst/>
          </a:prstGeom>
          <a:noFill/>
        </p:spPr>
        <p:txBody>
          <a:bodyPr wrap="square" rtlCol="0">
            <a:spAutoFit/>
          </a:bodyPr>
          <a:lstStyle/>
          <a:p>
            <a:r>
              <a:rPr lang="en-CA" sz="2800" dirty="0">
                <a:solidFill>
                  <a:schemeClr val="tx2"/>
                </a:solidFill>
              </a:rPr>
              <a:t>Over </a:t>
            </a:r>
            <a:r>
              <a:rPr lang="en-CA" sz="2800" b="1" i="1" dirty="0">
                <a:solidFill>
                  <a:schemeClr val="accent5"/>
                </a:solidFill>
              </a:rPr>
              <a:t>60 LMICs</a:t>
            </a:r>
            <a:r>
              <a:rPr lang="en-CA" sz="2800" dirty="0">
                <a:solidFill>
                  <a:schemeClr val="accent5"/>
                </a:solidFill>
              </a:rPr>
              <a:t> </a:t>
            </a:r>
            <a:r>
              <a:rPr lang="en-CA" sz="2800" dirty="0">
                <a:solidFill>
                  <a:schemeClr val="tx2"/>
                </a:solidFill>
              </a:rPr>
              <a:t>have adopted </a:t>
            </a:r>
            <a:r>
              <a:rPr lang="en-CA" sz="2800" b="1" dirty="0">
                <a:solidFill>
                  <a:schemeClr val="accent5"/>
                </a:solidFill>
              </a:rPr>
              <a:t>OpenHIE</a:t>
            </a:r>
            <a:r>
              <a:rPr lang="en-CA" sz="2800" dirty="0">
                <a:solidFill>
                  <a:schemeClr val="tx2"/>
                </a:solidFill>
              </a:rPr>
              <a:t> as the basis of their </a:t>
            </a:r>
            <a:r>
              <a:rPr lang="en-CA" sz="2800" b="1" i="1" dirty="0">
                <a:solidFill>
                  <a:schemeClr val="accent5"/>
                </a:solidFill>
              </a:rPr>
              <a:t>health</a:t>
            </a:r>
            <a:r>
              <a:rPr lang="en-CA" sz="2800" dirty="0">
                <a:solidFill>
                  <a:schemeClr val="accent5"/>
                </a:solidFill>
              </a:rPr>
              <a:t> </a:t>
            </a:r>
            <a:r>
              <a:rPr lang="en-CA" sz="2800" b="1" dirty="0">
                <a:solidFill>
                  <a:schemeClr val="accent5"/>
                </a:solidFill>
              </a:rPr>
              <a:t>enterprise architecture</a:t>
            </a:r>
            <a:r>
              <a:rPr lang="en-CA" sz="2800" dirty="0">
                <a:solidFill>
                  <a:schemeClr val="accent5"/>
                </a:solidFill>
              </a:rPr>
              <a:t>. </a:t>
            </a:r>
            <a:r>
              <a:rPr lang="en-CA" sz="2800" dirty="0" err="1">
                <a:solidFill>
                  <a:schemeClr val="tx2"/>
                </a:solidFill>
              </a:rPr>
              <a:t>OpenHIE</a:t>
            </a:r>
            <a:r>
              <a:rPr lang="en-CA" sz="2800" dirty="0">
                <a:solidFill>
                  <a:schemeClr val="tx2"/>
                </a:solidFill>
              </a:rPr>
              <a:t> defines a set of infrastructure and service specifications that, together, operationalizes a health data sharing network.</a:t>
            </a:r>
          </a:p>
        </p:txBody>
      </p:sp>
      <p:pic>
        <p:nvPicPr>
          <p:cNvPr id="4" name="Picture 3">
            <a:extLst>
              <a:ext uri="{FF2B5EF4-FFF2-40B4-BE49-F238E27FC236}">
                <a16:creationId xmlns:a16="http://schemas.microsoft.com/office/drawing/2014/main" id="{700D9C35-89A5-1A4F-0C92-821FB5A891DE}"/>
              </a:ext>
            </a:extLst>
          </p:cNvPr>
          <p:cNvPicPr>
            <a:picLocks noChangeAspect="1"/>
          </p:cNvPicPr>
          <p:nvPr/>
        </p:nvPicPr>
        <p:blipFill>
          <a:blip r:embed="rId4"/>
          <a:stretch>
            <a:fillRect/>
          </a:stretch>
        </p:blipFill>
        <p:spPr>
          <a:xfrm>
            <a:off x="618456" y="2547775"/>
            <a:ext cx="3190076" cy="646983"/>
          </a:xfrm>
          <a:prstGeom prst="rect">
            <a:avLst/>
          </a:prstGeom>
        </p:spPr>
      </p:pic>
    </p:spTree>
    <p:extLst>
      <p:ext uri="{BB962C8B-B14F-4D97-AF65-F5344CB8AC3E}">
        <p14:creationId xmlns:p14="http://schemas.microsoft.com/office/powerpoint/2010/main" val="595959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BBF29-F3EE-9CA4-3675-D9350761B9A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9F67E4-5A38-074E-A568-19E56270C6C4}"/>
              </a:ext>
            </a:extLst>
          </p:cNvPr>
          <p:cNvSpPr>
            <a:spLocks noGrp="1"/>
          </p:cNvSpPr>
          <p:nvPr>
            <p:ph type="sldNum" sz="quarter" idx="12"/>
          </p:nvPr>
        </p:nvSpPr>
        <p:spPr/>
        <p:txBody>
          <a:bodyPr/>
          <a:lstStyle/>
          <a:p>
            <a:fld id="{6734F48E-A456-4E2F-B17E-509464F7A050}" type="slidenum">
              <a:rPr lang="en-CA" smtClean="0"/>
              <a:pPr/>
              <a:t>5</a:t>
            </a:fld>
            <a:endParaRPr lang="en-CA"/>
          </a:p>
        </p:txBody>
      </p:sp>
      <p:sp>
        <p:nvSpPr>
          <p:cNvPr id="2" name="Content Placeholder 2">
            <a:extLst>
              <a:ext uri="{FF2B5EF4-FFF2-40B4-BE49-F238E27FC236}">
                <a16:creationId xmlns:a16="http://schemas.microsoft.com/office/drawing/2014/main" id="{045CCC7A-6DC0-CD5E-1374-5E47F2ACF768}"/>
              </a:ext>
            </a:extLst>
          </p:cNvPr>
          <p:cNvSpPr txBox="1">
            <a:spLocks/>
          </p:cNvSpPr>
          <p:nvPr/>
        </p:nvSpPr>
        <p:spPr>
          <a:xfrm>
            <a:off x="834480" y="1954560"/>
            <a:ext cx="8136904"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could care look like once we have a national health information exchange (</a:t>
            </a:r>
            <a:r>
              <a:rPr lang="en-CA" sz="4800" b="1" dirty="0">
                <a:solidFill>
                  <a:schemeClr val="accent5"/>
                </a:solidFill>
                <a:latin typeface="+mn-lt"/>
              </a:rPr>
              <a:t>HIE</a:t>
            </a:r>
            <a:r>
              <a:rPr lang="en-CA" sz="4800" b="1" dirty="0">
                <a:latin typeface="+mn-lt"/>
              </a:rPr>
              <a:t>)?</a:t>
            </a:r>
            <a:endParaRPr lang="en-CA" sz="4800" dirty="0">
              <a:latin typeface="+mn-lt"/>
            </a:endParaRPr>
          </a:p>
        </p:txBody>
      </p:sp>
      <p:pic>
        <p:nvPicPr>
          <p:cNvPr id="3" name="Graphic 2">
            <a:extLst>
              <a:ext uri="{FF2B5EF4-FFF2-40B4-BE49-F238E27FC236}">
                <a16:creationId xmlns:a16="http://schemas.microsoft.com/office/drawing/2014/main" id="{FE4B58B9-F53B-B0D5-E3C7-CF236EA6F1F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63472" y="2674640"/>
            <a:ext cx="3579724" cy="4996699"/>
          </a:xfrm>
          <a:prstGeom prst="rect">
            <a:avLst/>
          </a:prstGeom>
        </p:spPr>
      </p:pic>
    </p:spTree>
    <p:extLst>
      <p:ext uri="{BB962C8B-B14F-4D97-AF65-F5344CB8AC3E}">
        <p14:creationId xmlns:p14="http://schemas.microsoft.com/office/powerpoint/2010/main" val="2016862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DEF372-77EB-BB93-C276-2B1F4E7BE911}"/>
              </a:ext>
            </a:extLst>
          </p:cNvPr>
          <p:cNvSpPr txBox="1"/>
          <p:nvPr/>
        </p:nvSpPr>
        <p:spPr>
          <a:xfrm>
            <a:off x="618456" y="3222000"/>
            <a:ext cx="5184576" cy="3108543"/>
          </a:xfrm>
          <a:prstGeom prst="rect">
            <a:avLst/>
          </a:prstGeom>
          <a:noFill/>
        </p:spPr>
        <p:txBody>
          <a:bodyPr wrap="square" rtlCol="0">
            <a:spAutoFit/>
          </a:bodyPr>
          <a:lstStyle/>
          <a:p>
            <a:r>
              <a:rPr lang="en-CA" sz="2800" dirty="0">
                <a:solidFill>
                  <a:schemeClr val="tx2"/>
                </a:solidFill>
              </a:rPr>
              <a:t>For the purposes of our Buildable Blueprint specification, we will include </a:t>
            </a:r>
          </a:p>
          <a:p>
            <a:r>
              <a:rPr lang="en-CA" sz="2800" dirty="0">
                <a:solidFill>
                  <a:schemeClr val="tx2"/>
                </a:solidFill>
              </a:rPr>
              <a:t>as </a:t>
            </a:r>
            <a:r>
              <a:rPr lang="en-CA" sz="2800" b="1" dirty="0">
                <a:solidFill>
                  <a:schemeClr val="accent5"/>
                </a:solidFill>
              </a:rPr>
              <a:t>in-scope</a:t>
            </a:r>
            <a:r>
              <a:rPr lang="en-CA" sz="2800" b="1" dirty="0">
                <a:solidFill>
                  <a:schemeClr val="tx2"/>
                </a:solidFill>
              </a:rPr>
              <a:t> </a:t>
            </a:r>
            <a:r>
              <a:rPr lang="en-CA" sz="2800" dirty="0">
                <a:solidFill>
                  <a:schemeClr val="tx2"/>
                </a:solidFill>
              </a:rPr>
              <a:t>the OpenHIE infrastructure and workflows directly related to </a:t>
            </a:r>
            <a:r>
              <a:rPr lang="en-CA" sz="2800" b="1" dirty="0">
                <a:solidFill>
                  <a:schemeClr val="accent5"/>
                </a:solidFill>
              </a:rPr>
              <a:t>healthcare delivery</a:t>
            </a:r>
            <a:r>
              <a:rPr lang="en-CA" sz="2800" dirty="0">
                <a:solidFill>
                  <a:schemeClr val="accent5"/>
                </a:solidFill>
              </a:rPr>
              <a:t>. </a:t>
            </a:r>
          </a:p>
        </p:txBody>
      </p:sp>
      <p:pic>
        <p:nvPicPr>
          <p:cNvPr id="4" name="Picture 3">
            <a:extLst>
              <a:ext uri="{FF2B5EF4-FFF2-40B4-BE49-F238E27FC236}">
                <a16:creationId xmlns:a16="http://schemas.microsoft.com/office/drawing/2014/main" id="{700D9C35-89A5-1A4F-0C92-821FB5A891DE}"/>
              </a:ext>
            </a:extLst>
          </p:cNvPr>
          <p:cNvPicPr>
            <a:picLocks noChangeAspect="1"/>
          </p:cNvPicPr>
          <p:nvPr/>
        </p:nvPicPr>
        <p:blipFill>
          <a:blip r:embed="rId3"/>
          <a:stretch>
            <a:fillRect/>
          </a:stretch>
        </p:blipFill>
        <p:spPr>
          <a:xfrm>
            <a:off x="618456" y="2547775"/>
            <a:ext cx="3190076" cy="646983"/>
          </a:xfrm>
          <a:prstGeom prst="rect">
            <a:avLst/>
          </a:prstGeom>
        </p:spPr>
      </p:pic>
      <p:pic>
        <p:nvPicPr>
          <p:cNvPr id="12" name="Picture 11">
            <a:extLst>
              <a:ext uri="{FF2B5EF4-FFF2-40B4-BE49-F238E27FC236}">
                <a16:creationId xmlns:a16="http://schemas.microsoft.com/office/drawing/2014/main" id="{49D0F6A3-58BF-16FE-7197-E9B3FF2ACB08}"/>
              </a:ext>
            </a:extLst>
          </p:cNvPr>
          <p:cNvPicPr>
            <a:picLocks noChangeAspect="1"/>
          </p:cNvPicPr>
          <p:nvPr/>
        </p:nvPicPr>
        <p:blipFill>
          <a:blip r:embed="rId4">
            <a:alphaModFix amt="85000"/>
          </a:blip>
          <a:stretch>
            <a:fillRect/>
          </a:stretch>
        </p:blipFill>
        <p:spPr>
          <a:xfrm>
            <a:off x="10555560" y="1577339"/>
            <a:ext cx="746760" cy="891540"/>
          </a:xfrm>
          <a:prstGeom prst="rect">
            <a:avLst/>
          </a:prstGeom>
        </p:spPr>
      </p:pic>
      <p:pic>
        <p:nvPicPr>
          <p:cNvPr id="13" name="Picture 12">
            <a:extLst>
              <a:ext uri="{FF2B5EF4-FFF2-40B4-BE49-F238E27FC236}">
                <a16:creationId xmlns:a16="http://schemas.microsoft.com/office/drawing/2014/main" id="{B6C7D975-28F3-3445-1FF7-1A8BE916C52C}"/>
              </a:ext>
            </a:extLst>
          </p:cNvPr>
          <p:cNvPicPr>
            <a:picLocks noChangeAspect="1"/>
          </p:cNvPicPr>
          <p:nvPr/>
        </p:nvPicPr>
        <p:blipFill>
          <a:blip r:embed="rId4">
            <a:alphaModFix amt="85000"/>
          </a:blip>
          <a:stretch>
            <a:fillRect/>
          </a:stretch>
        </p:blipFill>
        <p:spPr>
          <a:xfrm>
            <a:off x="8539336" y="1717359"/>
            <a:ext cx="629477" cy="751519"/>
          </a:xfrm>
          <a:prstGeom prst="rect">
            <a:avLst/>
          </a:prstGeom>
        </p:spPr>
      </p:pic>
      <p:pic>
        <p:nvPicPr>
          <p:cNvPr id="14" name="Picture 13">
            <a:extLst>
              <a:ext uri="{FF2B5EF4-FFF2-40B4-BE49-F238E27FC236}">
                <a16:creationId xmlns:a16="http://schemas.microsoft.com/office/drawing/2014/main" id="{89278499-0E87-43EF-BA02-F376E3696802}"/>
              </a:ext>
            </a:extLst>
          </p:cNvPr>
          <p:cNvPicPr>
            <a:picLocks noChangeAspect="1"/>
          </p:cNvPicPr>
          <p:nvPr/>
        </p:nvPicPr>
        <p:blipFill rotWithShape="1">
          <a:blip r:embed="rId4">
            <a:alphaModFix amt="85000"/>
          </a:blip>
          <a:srcRect b="49585"/>
          <a:stretch/>
        </p:blipFill>
        <p:spPr>
          <a:xfrm>
            <a:off x="11203632" y="5155665"/>
            <a:ext cx="1944216" cy="1170207"/>
          </a:xfrm>
          <a:prstGeom prst="rect">
            <a:avLst/>
          </a:prstGeom>
        </p:spPr>
      </p:pic>
      <p:pic>
        <p:nvPicPr>
          <p:cNvPr id="36" name="Picture 35">
            <a:extLst>
              <a:ext uri="{FF2B5EF4-FFF2-40B4-BE49-F238E27FC236}">
                <a16:creationId xmlns:a16="http://schemas.microsoft.com/office/drawing/2014/main" id="{B824B7DD-FAEC-45A6-3999-04DBC4EC54AB}"/>
              </a:ext>
            </a:extLst>
          </p:cNvPr>
          <p:cNvPicPr>
            <a:picLocks noChangeAspect="1"/>
          </p:cNvPicPr>
          <p:nvPr/>
        </p:nvPicPr>
        <p:blipFill>
          <a:blip r:embed="rId4">
            <a:alphaModFix amt="85000"/>
          </a:blip>
          <a:stretch>
            <a:fillRect/>
          </a:stretch>
        </p:blipFill>
        <p:spPr>
          <a:xfrm>
            <a:off x="11203632" y="2746301"/>
            <a:ext cx="640612" cy="891540"/>
          </a:xfrm>
          <a:prstGeom prst="rect">
            <a:avLst/>
          </a:prstGeom>
        </p:spPr>
      </p:pic>
      <p:pic>
        <p:nvPicPr>
          <p:cNvPr id="2" name="Picture 2">
            <a:extLst>
              <a:ext uri="{FF2B5EF4-FFF2-40B4-BE49-F238E27FC236}">
                <a16:creationId xmlns:a16="http://schemas.microsoft.com/office/drawing/2014/main" id="{66DF4FDB-743B-F92D-AC8A-0898A0AA6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9200" y="1470026"/>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561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200" y="1468800"/>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D0F6A3-58BF-16FE-7197-E9B3FF2ACB08}"/>
              </a:ext>
            </a:extLst>
          </p:cNvPr>
          <p:cNvPicPr>
            <a:picLocks noChangeAspect="1"/>
          </p:cNvPicPr>
          <p:nvPr/>
        </p:nvPicPr>
        <p:blipFill>
          <a:blip r:embed="rId4">
            <a:alphaModFix amt="85000"/>
          </a:blip>
          <a:stretch>
            <a:fillRect/>
          </a:stretch>
        </p:blipFill>
        <p:spPr>
          <a:xfrm>
            <a:off x="9108667" y="1997862"/>
            <a:ext cx="629478" cy="751520"/>
          </a:xfrm>
          <a:prstGeom prst="rect">
            <a:avLst/>
          </a:prstGeom>
        </p:spPr>
      </p:pic>
      <p:pic>
        <p:nvPicPr>
          <p:cNvPr id="13" name="Picture 12">
            <a:extLst>
              <a:ext uri="{FF2B5EF4-FFF2-40B4-BE49-F238E27FC236}">
                <a16:creationId xmlns:a16="http://schemas.microsoft.com/office/drawing/2014/main" id="{B6C7D975-28F3-3445-1FF7-1A8BE916C52C}"/>
              </a:ext>
            </a:extLst>
          </p:cNvPr>
          <p:cNvPicPr>
            <a:picLocks noChangeAspect="1"/>
          </p:cNvPicPr>
          <p:nvPr/>
        </p:nvPicPr>
        <p:blipFill>
          <a:blip r:embed="rId4">
            <a:alphaModFix amt="85000"/>
          </a:blip>
          <a:stretch>
            <a:fillRect/>
          </a:stretch>
        </p:blipFill>
        <p:spPr>
          <a:xfrm>
            <a:off x="11112709" y="1996644"/>
            <a:ext cx="629477" cy="751519"/>
          </a:xfrm>
          <a:prstGeom prst="rect">
            <a:avLst/>
          </a:prstGeom>
        </p:spPr>
      </p:pic>
      <p:pic>
        <p:nvPicPr>
          <p:cNvPr id="14" name="Picture 13">
            <a:extLst>
              <a:ext uri="{FF2B5EF4-FFF2-40B4-BE49-F238E27FC236}">
                <a16:creationId xmlns:a16="http://schemas.microsoft.com/office/drawing/2014/main" id="{89278499-0E87-43EF-BA02-F376E3696802}"/>
              </a:ext>
            </a:extLst>
          </p:cNvPr>
          <p:cNvPicPr>
            <a:picLocks noChangeAspect="1"/>
          </p:cNvPicPr>
          <p:nvPr/>
        </p:nvPicPr>
        <p:blipFill rotWithShape="1">
          <a:blip r:embed="rId4">
            <a:alphaModFix amt="85000"/>
          </a:blip>
          <a:srcRect b="49585"/>
          <a:stretch/>
        </p:blipFill>
        <p:spPr>
          <a:xfrm>
            <a:off x="11791898" y="5452479"/>
            <a:ext cx="1944216" cy="1170207"/>
          </a:xfrm>
          <a:prstGeom prst="rect">
            <a:avLst/>
          </a:prstGeom>
        </p:spPr>
      </p:pic>
      <p:sp>
        <p:nvSpPr>
          <p:cNvPr id="5" name="TextBox 4">
            <a:extLst>
              <a:ext uri="{FF2B5EF4-FFF2-40B4-BE49-F238E27FC236}">
                <a16:creationId xmlns:a16="http://schemas.microsoft.com/office/drawing/2014/main" id="{FE6A1C5B-EB6E-BDBD-7F4A-1020EF58E89E}"/>
              </a:ext>
            </a:extLst>
          </p:cNvPr>
          <p:cNvSpPr txBox="1"/>
          <p:nvPr/>
        </p:nvSpPr>
        <p:spPr>
          <a:xfrm>
            <a:off x="12652344" y="4293167"/>
            <a:ext cx="1964512" cy="584775"/>
          </a:xfrm>
          <a:prstGeom prst="rect">
            <a:avLst/>
          </a:prstGeom>
          <a:noFill/>
        </p:spPr>
        <p:txBody>
          <a:bodyPr wrap="none" rtlCol="0">
            <a:spAutoFit/>
          </a:bodyPr>
          <a:lstStyle/>
          <a:p>
            <a:pPr algn="r"/>
            <a:r>
              <a:rPr lang="en-CA" sz="3200" b="1" dirty="0">
                <a:solidFill>
                  <a:schemeClr val="accent2"/>
                </a:solidFill>
                <a:latin typeface="Andes Bold" panose="02000000000000000000" pitchFamily="2" charset="0"/>
              </a:rPr>
              <a:t>ATNA/CT</a:t>
            </a:r>
          </a:p>
        </p:txBody>
      </p:sp>
      <p:sp>
        <p:nvSpPr>
          <p:cNvPr id="6" name="TextBox 5">
            <a:extLst>
              <a:ext uri="{FF2B5EF4-FFF2-40B4-BE49-F238E27FC236}">
                <a16:creationId xmlns:a16="http://schemas.microsoft.com/office/drawing/2014/main" id="{84DBCCAE-1A61-D165-854A-5FC2850DAD54}"/>
              </a:ext>
            </a:extLst>
          </p:cNvPr>
          <p:cNvSpPr txBox="1"/>
          <p:nvPr/>
        </p:nvSpPr>
        <p:spPr>
          <a:xfrm>
            <a:off x="9559830" y="3768143"/>
            <a:ext cx="1175322" cy="584775"/>
          </a:xfrm>
          <a:prstGeom prst="rect">
            <a:avLst/>
          </a:prstGeom>
          <a:noFill/>
        </p:spPr>
        <p:txBody>
          <a:bodyPr wrap="none" rtlCol="0">
            <a:spAutoFit/>
          </a:bodyPr>
          <a:lstStyle/>
          <a:p>
            <a:pPr algn="l"/>
            <a:r>
              <a:rPr lang="en-CA" sz="3200" b="1" dirty="0">
                <a:solidFill>
                  <a:schemeClr val="accent2"/>
                </a:solidFill>
                <a:latin typeface="Andes Bold" panose="02000000000000000000" pitchFamily="2" charset="0"/>
              </a:rPr>
              <a:t>PMIR</a:t>
            </a:r>
          </a:p>
        </p:txBody>
      </p:sp>
      <p:sp>
        <p:nvSpPr>
          <p:cNvPr id="7" name="TextBox 6">
            <a:extLst>
              <a:ext uri="{FF2B5EF4-FFF2-40B4-BE49-F238E27FC236}">
                <a16:creationId xmlns:a16="http://schemas.microsoft.com/office/drawing/2014/main" id="{94C0CE52-CE07-B485-424E-D20286A0E2E0}"/>
              </a:ext>
            </a:extLst>
          </p:cNvPr>
          <p:cNvSpPr txBox="1"/>
          <p:nvPr/>
        </p:nvSpPr>
        <p:spPr>
          <a:xfrm>
            <a:off x="8627586" y="2046351"/>
            <a:ext cx="1090363" cy="584775"/>
          </a:xfrm>
          <a:prstGeom prst="rect">
            <a:avLst/>
          </a:prstGeom>
          <a:noFill/>
        </p:spPr>
        <p:txBody>
          <a:bodyPr wrap="none" rtlCol="0">
            <a:spAutoFit/>
          </a:bodyPr>
          <a:lstStyle/>
          <a:p>
            <a:pPr algn="r"/>
            <a:r>
              <a:rPr lang="en-CA" sz="3200" b="1" dirty="0">
                <a:solidFill>
                  <a:schemeClr val="accent2"/>
                </a:solidFill>
                <a:latin typeface="Andes Bold" panose="02000000000000000000" pitchFamily="2" charset="0"/>
              </a:rPr>
              <a:t>MHD</a:t>
            </a:r>
          </a:p>
        </p:txBody>
      </p:sp>
      <p:sp>
        <p:nvSpPr>
          <p:cNvPr id="8" name="TextBox 7">
            <a:extLst>
              <a:ext uri="{FF2B5EF4-FFF2-40B4-BE49-F238E27FC236}">
                <a16:creationId xmlns:a16="http://schemas.microsoft.com/office/drawing/2014/main" id="{1224DC21-807F-1FAD-752C-A07C6B71C82A}"/>
              </a:ext>
            </a:extLst>
          </p:cNvPr>
          <p:cNvSpPr txBox="1"/>
          <p:nvPr/>
        </p:nvSpPr>
        <p:spPr>
          <a:xfrm>
            <a:off x="11100328" y="2026431"/>
            <a:ext cx="1344535" cy="584775"/>
          </a:xfrm>
          <a:prstGeom prst="rect">
            <a:avLst/>
          </a:prstGeom>
          <a:noFill/>
        </p:spPr>
        <p:txBody>
          <a:bodyPr wrap="none" rtlCol="0">
            <a:spAutoFit/>
          </a:bodyPr>
          <a:lstStyle/>
          <a:p>
            <a:pPr algn="r"/>
            <a:r>
              <a:rPr lang="en-CA" sz="3200" b="1" dirty="0" err="1">
                <a:solidFill>
                  <a:schemeClr val="accent2"/>
                </a:solidFill>
                <a:latin typeface="Andes Bold" panose="02000000000000000000" pitchFamily="2" charset="0"/>
              </a:rPr>
              <a:t>mADX</a:t>
            </a:r>
            <a:endParaRPr lang="en-CA" sz="3200" b="1" dirty="0">
              <a:solidFill>
                <a:schemeClr val="accent2"/>
              </a:solidFill>
              <a:latin typeface="Andes Bold" panose="02000000000000000000" pitchFamily="2" charset="0"/>
            </a:endParaRPr>
          </a:p>
        </p:txBody>
      </p:sp>
      <p:sp>
        <p:nvSpPr>
          <p:cNvPr id="10" name="TextBox 9">
            <a:extLst>
              <a:ext uri="{FF2B5EF4-FFF2-40B4-BE49-F238E27FC236}">
                <a16:creationId xmlns:a16="http://schemas.microsoft.com/office/drawing/2014/main" id="{161AE19F-2C16-C9C7-6BF4-9D3ECDBC7CED}"/>
              </a:ext>
            </a:extLst>
          </p:cNvPr>
          <p:cNvSpPr txBox="1"/>
          <p:nvPr/>
        </p:nvSpPr>
        <p:spPr>
          <a:xfrm>
            <a:off x="7787325" y="3118401"/>
            <a:ext cx="1319913" cy="584775"/>
          </a:xfrm>
          <a:prstGeom prst="rect">
            <a:avLst/>
          </a:prstGeom>
          <a:noFill/>
        </p:spPr>
        <p:txBody>
          <a:bodyPr wrap="none" rtlCol="0">
            <a:spAutoFit/>
          </a:bodyPr>
          <a:lstStyle/>
          <a:p>
            <a:pPr algn="r"/>
            <a:r>
              <a:rPr lang="en-CA" sz="3200" b="1" dirty="0">
                <a:solidFill>
                  <a:schemeClr val="accent2"/>
                </a:solidFill>
                <a:latin typeface="Andes Bold" panose="02000000000000000000" pitchFamily="2" charset="0"/>
              </a:rPr>
              <a:t>SVCM</a:t>
            </a:r>
          </a:p>
        </p:txBody>
      </p:sp>
      <p:sp>
        <p:nvSpPr>
          <p:cNvPr id="11" name="TextBox 10">
            <a:extLst>
              <a:ext uri="{FF2B5EF4-FFF2-40B4-BE49-F238E27FC236}">
                <a16:creationId xmlns:a16="http://schemas.microsoft.com/office/drawing/2014/main" id="{62CBA0E9-4C4E-7769-210E-831B47EA1ED3}"/>
              </a:ext>
            </a:extLst>
          </p:cNvPr>
          <p:cNvSpPr txBox="1"/>
          <p:nvPr/>
        </p:nvSpPr>
        <p:spPr>
          <a:xfrm>
            <a:off x="8097173" y="4288228"/>
            <a:ext cx="845681" cy="584775"/>
          </a:xfrm>
          <a:prstGeom prst="rect">
            <a:avLst/>
          </a:prstGeom>
          <a:noFill/>
        </p:spPr>
        <p:txBody>
          <a:bodyPr wrap="none" rtlCol="0">
            <a:spAutoFit/>
          </a:bodyPr>
          <a:lstStyle/>
          <a:p>
            <a:pPr algn="r"/>
            <a:r>
              <a:rPr lang="en-CA" sz="3200" b="1" dirty="0">
                <a:solidFill>
                  <a:schemeClr val="accent2"/>
                </a:solidFill>
                <a:latin typeface="Andes Bold" panose="02000000000000000000" pitchFamily="2" charset="0"/>
              </a:rPr>
              <a:t>IUA</a:t>
            </a:r>
          </a:p>
        </p:txBody>
      </p:sp>
      <p:sp>
        <p:nvSpPr>
          <p:cNvPr id="18" name="TextBox 17">
            <a:extLst>
              <a:ext uri="{FF2B5EF4-FFF2-40B4-BE49-F238E27FC236}">
                <a16:creationId xmlns:a16="http://schemas.microsoft.com/office/drawing/2014/main" id="{D368AB4D-FE4C-745A-BE65-608D687E57C7}"/>
              </a:ext>
            </a:extLst>
          </p:cNvPr>
          <p:cNvSpPr txBox="1"/>
          <p:nvPr/>
        </p:nvSpPr>
        <p:spPr>
          <a:xfrm>
            <a:off x="8677759" y="6621678"/>
            <a:ext cx="4086247" cy="1004762"/>
          </a:xfrm>
          <a:prstGeom prst="rect">
            <a:avLst/>
          </a:prstGeom>
          <a:noFill/>
        </p:spPr>
        <p:txBody>
          <a:bodyPr wrap="none" rtlCol="0">
            <a:spAutoFit/>
          </a:bodyPr>
          <a:lstStyle/>
          <a:p>
            <a:pPr algn="ctr">
              <a:lnSpc>
                <a:spcPts val="4380"/>
              </a:lnSpc>
            </a:pPr>
            <a:r>
              <a:rPr lang="en-CA" sz="5400" b="1" dirty="0">
                <a:solidFill>
                  <a:schemeClr val="tx2"/>
                </a:solidFill>
                <a:latin typeface="Andes Bold" panose="02000000000000000000" pitchFamily="2" charset="0"/>
              </a:rPr>
              <a:t>IHE MHDS</a:t>
            </a:r>
          </a:p>
          <a:p>
            <a:pPr algn="ctr">
              <a:lnSpc>
                <a:spcPts val="2480"/>
              </a:lnSpc>
            </a:pPr>
            <a:r>
              <a:rPr lang="en-CA" sz="2800" b="1" dirty="0">
                <a:solidFill>
                  <a:schemeClr val="accent2"/>
                </a:solidFill>
                <a:latin typeface="Andes Bold" panose="02000000000000000000" pitchFamily="2" charset="0"/>
              </a:rPr>
              <a:t>Transactional behaviour</a:t>
            </a:r>
          </a:p>
        </p:txBody>
      </p:sp>
      <p:sp>
        <p:nvSpPr>
          <p:cNvPr id="21" name="TextBox 20">
            <a:extLst>
              <a:ext uri="{FF2B5EF4-FFF2-40B4-BE49-F238E27FC236}">
                <a16:creationId xmlns:a16="http://schemas.microsoft.com/office/drawing/2014/main" id="{37E84EB5-9A67-7D01-948C-14E5BAA1AF69}"/>
              </a:ext>
            </a:extLst>
          </p:cNvPr>
          <p:cNvSpPr txBox="1"/>
          <p:nvPr/>
        </p:nvSpPr>
        <p:spPr>
          <a:xfrm>
            <a:off x="618456" y="3229644"/>
            <a:ext cx="5053612" cy="2677656"/>
          </a:xfrm>
          <a:prstGeom prst="rect">
            <a:avLst/>
          </a:prstGeom>
          <a:noFill/>
        </p:spPr>
        <p:txBody>
          <a:bodyPr wrap="square" rtlCol="0">
            <a:spAutoFit/>
          </a:bodyPr>
          <a:lstStyle/>
          <a:p>
            <a:r>
              <a:rPr lang="en-CA" sz="2800" dirty="0">
                <a:solidFill>
                  <a:schemeClr val="tx2"/>
                </a:solidFill>
              </a:rPr>
              <a:t>The OpenHIE community has identified IHE’s </a:t>
            </a:r>
            <a:r>
              <a:rPr lang="en-CA" sz="2800" b="1" dirty="0">
                <a:solidFill>
                  <a:schemeClr val="tx2"/>
                </a:solidFill>
              </a:rPr>
              <a:t>MHDS</a:t>
            </a:r>
            <a:r>
              <a:rPr lang="en-CA" sz="2800" dirty="0">
                <a:solidFill>
                  <a:schemeClr val="tx2"/>
                </a:solidFill>
              </a:rPr>
              <a:t> (mobile Health Data Sharing) portfolio of specifications as the transaction processing model for </a:t>
            </a:r>
            <a:r>
              <a:rPr lang="en-CA" sz="2800" b="1" dirty="0">
                <a:solidFill>
                  <a:schemeClr val="tx2"/>
                </a:solidFill>
              </a:rPr>
              <a:t>OpenHIE-on-FHIR</a:t>
            </a:r>
            <a:r>
              <a:rPr lang="en-CA" sz="2800" dirty="0">
                <a:solidFill>
                  <a:schemeClr val="tx2"/>
                </a:solidFill>
              </a:rPr>
              <a:t>.</a:t>
            </a:r>
          </a:p>
        </p:txBody>
      </p:sp>
      <p:pic>
        <p:nvPicPr>
          <p:cNvPr id="23" name="Picture 22">
            <a:extLst>
              <a:ext uri="{FF2B5EF4-FFF2-40B4-BE49-F238E27FC236}">
                <a16:creationId xmlns:a16="http://schemas.microsoft.com/office/drawing/2014/main" id="{3F245B28-C501-3A44-2607-FB8F4FE644B1}"/>
              </a:ext>
            </a:extLst>
          </p:cNvPr>
          <p:cNvPicPr>
            <a:picLocks noChangeAspect="1"/>
          </p:cNvPicPr>
          <p:nvPr/>
        </p:nvPicPr>
        <p:blipFill>
          <a:blip r:embed="rId5"/>
          <a:stretch>
            <a:fillRect/>
          </a:stretch>
        </p:blipFill>
        <p:spPr>
          <a:xfrm>
            <a:off x="618456" y="2547775"/>
            <a:ext cx="3190076" cy="646983"/>
          </a:xfrm>
          <a:prstGeom prst="rect">
            <a:avLst/>
          </a:prstGeom>
        </p:spPr>
      </p:pic>
      <p:pic>
        <p:nvPicPr>
          <p:cNvPr id="19" name="Picture 18">
            <a:extLst>
              <a:ext uri="{FF2B5EF4-FFF2-40B4-BE49-F238E27FC236}">
                <a16:creationId xmlns:a16="http://schemas.microsoft.com/office/drawing/2014/main" id="{9E1A23B6-8183-448E-42E3-6B22F4552C27}"/>
              </a:ext>
            </a:extLst>
          </p:cNvPr>
          <p:cNvPicPr>
            <a:picLocks noChangeAspect="1"/>
          </p:cNvPicPr>
          <p:nvPr/>
        </p:nvPicPr>
        <p:blipFill rotWithShape="1">
          <a:blip r:embed="rId6">
            <a:clrChange>
              <a:clrFrom>
                <a:srgbClr val="FFFFFF"/>
              </a:clrFrom>
              <a:clrTo>
                <a:srgbClr val="FFFFFF">
                  <a:alpha val="0"/>
                </a:srgbClr>
              </a:clrTo>
            </a:clrChange>
          </a:blip>
          <a:srcRect r="73345"/>
          <a:stretch/>
        </p:blipFill>
        <p:spPr>
          <a:xfrm>
            <a:off x="3202952" y="1984143"/>
            <a:ext cx="425708" cy="646983"/>
          </a:xfrm>
          <a:prstGeom prst="rect">
            <a:avLst/>
          </a:prstGeom>
        </p:spPr>
      </p:pic>
      <p:pic>
        <p:nvPicPr>
          <p:cNvPr id="3" name="Picture 2">
            <a:extLst>
              <a:ext uri="{FF2B5EF4-FFF2-40B4-BE49-F238E27FC236}">
                <a16:creationId xmlns:a16="http://schemas.microsoft.com/office/drawing/2014/main" id="{C8D73873-0A2B-CEE3-2B3A-9DC9ED621171}"/>
              </a:ext>
            </a:extLst>
          </p:cNvPr>
          <p:cNvPicPr>
            <a:picLocks noChangeAspect="1"/>
          </p:cNvPicPr>
          <p:nvPr/>
        </p:nvPicPr>
        <p:blipFill>
          <a:blip r:embed="rId4">
            <a:alphaModFix amt="85000"/>
          </a:blip>
          <a:stretch>
            <a:fillRect/>
          </a:stretch>
        </p:blipFill>
        <p:spPr>
          <a:xfrm>
            <a:off x="11774968" y="2980867"/>
            <a:ext cx="640612" cy="891540"/>
          </a:xfrm>
          <a:prstGeom prst="rect">
            <a:avLst/>
          </a:prstGeom>
        </p:spPr>
      </p:pic>
      <p:sp>
        <p:nvSpPr>
          <p:cNvPr id="9" name="TextBox 8">
            <a:extLst>
              <a:ext uri="{FF2B5EF4-FFF2-40B4-BE49-F238E27FC236}">
                <a16:creationId xmlns:a16="http://schemas.microsoft.com/office/drawing/2014/main" id="{840BAE7D-3091-936A-4853-78EF57694800}"/>
              </a:ext>
            </a:extLst>
          </p:cNvPr>
          <p:cNvSpPr txBox="1"/>
          <p:nvPr/>
        </p:nvSpPr>
        <p:spPr>
          <a:xfrm>
            <a:off x="11791898" y="3096347"/>
            <a:ext cx="1330814" cy="584775"/>
          </a:xfrm>
          <a:prstGeom prst="rect">
            <a:avLst/>
          </a:prstGeom>
          <a:noFill/>
        </p:spPr>
        <p:txBody>
          <a:bodyPr wrap="none" rtlCol="0">
            <a:spAutoFit/>
          </a:bodyPr>
          <a:lstStyle/>
          <a:p>
            <a:pPr algn="r"/>
            <a:r>
              <a:rPr lang="en-CA" sz="3200" b="1" dirty="0" err="1">
                <a:solidFill>
                  <a:schemeClr val="accent2"/>
                </a:solidFill>
                <a:latin typeface="Andes Bold" panose="02000000000000000000" pitchFamily="2" charset="0"/>
              </a:rPr>
              <a:t>mCSD</a:t>
            </a:r>
            <a:endParaRPr lang="en-CA" sz="3200" b="1" dirty="0">
              <a:solidFill>
                <a:schemeClr val="accent2"/>
              </a:solidFill>
              <a:latin typeface="Andes Bold" panose="02000000000000000000" pitchFamily="2" charset="0"/>
            </a:endParaRPr>
          </a:p>
        </p:txBody>
      </p:sp>
    </p:spTree>
    <p:extLst>
      <p:ext uri="{BB962C8B-B14F-4D97-AF65-F5344CB8AC3E}">
        <p14:creationId xmlns:p14="http://schemas.microsoft.com/office/powerpoint/2010/main" val="3265344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7E84EB5-9A67-7D01-948C-14E5BAA1AF69}"/>
              </a:ext>
            </a:extLst>
          </p:cNvPr>
          <p:cNvSpPr txBox="1"/>
          <p:nvPr/>
        </p:nvSpPr>
        <p:spPr>
          <a:xfrm>
            <a:off x="619200" y="3229200"/>
            <a:ext cx="5323560" cy="2677656"/>
          </a:xfrm>
          <a:prstGeom prst="rect">
            <a:avLst/>
          </a:prstGeom>
          <a:noFill/>
        </p:spPr>
        <p:txBody>
          <a:bodyPr wrap="square" rtlCol="0">
            <a:spAutoFit/>
          </a:bodyPr>
          <a:lstStyle/>
          <a:p>
            <a:r>
              <a:rPr lang="en-CA" sz="2800" dirty="0">
                <a:solidFill>
                  <a:schemeClr val="tx2"/>
                </a:solidFill>
                <a:latin typeface="+mj-lt"/>
              </a:rPr>
              <a:t>The OpenHIE community, the </a:t>
            </a:r>
            <a:r>
              <a:rPr lang="en-CA" sz="2800" b="1" dirty="0">
                <a:solidFill>
                  <a:schemeClr val="tx2"/>
                </a:solidFill>
                <a:latin typeface="+mj-lt"/>
              </a:rPr>
              <a:t>AeHIN</a:t>
            </a:r>
            <a:r>
              <a:rPr lang="en-CA" sz="2800" dirty="0">
                <a:solidFill>
                  <a:schemeClr val="tx2"/>
                </a:solidFill>
                <a:latin typeface="+mj-lt"/>
              </a:rPr>
              <a:t> network, and the GDHP have all selected the International Patient Summary (</a:t>
            </a:r>
            <a:r>
              <a:rPr lang="en-CA" sz="2800" b="1" dirty="0">
                <a:solidFill>
                  <a:schemeClr val="tx2"/>
                </a:solidFill>
                <a:latin typeface="+mj-lt"/>
              </a:rPr>
              <a:t>IPS</a:t>
            </a:r>
            <a:r>
              <a:rPr lang="en-CA" sz="2800" dirty="0">
                <a:solidFill>
                  <a:schemeClr val="tx2"/>
                </a:solidFill>
                <a:latin typeface="+mj-lt"/>
              </a:rPr>
              <a:t>) as their person-centric health data </a:t>
            </a:r>
            <a:r>
              <a:rPr lang="en-CA" sz="2800" b="1" dirty="0">
                <a:solidFill>
                  <a:schemeClr val="tx2"/>
                </a:solidFill>
                <a:latin typeface="+mj-lt"/>
              </a:rPr>
              <a:t>content model</a:t>
            </a:r>
            <a:r>
              <a:rPr lang="en-CA" sz="2800" dirty="0">
                <a:solidFill>
                  <a:schemeClr val="tx2"/>
                </a:solidFill>
                <a:latin typeface="+mj-lt"/>
              </a:rPr>
              <a:t>.</a:t>
            </a:r>
          </a:p>
        </p:txBody>
      </p:sp>
      <p:pic>
        <p:nvPicPr>
          <p:cNvPr id="2" name="Picture 1">
            <a:extLst>
              <a:ext uri="{FF2B5EF4-FFF2-40B4-BE49-F238E27FC236}">
                <a16:creationId xmlns:a16="http://schemas.microsoft.com/office/drawing/2014/main" id="{3CF748AA-4BD9-3A66-22B8-3F35A5F37612}"/>
              </a:ext>
            </a:extLst>
          </p:cNvPr>
          <p:cNvPicPr>
            <a:picLocks noChangeAspect="1"/>
          </p:cNvPicPr>
          <p:nvPr/>
        </p:nvPicPr>
        <p:blipFill>
          <a:blip r:embed="rId3"/>
          <a:stretch>
            <a:fillRect/>
          </a:stretch>
        </p:blipFill>
        <p:spPr>
          <a:xfrm>
            <a:off x="330424" y="5864053"/>
            <a:ext cx="2567952" cy="1076165"/>
          </a:xfrm>
          <a:prstGeom prst="rect">
            <a:avLst/>
          </a:prstGeom>
        </p:spPr>
      </p:pic>
      <p:pic>
        <p:nvPicPr>
          <p:cNvPr id="3" name="Picture 2">
            <a:extLst>
              <a:ext uri="{FF2B5EF4-FFF2-40B4-BE49-F238E27FC236}">
                <a16:creationId xmlns:a16="http://schemas.microsoft.com/office/drawing/2014/main" id="{F5907A94-CEA8-E09F-9CB7-DF2F00110E22}"/>
              </a:ext>
            </a:extLst>
          </p:cNvPr>
          <p:cNvPicPr>
            <a:picLocks noChangeAspect="1"/>
          </p:cNvPicPr>
          <p:nvPr/>
        </p:nvPicPr>
        <p:blipFill>
          <a:blip r:embed="rId4"/>
          <a:stretch>
            <a:fillRect/>
          </a:stretch>
        </p:blipFill>
        <p:spPr>
          <a:xfrm>
            <a:off x="7226848" y="1018456"/>
            <a:ext cx="6445379" cy="3681119"/>
          </a:xfrm>
          <a:prstGeom prst="rect">
            <a:avLst/>
          </a:prstGeom>
        </p:spPr>
      </p:pic>
      <p:pic>
        <p:nvPicPr>
          <p:cNvPr id="4" name="Picture 2" descr="SNOMED CT">
            <a:extLst>
              <a:ext uri="{FF2B5EF4-FFF2-40B4-BE49-F238E27FC236}">
                <a16:creationId xmlns:a16="http://schemas.microsoft.com/office/drawing/2014/main" id="{B521DD6A-2A7E-B1FD-4D91-599366626A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9556" y="5218096"/>
            <a:ext cx="866127" cy="8661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A3ABA46-55C9-C418-6D9A-D751B959C73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172326" y="5150796"/>
            <a:ext cx="1000727" cy="1000727"/>
          </a:xfrm>
          <a:prstGeom prst="rect">
            <a:avLst/>
          </a:prstGeom>
        </p:spPr>
      </p:pic>
      <p:pic>
        <p:nvPicPr>
          <p:cNvPr id="17" name="Picture 16">
            <a:extLst>
              <a:ext uri="{FF2B5EF4-FFF2-40B4-BE49-F238E27FC236}">
                <a16:creationId xmlns:a16="http://schemas.microsoft.com/office/drawing/2014/main" id="{5F36F862-0BA6-8E34-CCF5-1675698A003B}"/>
              </a:ext>
            </a:extLst>
          </p:cNvPr>
          <p:cNvPicPr>
            <a:picLocks noChangeAspect="1"/>
          </p:cNvPicPr>
          <p:nvPr/>
        </p:nvPicPr>
        <p:blipFill>
          <a:blip r:embed="rId7"/>
          <a:stretch>
            <a:fillRect/>
          </a:stretch>
        </p:blipFill>
        <p:spPr>
          <a:xfrm>
            <a:off x="11795895" y="5256854"/>
            <a:ext cx="1237988" cy="788611"/>
          </a:xfrm>
          <a:prstGeom prst="rect">
            <a:avLst/>
          </a:prstGeom>
        </p:spPr>
      </p:pic>
      <p:sp>
        <p:nvSpPr>
          <p:cNvPr id="20" name="TextBox 19">
            <a:extLst>
              <a:ext uri="{FF2B5EF4-FFF2-40B4-BE49-F238E27FC236}">
                <a16:creationId xmlns:a16="http://schemas.microsoft.com/office/drawing/2014/main" id="{01A6B24B-79C9-FE12-8873-1B2A14BB61BB}"/>
              </a:ext>
            </a:extLst>
          </p:cNvPr>
          <p:cNvSpPr txBox="1"/>
          <p:nvPr/>
        </p:nvSpPr>
        <p:spPr>
          <a:xfrm>
            <a:off x="12153536" y="5127284"/>
            <a:ext cx="338223" cy="646331"/>
          </a:xfrm>
          <a:prstGeom prst="rect">
            <a:avLst/>
          </a:prstGeom>
          <a:noFill/>
        </p:spPr>
        <p:txBody>
          <a:bodyPr wrap="square" rtlCol="0">
            <a:spAutoFit/>
          </a:bodyPr>
          <a:lstStyle/>
          <a:p>
            <a:pPr algn="l"/>
            <a:r>
              <a:rPr lang="en-CA" sz="3600" dirty="0">
                <a:solidFill>
                  <a:schemeClr val="tx2"/>
                </a:solidFill>
              </a:rPr>
              <a:t>*</a:t>
            </a:r>
          </a:p>
        </p:txBody>
      </p:sp>
      <p:pic>
        <p:nvPicPr>
          <p:cNvPr id="23" name="Picture 22">
            <a:extLst>
              <a:ext uri="{FF2B5EF4-FFF2-40B4-BE49-F238E27FC236}">
                <a16:creationId xmlns:a16="http://schemas.microsoft.com/office/drawing/2014/main" id="{B4DA083A-B697-2C69-AA86-F4F324449F86}"/>
              </a:ext>
            </a:extLst>
          </p:cNvPr>
          <p:cNvPicPr>
            <a:picLocks noChangeAspect="1"/>
          </p:cNvPicPr>
          <p:nvPr/>
        </p:nvPicPr>
        <p:blipFill>
          <a:blip r:embed="rId8"/>
          <a:stretch>
            <a:fillRect/>
          </a:stretch>
        </p:blipFill>
        <p:spPr>
          <a:xfrm>
            <a:off x="10411544" y="5127284"/>
            <a:ext cx="1076325" cy="1047750"/>
          </a:xfrm>
          <a:prstGeom prst="rect">
            <a:avLst/>
          </a:prstGeom>
        </p:spPr>
      </p:pic>
      <p:pic>
        <p:nvPicPr>
          <p:cNvPr id="25" name="Picture 24">
            <a:extLst>
              <a:ext uri="{FF2B5EF4-FFF2-40B4-BE49-F238E27FC236}">
                <a16:creationId xmlns:a16="http://schemas.microsoft.com/office/drawing/2014/main" id="{A887E41B-E348-E857-4F62-C6E4197DB3E5}"/>
              </a:ext>
            </a:extLst>
          </p:cNvPr>
          <p:cNvPicPr>
            <a:picLocks noChangeAspect="1"/>
          </p:cNvPicPr>
          <p:nvPr/>
        </p:nvPicPr>
        <p:blipFill>
          <a:blip r:embed="rId9"/>
          <a:stretch>
            <a:fillRect/>
          </a:stretch>
        </p:blipFill>
        <p:spPr>
          <a:xfrm>
            <a:off x="2904860" y="5908261"/>
            <a:ext cx="3097572" cy="815150"/>
          </a:xfrm>
          <a:prstGeom prst="rect">
            <a:avLst/>
          </a:prstGeom>
        </p:spPr>
      </p:pic>
      <p:pic>
        <p:nvPicPr>
          <p:cNvPr id="5" name="Picture 4">
            <a:extLst>
              <a:ext uri="{FF2B5EF4-FFF2-40B4-BE49-F238E27FC236}">
                <a16:creationId xmlns:a16="http://schemas.microsoft.com/office/drawing/2014/main" id="{F709255D-2C77-C631-9E60-035E7D751747}"/>
              </a:ext>
            </a:extLst>
          </p:cNvPr>
          <p:cNvPicPr>
            <a:picLocks noChangeAspect="1"/>
          </p:cNvPicPr>
          <p:nvPr/>
        </p:nvPicPr>
        <p:blipFill rotWithShape="1">
          <a:blip r:embed="rId10">
            <a:clrChange>
              <a:clrFrom>
                <a:srgbClr val="FFFFFF"/>
              </a:clrFrom>
              <a:clrTo>
                <a:srgbClr val="FFFFFF">
                  <a:alpha val="0"/>
                </a:srgbClr>
              </a:clrTo>
            </a:clrChange>
          </a:blip>
          <a:srcRect r="73345"/>
          <a:stretch/>
        </p:blipFill>
        <p:spPr>
          <a:xfrm>
            <a:off x="3202952" y="1984143"/>
            <a:ext cx="425708" cy="646983"/>
          </a:xfrm>
          <a:prstGeom prst="rect">
            <a:avLst/>
          </a:prstGeom>
        </p:spPr>
      </p:pic>
      <p:pic>
        <p:nvPicPr>
          <p:cNvPr id="6" name="Picture 5">
            <a:extLst>
              <a:ext uri="{FF2B5EF4-FFF2-40B4-BE49-F238E27FC236}">
                <a16:creationId xmlns:a16="http://schemas.microsoft.com/office/drawing/2014/main" id="{E119886B-1F8F-0F85-903F-486A53307F14}"/>
              </a:ext>
            </a:extLst>
          </p:cNvPr>
          <p:cNvPicPr>
            <a:picLocks noChangeAspect="1"/>
          </p:cNvPicPr>
          <p:nvPr/>
        </p:nvPicPr>
        <p:blipFill>
          <a:blip r:embed="rId11"/>
          <a:stretch>
            <a:fillRect/>
          </a:stretch>
        </p:blipFill>
        <p:spPr>
          <a:xfrm>
            <a:off x="618456" y="2547775"/>
            <a:ext cx="3190076" cy="646983"/>
          </a:xfrm>
          <a:prstGeom prst="rect">
            <a:avLst/>
          </a:prstGeom>
        </p:spPr>
      </p:pic>
      <p:sp>
        <p:nvSpPr>
          <p:cNvPr id="7" name="TextBox 6">
            <a:extLst>
              <a:ext uri="{FF2B5EF4-FFF2-40B4-BE49-F238E27FC236}">
                <a16:creationId xmlns:a16="http://schemas.microsoft.com/office/drawing/2014/main" id="{018DF867-CD25-1543-1298-0D8267AA9A6A}"/>
              </a:ext>
            </a:extLst>
          </p:cNvPr>
          <p:cNvSpPr txBox="1"/>
          <p:nvPr/>
        </p:nvSpPr>
        <p:spPr>
          <a:xfrm>
            <a:off x="8869415" y="6621678"/>
            <a:ext cx="3702937" cy="1004762"/>
          </a:xfrm>
          <a:prstGeom prst="rect">
            <a:avLst/>
          </a:prstGeom>
          <a:noFill/>
        </p:spPr>
        <p:txBody>
          <a:bodyPr wrap="none" rtlCol="0">
            <a:spAutoFit/>
          </a:bodyPr>
          <a:lstStyle/>
          <a:p>
            <a:pPr algn="ctr">
              <a:lnSpc>
                <a:spcPts val="4380"/>
              </a:lnSpc>
            </a:pPr>
            <a:r>
              <a:rPr lang="en-CA" sz="5400" b="1" dirty="0">
                <a:solidFill>
                  <a:schemeClr val="tx2"/>
                </a:solidFill>
                <a:latin typeface="Andes Bold" panose="02000000000000000000" pitchFamily="2" charset="0"/>
              </a:rPr>
              <a:t>FHIR IPS IG</a:t>
            </a:r>
          </a:p>
          <a:p>
            <a:pPr algn="ctr">
              <a:lnSpc>
                <a:spcPts val="2480"/>
              </a:lnSpc>
            </a:pPr>
            <a:r>
              <a:rPr lang="en-CA" sz="2800" b="1" dirty="0">
                <a:solidFill>
                  <a:schemeClr val="accent2"/>
                </a:solidFill>
                <a:latin typeface="Andes Bold" panose="02000000000000000000" pitchFamily="2" charset="0"/>
              </a:rPr>
              <a:t>Content Model</a:t>
            </a:r>
          </a:p>
        </p:txBody>
      </p:sp>
    </p:spTree>
    <p:extLst>
      <p:ext uri="{BB962C8B-B14F-4D97-AF65-F5344CB8AC3E}">
        <p14:creationId xmlns:p14="http://schemas.microsoft.com/office/powerpoint/2010/main" val="947941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5068444C-DFD1-CD48-0443-90CB75FDCEFB}"/>
              </a:ext>
            </a:extLst>
          </p:cNvPr>
          <p:cNvSpPr txBox="1">
            <a:spLocks/>
          </p:cNvSpPr>
          <p:nvPr/>
        </p:nvSpPr>
        <p:spPr>
          <a:xfrm>
            <a:off x="978496" y="1721227"/>
            <a:ext cx="12889432" cy="5961759"/>
          </a:xfrm>
          <a:prstGeom prst="rect">
            <a:avLst/>
          </a:prstGeom>
        </p:spPr>
        <p:txBody>
          <a:bodyPr>
            <a:normAutofit/>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Candara" pitchFamily="34" charset="0"/>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Candara" pitchFamily="34" charset="0"/>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Candara" pitchFamily="34" charset="0"/>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mj-lt"/>
              <a:buAutoNum type="arabicPeriod"/>
            </a:pPr>
            <a:r>
              <a:rPr lang="en-CA" sz="2400" dirty="0">
                <a:latin typeface="+mn-lt"/>
              </a:rPr>
              <a:t>Add or update a patient demographic record</a:t>
            </a:r>
          </a:p>
          <a:p>
            <a:pPr>
              <a:buFont typeface="+mj-lt"/>
              <a:buAutoNum type="arabicPeriod"/>
            </a:pPr>
            <a:r>
              <a:rPr lang="en-CA" sz="2400" dirty="0">
                <a:latin typeface="+mn-lt"/>
              </a:rPr>
              <a:t>Query for a patient demographic record</a:t>
            </a:r>
          </a:p>
          <a:p>
            <a:pPr>
              <a:buFont typeface="+mj-lt"/>
              <a:buAutoNum type="arabicPeriod"/>
            </a:pPr>
            <a:r>
              <a:rPr lang="en-CA" sz="2400" dirty="0">
                <a:latin typeface="+mn-lt"/>
              </a:rPr>
              <a:t>Add or update person-centric health data</a:t>
            </a:r>
          </a:p>
          <a:p>
            <a:pPr>
              <a:buFont typeface="+mj-lt"/>
              <a:buAutoNum type="arabicPeriod"/>
            </a:pPr>
            <a:r>
              <a:rPr lang="en-CA" sz="2400" dirty="0">
                <a:latin typeface="+mn-lt"/>
              </a:rPr>
              <a:t>Query for person-centric health data </a:t>
            </a:r>
          </a:p>
          <a:p>
            <a:pPr>
              <a:buFont typeface="+mj-lt"/>
              <a:buAutoNum type="arabicPeriod"/>
            </a:pPr>
            <a:r>
              <a:rPr lang="en-CA" sz="2400" dirty="0">
                <a:latin typeface="+mn-lt"/>
              </a:rPr>
              <a:t>Query for registry content</a:t>
            </a:r>
          </a:p>
          <a:p>
            <a:pPr>
              <a:buFont typeface="+mj-lt"/>
              <a:buAutoNum type="arabicPeriod"/>
            </a:pPr>
            <a:r>
              <a:rPr lang="en-CA" sz="2400" dirty="0">
                <a:latin typeface="+mn-lt"/>
              </a:rPr>
              <a:t>Refresh registries from underlying (federated) directories</a:t>
            </a:r>
          </a:p>
          <a:p>
            <a:pPr>
              <a:buFont typeface="+mj-lt"/>
              <a:buAutoNum type="arabicPeriod"/>
            </a:pPr>
            <a:r>
              <a:rPr lang="en-CA" sz="2400" dirty="0">
                <a:latin typeface="+mn-lt"/>
              </a:rPr>
              <a:t>Submit aggregate data report</a:t>
            </a:r>
          </a:p>
          <a:p>
            <a:pPr>
              <a:buFont typeface="+mj-lt"/>
              <a:buAutoNum type="arabicPeriod"/>
            </a:pPr>
            <a:r>
              <a:rPr lang="en-CA" sz="2400" dirty="0">
                <a:latin typeface="+mn-lt"/>
              </a:rPr>
              <a:t>Lookup/validate codes and translate between codes</a:t>
            </a:r>
          </a:p>
          <a:p>
            <a:pPr>
              <a:buFont typeface="+mj-lt"/>
              <a:buAutoNum type="arabicPeriod"/>
            </a:pPr>
            <a:r>
              <a:rPr lang="en-CA" sz="2400" dirty="0">
                <a:latin typeface="+mn-lt"/>
              </a:rPr>
              <a:t>Retrieve and </a:t>
            </a:r>
            <a:r>
              <a:rPr lang="en-CA" sz="2400" b="1" dirty="0">
                <a:solidFill>
                  <a:schemeClr val="accent5"/>
                </a:solidFill>
                <a:latin typeface="+mn-lt"/>
                <a:cs typeface="Courier New" panose="02070309020205020404" pitchFamily="49" charset="0"/>
              </a:rPr>
              <a:t>$apply</a:t>
            </a:r>
            <a:r>
              <a:rPr lang="en-CA" sz="2400" dirty="0">
                <a:solidFill>
                  <a:schemeClr val="accent5"/>
                </a:solidFill>
                <a:latin typeface="+mn-lt"/>
              </a:rPr>
              <a:t> </a:t>
            </a:r>
            <a:r>
              <a:rPr lang="en-CA" sz="2400" dirty="0">
                <a:latin typeface="+mn-lt"/>
              </a:rPr>
              <a:t>computable care guideline (CCG)</a:t>
            </a:r>
            <a:endParaRPr lang="en-CA" sz="2400" b="1" dirty="0">
              <a:latin typeface="+mn-lt"/>
            </a:endParaRPr>
          </a:p>
          <a:p>
            <a:pPr>
              <a:buFont typeface="+mj-lt"/>
              <a:buAutoNum type="arabicPeriod"/>
            </a:pPr>
            <a:r>
              <a:rPr lang="en-CA" sz="2400" dirty="0">
                <a:latin typeface="+mn-lt"/>
              </a:rPr>
              <a:t>Common functions related to security, privacy and auditing…</a:t>
            </a:r>
          </a:p>
        </p:txBody>
      </p:sp>
      <p:sp>
        <p:nvSpPr>
          <p:cNvPr id="7" name="TextBox 6">
            <a:extLst>
              <a:ext uri="{FF2B5EF4-FFF2-40B4-BE49-F238E27FC236}">
                <a16:creationId xmlns:a16="http://schemas.microsoft.com/office/drawing/2014/main" id="{4D6B3CD5-F35C-D3AD-C2BC-C4978616D1B5}"/>
              </a:ext>
            </a:extLst>
          </p:cNvPr>
          <p:cNvSpPr txBox="1"/>
          <p:nvPr/>
        </p:nvSpPr>
        <p:spPr>
          <a:xfrm>
            <a:off x="1482552" y="802432"/>
            <a:ext cx="6316153" cy="830997"/>
          </a:xfrm>
          <a:prstGeom prst="rect">
            <a:avLst/>
          </a:prstGeom>
          <a:noFill/>
        </p:spPr>
        <p:txBody>
          <a:bodyPr wrap="none" rtlCol="0">
            <a:spAutoFit/>
          </a:bodyPr>
          <a:lstStyle/>
          <a:p>
            <a:pPr algn="l"/>
            <a:r>
              <a:rPr lang="en-CA" sz="4800" b="1" dirty="0">
                <a:solidFill>
                  <a:schemeClr val="accent2"/>
                </a:solidFill>
              </a:rPr>
              <a:t>Core transaction set </a:t>
            </a:r>
          </a:p>
        </p:txBody>
      </p:sp>
      <p:sp>
        <p:nvSpPr>
          <p:cNvPr id="2" name="TextBox 1">
            <a:extLst>
              <a:ext uri="{FF2B5EF4-FFF2-40B4-BE49-F238E27FC236}">
                <a16:creationId xmlns:a16="http://schemas.microsoft.com/office/drawing/2014/main" id="{28CBE672-43FA-5BA1-1D26-376CED8126AA}"/>
              </a:ext>
            </a:extLst>
          </p:cNvPr>
          <p:cNvSpPr txBox="1"/>
          <p:nvPr/>
        </p:nvSpPr>
        <p:spPr>
          <a:xfrm>
            <a:off x="7627678" y="1721227"/>
            <a:ext cx="994183" cy="400110"/>
          </a:xfrm>
          <a:prstGeom prst="rect">
            <a:avLst/>
          </a:prstGeom>
          <a:noFill/>
        </p:spPr>
        <p:txBody>
          <a:bodyPr wrap="none" rtlCol="0">
            <a:spAutoFit/>
          </a:bodyPr>
          <a:lstStyle/>
          <a:p>
            <a:pPr algn="l"/>
            <a:r>
              <a:rPr lang="en-CA" sz="2000" dirty="0">
                <a:solidFill>
                  <a:srgbClr val="FF0000"/>
                </a:solidFill>
              </a:rPr>
              <a:t>[ITI-93]</a:t>
            </a:r>
          </a:p>
        </p:txBody>
      </p:sp>
      <p:sp>
        <p:nvSpPr>
          <p:cNvPr id="6" name="TextBox 5">
            <a:extLst>
              <a:ext uri="{FF2B5EF4-FFF2-40B4-BE49-F238E27FC236}">
                <a16:creationId xmlns:a16="http://schemas.microsoft.com/office/drawing/2014/main" id="{68DEA5A1-EFBF-4DC7-7CE9-41A2D8515E8B}"/>
              </a:ext>
            </a:extLst>
          </p:cNvPr>
          <p:cNvSpPr txBox="1"/>
          <p:nvPr/>
        </p:nvSpPr>
        <p:spPr>
          <a:xfrm>
            <a:off x="6959452" y="2173167"/>
            <a:ext cx="994183" cy="400110"/>
          </a:xfrm>
          <a:prstGeom prst="rect">
            <a:avLst/>
          </a:prstGeom>
          <a:noFill/>
        </p:spPr>
        <p:txBody>
          <a:bodyPr wrap="none" rtlCol="0">
            <a:spAutoFit/>
          </a:bodyPr>
          <a:lstStyle/>
          <a:p>
            <a:pPr algn="l"/>
            <a:r>
              <a:rPr lang="en-CA" sz="2000" dirty="0">
                <a:solidFill>
                  <a:srgbClr val="FF0000"/>
                </a:solidFill>
              </a:rPr>
              <a:t>[ITI-78]</a:t>
            </a:r>
          </a:p>
        </p:txBody>
      </p:sp>
      <p:sp>
        <p:nvSpPr>
          <p:cNvPr id="9" name="TextBox 8">
            <a:extLst>
              <a:ext uri="{FF2B5EF4-FFF2-40B4-BE49-F238E27FC236}">
                <a16:creationId xmlns:a16="http://schemas.microsoft.com/office/drawing/2014/main" id="{60A3A734-110D-4884-78A4-31683FC9F2D1}"/>
              </a:ext>
            </a:extLst>
          </p:cNvPr>
          <p:cNvSpPr txBox="1"/>
          <p:nvPr/>
        </p:nvSpPr>
        <p:spPr>
          <a:xfrm>
            <a:off x="7118632" y="2640424"/>
            <a:ext cx="994183" cy="400110"/>
          </a:xfrm>
          <a:prstGeom prst="rect">
            <a:avLst/>
          </a:prstGeom>
          <a:noFill/>
        </p:spPr>
        <p:txBody>
          <a:bodyPr wrap="none" rtlCol="0">
            <a:spAutoFit/>
          </a:bodyPr>
          <a:lstStyle/>
          <a:p>
            <a:pPr algn="l"/>
            <a:r>
              <a:rPr lang="en-CA" sz="2000" dirty="0">
                <a:solidFill>
                  <a:srgbClr val="FF0000"/>
                </a:solidFill>
              </a:rPr>
              <a:t>[ITI-65]</a:t>
            </a:r>
          </a:p>
        </p:txBody>
      </p:sp>
      <p:sp>
        <p:nvSpPr>
          <p:cNvPr id="10" name="TextBox 9">
            <a:extLst>
              <a:ext uri="{FF2B5EF4-FFF2-40B4-BE49-F238E27FC236}">
                <a16:creationId xmlns:a16="http://schemas.microsoft.com/office/drawing/2014/main" id="{9835B857-7621-8952-C752-D2418A89E088}"/>
              </a:ext>
            </a:extLst>
          </p:cNvPr>
          <p:cNvSpPr txBox="1"/>
          <p:nvPr/>
        </p:nvSpPr>
        <p:spPr>
          <a:xfrm>
            <a:off x="7387678" y="3099761"/>
            <a:ext cx="1367682" cy="400110"/>
          </a:xfrm>
          <a:prstGeom prst="rect">
            <a:avLst/>
          </a:prstGeom>
          <a:noFill/>
        </p:spPr>
        <p:txBody>
          <a:bodyPr wrap="none" rtlCol="0">
            <a:spAutoFit/>
          </a:bodyPr>
          <a:lstStyle/>
          <a:p>
            <a:pPr algn="l"/>
            <a:r>
              <a:rPr lang="en-CA" sz="2000" dirty="0">
                <a:solidFill>
                  <a:srgbClr val="FF0000"/>
                </a:solidFill>
              </a:rPr>
              <a:t>[PCC-IPS]</a:t>
            </a:r>
          </a:p>
        </p:txBody>
      </p:sp>
      <p:sp>
        <p:nvSpPr>
          <p:cNvPr id="11" name="TextBox 10">
            <a:extLst>
              <a:ext uri="{FF2B5EF4-FFF2-40B4-BE49-F238E27FC236}">
                <a16:creationId xmlns:a16="http://schemas.microsoft.com/office/drawing/2014/main" id="{111486CF-B8A1-44D3-A2C6-04E60F0E0750}"/>
              </a:ext>
            </a:extLst>
          </p:cNvPr>
          <p:cNvSpPr txBox="1"/>
          <p:nvPr/>
        </p:nvSpPr>
        <p:spPr>
          <a:xfrm>
            <a:off x="6474068" y="3085095"/>
            <a:ext cx="994183" cy="400110"/>
          </a:xfrm>
          <a:prstGeom prst="rect">
            <a:avLst/>
          </a:prstGeom>
          <a:noFill/>
        </p:spPr>
        <p:txBody>
          <a:bodyPr wrap="none" rtlCol="0">
            <a:spAutoFit/>
          </a:bodyPr>
          <a:lstStyle/>
          <a:p>
            <a:pPr algn="l"/>
            <a:r>
              <a:rPr lang="en-CA" sz="2000" dirty="0">
                <a:solidFill>
                  <a:srgbClr val="FF0000"/>
                </a:solidFill>
              </a:rPr>
              <a:t>[ITI-68]</a:t>
            </a:r>
          </a:p>
        </p:txBody>
      </p:sp>
      <p:sp>
        <p:nvSpPr>
          <p:cNvPr id="12" name="TextBox 11">
            <a:extLst>
              <a:ext uri="{FF2B5EF4-FFF2-40B4-BE49-F238E27FC236}">
                <a16:creationId xmlns:a16="http://schemas.microsoft.com/office/drawing/2014/main" id="{7E43CE79-3E9D-FB7F-2546-9F0EF8409E37}"/>
              </a:ext>
            </a:extLst>
          </p:cNvPr>
          <p:cNvSpPr txBox="1"/>
          <p:nvPr/>
        </p:nvSpPr>
        <p:spPr>
          <a:xfrm>
            <a:off x="8044374" y="2652656"/>
            <a:ext cx="1367682" cy="400110"/>
          </a:xfrm>
          <a:prstGeom prst="rect">
            <a:avLst/>
          </a:prstGeom>
          <a:noFill/>
        </p:spPr>
        <p:txBody>
          <a:bodyPr wrap="none" rtlCol="0">
            <a:spAutoFit/>
          </a:bodyPr>
          <a:lstStyle/>
          <a:p>
            <a:pPr algn="l"/>
            <a:r>
              <a:rPr lang="en-CA" sz="2000" dirty="0">
                <a:solidFill>
                  <a:srgbClr val="FF0000"/>
                </a:solidFill>
              </a:rPr>
              <a:t>[PCC-IPS]</a:t>
            </a:r>
          </a:p>
        </p:txBody>
      </p:sp>
      <p:sp>
        <p:nvSpPr>
          <p:cNvPr id="13" name="TextBox 12">
            <a:extLst>
              <a:ext uri="{FF2B5EF4-FFF2-40B4-BE49-F238E27FC236}">
                <a16:creationId xmlns:a16="http://schemas.microsoft.com/office/drawing/2014/main" id="{AA2FBDEB-6C03-AA41-DD53-FBAAF1213ECA}"/>
              </a:ext>
            </a:extLst>
          </p:cNvPr>
          <p:cNvSpPr txBox="1"/>
          <p:nvPr/>
        </p:nvSpPr>
        <p:spPr>
          <a:xfrm>
            <a:off x="5082952" y="3499871"/>
            <a:ext cx="994183" cy="400110"/>
          </a:xfrm>
          <a:prstGeom prst="rect">
            <a:avLst/>
          </a:prstGeom>
          <a:noFill/>
        </p:spPr>
        <p:txBody>
          <a:bodyPr wrap="none" rtlCol="0">
            <a:spAutoFit/>
          </a:bodyPr>
          <a:lstStyle/>
          <a:p>
            <a:pPr algn="l"/>
            <a:r>
              <a:rPr lang="en-CA" sz="2000" dirty="0">
                <a:solidFill>
                  <a:srgbClr val="FF0000"/>
                </a:solidFill>
              </a:rPr>
              <a:t>[ITI-90]</a:t>
            </a:r>
          </a:p>
        </p:txBody>
      </p:sp>
      <p:sp>
        <p:nvSpPr>
          <p:cNvPr id="14" name="TextBox 13">
            <a:extLst>
              <a:ext uri="{FF2B5EF4-FFF2-40B4-BE49-F238E27FC236}">
                <a16:creationId xmlns:a16="http://schemas.microsoft.com/office/drawing/2014/main" id="{93DFE63F-1AE6-8746-1EA6-F190323E0C4E}"/>
              </a:ext>
            </a:extLst>
          </p:cNvPr>
          <p:cNvSpPr txBox="1"/>
          <p:nvPr/>
        </p:nvSpPr>
        <p:spPr>
          <a:xfrm>
            <a:off x="9282057" y="3957409"/>
            <a:ext cx="994183" cy="400110"/>
          </a:xfrm>
          <a:prstGeom prst="rect">
            <a:avLst/>
          </a:prstGeom>
          <a:noFill/>
        </p:spPr>
        <p:txBody>
          <a:bodyPr wrap="none" rtlCol="0">
            <a:spAutoFit/>
          </a:bodyPr>
          <a:lstStyle/>
          <a:p>
            <a:pPr algn="l"/>
            <a:r>
              <a:rPr lang="en-CA" sz="2000" dirty="0">
                <a:solidFill>
                  <a:srgbClr val="FF0000"/>
                </a:solidFill>
              </a:rPr>
              <a:t>[ITI-91]</a:t>
            </a:r>
          </a:p>
        </p:txBody>
      </p:sp>
      <p:sp>
        <p:nvSpPr>
          <p:cNvPr id="15" name="TextBox 14">
            <a:extLst>
              <a:ext uri="{FF2B5EF4-FFF2-40B4-BE49-F238E27FC236}">
                <a16:creationId xmlns:a16="http://schemas.microsoft.com/office/drawing/2014/main" id="{4F9C955F-7628-443B-A552-AAB809B7DBBA}"/>
              </a:ext>
            </a:extLst>
          </p:cNvPr>
          <p:cNvSpPr txBox="1"/>
          <p:nvPr/>
        </p:nvSpPr>
        <p:spPr>
          <a:xfrm>
            <a:off x="5611353" y="4402933"/>
            <a:ext cx="1438214" cy="400110"/>
          </a:xfrm>
          <a:prstGeom prst="rect">
            <a:avLst/>
          </a:prstGeom>
          <a:noFill/>
        </p:spPr>
        <p:txBody>
          <a:bodyPr wrap="none" rtlCol="0">
            <a:spAutoFit/>
          </a:bodyPr>
          <a:lstStyle/>
          <a:p>
            <a:pPr algn="l"/>
            <a:r>
              <a:rPr lang="en-CA" sz="2000" dirty="0">
                <a:solidFill>
                  <a:srgbClr val="FF0000"/>
                </a:solidFill>
              </a:rPr>
              <a:t>[QRPH-53]</a:t>
            </a:r>
          </a:p>
        </p:txBody>
      </p:sp>
      <p:sp>
        <p:nvSpPr>
          <p:cNvPr id="16" name="TextBox 15">
            <a:extLst>
              <a:ext uri="{FF2B5EF4-FFF2-40B4-BE49-F238E27FC236}">
                <a16:creationId xmlns:a16="http://schemas.microsoft.com/office/drawing/2014/main" id="{34BED690-E867-F95A-B344-B4579334ABC0}"/>
              </a:ext>
            </a:extLst>
          </p:cNvPr>
          <p:cNvSpPr txBox="1"/>
          <p:nvPr/>
        </p:nvSpPr>
        <p:spPr>
          <a:xfrm>
            <a:off x="6975533" y="4402933"/>
            <a:ext cx="1438214" cy="400110"/>
          </a:xfrm>
          <a:prstGeom prst="rect">
            <a:avLst/>
          </a:prstGeom>
          <a:noFill/>
        </p:spPr>
        <p:txBody>
          <a:bodyPr wrap="none" rtlCol="0">
            <a:spAutoFit/>
          </a:bodyPr>
          <a:lstStyle/>
          <a:p>
            <a:pPr algn="l"/>
            <a:r>
              <a:rPr lang="en-CA" sz="2000" dirty="0">
                <a:solidFill>
                  <a:srgbClr val="FF0000"/>
                </a:solidFill>
              </a:rPr>
              <a:t>[QRPH-58]</a:t>
            </a:r>
          </a:p>
        </p:txBody>
      </p:sp>
      <p:sp>
        <p:nvSpPr>
          <p:cNvPr id="17" name="TextBox 16">
            <a:extLst>
              <a:ext uri="{FF2B5EF4-FFF2-40B4-BE49-F238E27FC236}">
                <a16:creationId xmlns:a16="http://schemas.microsoft.com/office/drawing/2014/main" id="{B01D5C7C-46D1-7081-12C7-F1FCA4AD6C31}"/>
              </a:ext>
            </a:extLst>
          </p:cNvPr>
          <p:cNvSpPr txBox="1"/>
          <p:nvPr/>
        </p:nvSpPr>
        <p:spPr>
          <a:xfrm>
            <a:off x="8641690" y="4830002"/>
            <a:ext cx="1875835" cy="400110"/>
          </a:xfrm>
          <a:prstGeom prst="rect">
            <a:avLst/>
          </a:prstGeom>
          <a:noFill/>
        </p:spPr>
        <p:txBody>
          <a:bodyPr wrap="none" rtlCol="0">
            <a:spAutoFit/>
          </a:bodyPr>
          <a:lstStyle/>
          <a:p>
            <a:pPr algn="l"/>
            <a:r>
              <a:rPr lang="en-CA" sz="2000" dirty="0">
                <a:solidFill>
                  <a:srgbClr val="FF0000"/>
                </a:solidFill>
              </a:rPr>
              <a:t>[ITI-98:ITI-101]</a:t>
            </a:r>
          </a:p>
        </p:txBody>
      </p:sp>
      <p:sp>
        <p:nvSpPr>
          <p:cNvPr id="18" name="TextBox 17">
            <a:extLst>
              <a:ext uri="{FF2B5EF4-FFF2-40B4-BE49-F238E27FC236}">
                <a16:creationId xmlns:a16="http://schemas.microsoft.com/office/drawing/2014/main" id="{1F8238C1-278B-AD52-1AAC-2B26BF1DE6B5}"/>
              </a:ext>
            </a:extLst>
          </p:cNvPr>
          <p:cNvSpPr txBox="1"/>
          <p:nvPr/>
        </p:nvSpPr>
        <p:spPr>
          <a:xfrm>
            <a:off x="9024303" y="5257071"/>
            <a:ext cx="1239442" cy="400110"/>
          </a:xfrm>
          <a:prstGeom prst="rect">
            <a:avLst/>
          </a:prstGeom>
          <a:noFill/>
        </p:spPr>
        <p:txBody>
          <a:bodyPr wrap="none" rtlCol="0">
            <a:spAutoFit/>
          </a:bodyPr>
          <a:lstStyle/>
          <a:p>
            <a:pPr algn="l"/>
            <a:r>
              <a:rPr lang="en-CA" sz="2000" dirty="0">
                <a:solidFill>
                  <a:srgbClr val="FF0000"/>
                </a:solidFill>
              </a:rPr>
              <a:t>[PCC-64]</a:t>
            </a:r>
          </a:p>
        </p:txBody>
      </p:sp>
      <p:sp>
        <p:nvSpPr>
          <p:cNvPr id="19" name="TextBox 18">
            <a:extLst>
              <a:ext uri="{FF2B5EF4-FFF2-40B4-BE49-F238E27FC236}">
                <a16:creationId xmlns:a16="http://schemas.microsoft.com/office/drawing/2014/main" id="{51CD5296-D05B-0AD9-BB4A-7F3D7EF1F1F6}"/>
              </a:ext>
            </a:extLst>
          </p:cNvPr>
          <p:cNvSpPr txBox="1"/>
          <p:nvPr/>
        </p:nvSpPr>
        <p:spPr>
          <a:xfrm>
            <a:off x="10234727" y="5263366"/>
            <a:ext cx="1239442" cy="400110"/>
          </a:xfrm>
          <a:prstGeom prst="rect">
            <a:avLst/>
          </a:prstGeom>
          <a:noFill/>
        </p:spPr>
        <p:txBody>
          <a:bodyPr wrap="none" rtlCol="0">
            <a:spAutoFit/>
          </a:bodyPr>
          <a:lstStyle/>
          <a:p>
            <a:pPr algn="l"/>
            <a:r>
              <a:rPr lang="en-CA" sz="2000" dirty="0">
                <a:solidFill>
                  <a:srgbClr val="FF0000"/>
                </a:solidFill>
              </a:rPr>
              <a:t>[PCC-70]</a:t>
            </a:r>
          </a:p>
        </p:txBody>
      </p:sp>
      <p:pic>
        <p:nvPicPr>
          <p:cNvPr id="20" name="Picture 19">
            <a:extLst>
              <a:ext uri="{FF2B5EF4-FFF2-40B4-BE49-F238E27FC236}">
                <a16:creationId xmlns:a16="http://schemas.microsoft.com/office/drawing/2014/main" id="{76405009-501A-09D2-3018-C6BC3ABC1DD0}"/>
              </a:ext>
            </a:extLst>
          </p:cNvPr>
          <p:cNvPicPr>
            <a:picLocks noChangeAspect="1"/>
          </p:cNvPicPr>
          <p:nvPr/>
        </p:nvPicPr>
        <p:blipFill>
          <a:blip r:embed="rId3"/>
          <a:stretch>
            <a:fillRect/>
          </a:stretch>
        </p:blipFill>
        <p:spPr>
          <a:xfrm>
            <a:off x="13369533" y="2581484"/>
            <a:ext cx="535847" cy="535847"/>
          </a:xfrm>
          <a:prstGeom prst="rect">
            <a:avLst/>
          </a:prstGeom>
        </p:spPr>
      </p:pic>
      <p:pic>
        <p:nvPicPr>
          <p:cNvPr id="21" name="Picture 20">
            <a:extLst>
              <a:ext uri="{FF2B5EF4-FFF2-40B4-BE49-F238E27FC236}">
                <a16:creationId xmlns:a16="http://schemas.microsoft.com/office/drawing/2014/main" id="{4EAEACF7-1BD4-8467-3F2C-AAD34B199656}"/>
              </a:ext>
            </a:extLst>
          </p:cNvPr>
          <p:cNvPicPr>
            <a:picLocks noChangeAspect="1"/>
          </p:cNvPicPr>
          <p:nvPr/>
        </p:nvPicPr>
        <p:blipFill>
          <a:blip r:embed="rId4"/>
          <a:stretch>
            <a:fillRect/>
          </a:stretch>
        </p:blipFill>
        <p:spPr>
          <a:xfrm>
            <a:off x="12084810" y="4753284"/>
            <a:ext cx="535847" cy="535847"/>
          </a:xfrm>
          <a:prstGeom prst="rect">
            <a:avLst/>
          </a:prstGeom>
        </p:spPr>
      </p:pic>
      <p:pic>
        <p:nvPicPr>
          <p:cNvPr id="23" name="Picture 22">
            <a:extLst>
              <a:ext uri="{FF2B5EF4-FFF2-40B4-BE49-F238E27FC236}">
                <a16:creationId xmlns:a16="http://schemas.microsoft.com/office/drawing/2014/main" id="{44872F06-4702-B8A8-DC7F-5F599ECC4CB7}"/>
              </a:ext>
            </a:extLst>
          </p:cNvPr>
          <p:cNvPicPr>
            <a:picLocks noChangeAspect="1"/>
          </p:cNvPicPr>
          <p:nvPr/>
        </p:nvPicPr>
        <p:blipFill>
          <a:blip r:embed="rId5"/>
          <a:stretch>
            <a:fillRect/>
          </a:stretch>
        </p:blipFill>
        <p:spPr>
          <a:xfrm>
            <a:off x="12753373" y="3399970"/>
            <a:ext cx="535847" cy="535847"/>
          </a:xfrm>
          <a:prstGeom prst="rect">
            <a:avLst/>
          </a:prstGeom>
        </p:spPr>
      </p:pic>
      <p:pic>
        <p:nvPicPr>
          <p:cNvPr id="24" name="Picture 23">
            <a:extLst>
              <a:ext uri="{FF2B5EF4-FFF2-40B4-BE49-F238E27FC236}">
                <a16:creationId xmlns:a16="http://schemas.microsoft.com/office/drawing/2014/main" id="{71D23BFC-B64C-1908-10E7-586C0E5EB7E1}"/>
              </a:ext>
            </a:extLst>
          </p:cNvPr>
          <p:cNvPicPr>
            <a:picLocks noChangeAspect="1"/>
          </p:cNvPicPr>
          <p:nvPr/>
        </p:nvPicPr>
        <p:blipFill>
          <a:blip r:embed="rId6"/>
          <a:stretch>
            <a:fillRect/>
          </a:stretch>
        </p:blipFill>
        <p:spPr>
          <a:xfrm>
            <a:off x="13382892" y="1649629"/>
            <a:ext cx="535847" cy="535847"/>
          </a:xfrm>
          <a:prstGeom prst="rect">
            <a:avLst/>
          </a:prstGeom>
        </p:spPr>
      </p:pic>
      <p:pic>
        <p:nvPicPr>
          <p:cNvPr id="25" name="Graphic 24" descr="Cube with solid fill">
            <a:extLst>
              <a:ext uri="{FF2B5EF4-FFF2-40B4-BE49-F238E27FC236}">
                <a16:creationId xmlns:a16="http://schemas.microsoft.com/office/drawing/2014/main" id="{172B0F6D-DBC6-8A02-E597-3C7188B26D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61818" y="4284850"/>
            <a:ext cx="603246" cy="603246"/>
          </a:xfrm>
          <a:prstGeom prst="rect">
            <a:avLst/>
          </a:prstGeom>
        </p:spPr>
      </p:pic>
      <p:pic>
        <p:nvPicPr>
          <p:cNvPr id="26" name="Picture 25">
            <a:extLst>
              <a:ext uri="{FF2B5EF4-FFF2-40B4-BE49-F238E27FC236}">
                <a16:creationId xmlns:a16="http://schemas.microsoft.com/office/drawing/2014/main" id="{040153AA-3879-69A8-40F4-697B8904D51D}"/>
              </a:ext>
            </a:extLst>
          </p:cNvPr>
          <p:cNvPicPr>
            <a:picLocks noChangeAspect="1"/>
          </p:cNvPicPr>
          <p:nvPr/>
        </p:nvPicPr>
        <p:blipFill>
          <a:blip r:embed="rId9"/>
          <a:stretch>
            <a:fillRect/>
          </a:stretch>
        </p:blipFill>
        <p:spPr>
          <a:xfrm>
            <a:off x="13406815" y="3442508"/>
            <a:ext cx="535847" cy="535847"/>
          </a:xfrm>
          <a:prstGeom prst="rect">
            <a:avLst/>
          </a:prstGeom>
        </p:spPr>
      </p:pic>
      <p:cxnSp>
        <p:nvCxnSpPr>
          <p:cNvPr id="28" name="Straight Connector 27">
            <a:extLst>
              <a:ext uri="{FF2B5EF4-FFF2-40B4-BE49-F238E27FC236}">
                <a16:creationId xmlns:a16="http://schemas.microsoft.com/office/drawing/2014/main" id="{2AB70D86-6DD8-BFB7-6543-2E6C6AA3C06A}"/>
              </a:ext>
            </a:extLst>
          </p:cNvPr>
          <p:cNvCxnSpPr>
            <a:cxnSpLocks/>
            <a:stCxn id="2" idx="3"/>
            <a:endCxn id="24" idx="1"/>
          </p:cNvCxnSpPr>
          <p:nvPr/>
        </p:nvCxnSpPr>
        <p:spPr>
          <a:xfrm flipV="1">
            <a:off x="8621861" y="1917553"/>
            <a:ext cx="4761031" cy="3729"/>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8311F42-9A88-A92B-4942-4E9CC921A4D4}"/>
              </a:ext>
            </a:extLst>
          </p:cNvPr>
          <p:cNvCxnSpPr>
            <a:cxnSpLocks/>
            <a:stCxn id="6" idx="3"/>
            <a:endCxn id="24" idx="1"/>
          </p:cNvCxnSpPr>
          <p:nvPr/>
        </p:nvCxnSpPr>
        <p:spPr>
          <a:xfrm flipV="1">
            <a:off x="7953635" y="1917553"/>
            <a:ext cx="5429257" cy="455669"/>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21DD3A-B20B-412C-2644-A80125E586D1}"/>
              </a:ext>
            </a:extLst>
          </p:cNvPr>
          <p:cNvCxnSpPr>
            <a:cxnSpLocks/>
            <a:stCxn id="12" idx="3"/>
            <a:endCxn id="20" idx="1"/>
          </p:cNvCxnSpPr>
          <p:nvPr/>
        </p:nvCxnSpPr>
        <p:spPr>
          <a:xfrm flipV="1">
            <a:off x="9412056" y="2849408"/>
            <a:ext cx="3957477" cy="3303"/>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455B903-B96D-A996-12F1-ED31C2070540}"/>
              </a:ext>
            </a:extLst>
          </p:cNvPr>
          <p:cNvCxnSpPr>
            <a:cxnSpLocks/>
            <a:stCxn id="10" idx="3"/>
            <a:endCxn id="20" idx="1"/>
          </p:cNvCxnSpPr>
          <p:nvPr/>
        </p:nvCxnSpPr>
        <p:spPr>
          <a:xfrm flipV="1">
            <a:off x="8755360" y="2849408"/>
            <a:ext cx="4614173" cy="450408"/>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2EB1BE-0738-D10C-97CD-E61C9CC39852}"/>
              </a:ext>
            </a:extLst>
          </p:cNvPr>
          <p:cNvCxnSpPr>
            <a:cxnSpLocks/>
            <a:stCxn id="13" idx="3"/>
            <a:endCxn id="23" idx="1"/>
          </p:cNvCxnSpPr>
          <p:nvPr/>
        </p:nvCxnSpPr>
        <p:spPr>
          <a:xfrm flipV="1">
            <a:off x="6077135" y="3667894"/>
            <a:ext cx="6676238" cy="32032"/>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CE9A0D7-4625-8B8D-C474-55FC33D62E94}"/>
              </a:ext>
            </a:extLst>
          </p:cNvPr>
          <p:cNvCxnSpPr>
            <a:cxnSpLocks/>
            <a:stCxn id="14" idx="3"/>
            <a:endCxn id="23" idx="1"/>
          </p:cNvCxnSpPr>
          <p:nvPr/>
        </p:nvCxnSpPr>
        <p:spPr>
          <a:xfrm flipV="1">
            <a:off x="10276240" y="3667894"/>
            <a:ext cx="2477133" cy="489570"/>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C34C7E-F02B-93B9-E820-7D48BAEFE3C3}"/>
              </a:ext>
            </a:extLst>
          </p:cNvPr>
          <p:cNvCxnSpPr>
            <a:cxnSpLocks/>
            <a:stCxn id="16" idx="3"/>
            <a:endCxn id="25" idx="1"/>
          </p:cNvCxnSpPr>
          <p:nvPr/>
        </p:nvCxnSpPr>
        <p:spPr>
          <a:xfrm flipV="1">
            <a:off x="8413747" y="4586473"/>
            <a:ext cx="4948071" cy="16515"/>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319555-7C1B-C790-9340-E1F352992D4E}"/>
              </a:ext>
            </a:extLst>
          </p:cNvPr>
          <p:cNvCxnSpPr>
            <a:cxnSpLocks/>
            <a:stCxn id="17" idx="3"/>
            <a:endCxn id="21" idx="1"/>
          </p:cNvCxnSpPr>
          <p:nvPr/>
        </p:nvCxnSpPr>
        <p:spPr>
          <a:xfrm flipV="1">
            <a:off x="10517525" y="5021208"/>
            <a:ext cx="1567285" cy="8849"/>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4" name="Graphic 53" descr="Gears outline">
            <a:extLst>
              <a:ext uri="{FF2B5EF4-FFF2-40B4-BE49-F238E27FC236}">
                <a16:creationId xmlns:a16="http://schemas.microsoft.com/office/drawing/2014/main" id="{C82DA54E-18AE-BE34-C95C-7E3E60C644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970" y="5193458"/>
            <a:ext cx="685884" cy="685884"/>
          </a:xfrm>
          <a:prstGeom prst="rect">
            <a:avLst/>
          </a:prstGeom>
        </p:spPr>
      </p:pic>
      <p:cxnSp>
        <p:nvCxnSpPr>
          <p:cNvPr id="55" name="Straight Connector 54">
            <a:extLst>
              <a:ext uri="{FF2B5EF4-FFF2-40B4-BE49-F238E27FC236}">
                <a16:creationId xmlns:a16="http://schemas.microsoft.com/office/drawing/2014/main" id="{88741F67-D6A8-E57F-21BC-33BC6A4C3491}"/>
              </a:ext>
            </a:extLst>
          </p:cNvPr>
          <p:cNvCxnSpPr>
            <a:cxnSpLocks/>
            <a:stCxn id="19" idx="3"/>
          </p:cNvCxnSpPr>
          <p:nvPr/>
        </p:nvCxnSpPr>
        <p:spPr>
          <a:xfrm>
            <a:off x="11474169" y="5463421"/>
            <a:ext cx="1921294" cy="15242"/>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A1E06E21-B4C3-BCF9-FC8D-D2AC75E69204}"/>
              </a:ext>
            </a:extLst>
          </p:cNvPr>
          <p:cNvSpPr/>
          <p:nvPr/>
        </p:nvSpPr>
        <p:spPr>
          <a:xfrm>
            <a:off x="12241886" y="5676278"/>
            <a:ext cx="331159" cy="329003"/>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60" name="Straight Connector 59">
            <a:extLst>
              <a:ext uri="{FF2B5EF4-FFF2-40B4-BE49-F238E27FC236}">
                <a16:creationId xmlns:a16="http://schemas.microsoft.com/office/drawing/2014/main" id="{BCEA820A-035F-9E86-2409-A6FF9ACA21DA}"/>
              </a:ext>
            </a:extLst>
          </p:cNvPr>
          <p:cNvCxnSpPr>
            <a:cxnSpLocks/>
          </p:cNvCxnSpPr>
          <p:nvPr/>
        </p:nvCxnSpPr>
        <p:spPr>
          <a:xfrm>
            <a:off x="9835480" y="5895586"/>
            <a:ext cx="2269965"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7585E712-C665-ED4C-4312-57352FDFF0EC}"/>
              </a:ext>
            </a:extLst>
          </p:cNvPr>
          <p:cNvPicPr>
            <a:picLocks noChangeAspect="1"/>
          </p:cNvPicPr>
          <p:nvPr/>
        </p:nvPicPr>
        <p:blipFill>
          <a:blip r:embed="rId12"/>
          <a:stretch>
            <a:fillRect/>
          </a:stretch>
        </p:blipFill>
        <p:spPr>
          <a:xfrm>
            <a:off x="11720503" y="1068294"/>
            <a:ext cx="2078037" cy="421449"/>
          </a:xfrm>
          <a:prstGeom prst="rect">
            <a:avLst/>
          </a:prstGeom>
        </p:spPr>
      </p:pic>
      <p:pic>
        <p:nvPicPr>
          <p:cNvPr id="63" name="Picture 62">
            <a:extLst>
              <a:ext uri="{FF2B5EF4-FFF2-40B4-BE49-F238E27FC236}">
                <a16:creationId xmlns:a16="http://schemas.microsoft.com/office/drawing/2014/main" id="{80986F0B-FAA9-CC68-1147-0B680674D4E8}"/>
              </a:ext>
            </a:extLst>
          </p:cNvPr>
          <p:cNvPicPr>
            <a:picLocks noChangeAspect="1"/>
          </p:cNvPicPr>
          <p:nvPr/>
        </p:nvPicPr>
        <p:blipFill rotWithShape="1">
          <a:blip r:embed="rId13">
            <a:clrChange>
              <a:clrFrom>
                <a:srgbClr val="FFFFFF"/>
              </a:clrFrom>
              <a:clrTo>
                <a:srgbClr val="FFFFFF">
                  <a:alpha val="0"/>
                </a:srgbClr>
              </a:clrTo>
            </a:clrChange>
          </a:blip>
          <a:srcRect r="73345"/>
          <a:stretch/>
        </p:blipFill>
        <p:spPr>
          <a:xfrm>
            <a:off x="13460997" y="631965"/>
            <a:ext cx="277309" cy="421449"/>
          </a:xfrm>
          <a:prstGeom prst="rect">
            <a:avLst/>
          </a:prstGeom>
        </p:spPr>
      </p:pic>
      <p:sp>
        <p:nvSpPr>
          <p:cNvPr id="64" name="TextBox 63">
            <a:extLst>
              <a:ext uri="{FF2B5EF4-FFF2-40B4-BE49-F238E27FC236}">
                <a16:creationId xmlns:a16="http://schemas.microsoft.com/office/drawing/2014/main" id="{7ADF1EFB-22DD-EC91-32E7-826060472041}"/>
              </a:ext>
            </a:extLst>
          </p:cNvPr>
          <p:cNvSpPr txBox="1"/>
          <p:nvPr/>
        </p:nvSpPr>
        <p:spPr>
          <a:xfrm>
            <a:off x="12013831" y="6049983"/>
            <a:ext cx="787268"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4" name="TextBox 3">
            <a:extLst>
              <a:ext uri="{FF2B5EF4-FFF2-40B4-BE49-F238E27FC236}">
                <a16:creationId xmlns:a16="http://schemas.microsoft.com/office/drawing/2014/main" id="{AE06D52B-2285-865E-BC1A-7949D1446D08}"/>
              </a:ext>
            </a:extLst>
          </p:cNvPr>
          <p:cNvSpPr txBox="1"/>
          <p:nvPr/>
        </p:nvSpPr>
        <p:spPr>
          <a:xfrm>
            <a:off x="13326672" y="3056651"/>
            <a:ext cx="6495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5" name="TextBox 4">
            <a:extLst>
              <a:ext uri="{FF2B5EF4-FFF2-40B4-BE49-F238E27FC236}">
                <a16:creationId xmlns:a16="http://schemas.microsoft.com/office/drawing/2014/main" id="{F6AD1695-9A6F-60EA-B72E-2611FC732478}"/>
              </a:ext>
            </a:extLst>
          </p:cNvPr>
          <p:cNvSpPr txBox="1"/>
          <p:nvPr/>
        </p:nvSpPr>
        <p:spPr>
          <a:xfrm>
            <a:off x="11976403" y="5155644"/>
            <a:ext cx="925253"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8" name="TextBox 7">
            <a:extLst>
              <a:ext uri="{FF2B5EF4-FFF2-40B4-BE49-F238E27FC236}">
                <a16:creationId xmlns:a16="http://schemas.microsoft.com/office/drawing/2014/main" id="{F726CBB0-B769-12E9-08E8-A530DC64D9E3}"/>
              </a:ext>
            </a:extLst>
          </p:cNvPr>
          <p:cNvSpPr txBox="1"/>
          <p:nvPr/>
        </p:nvSpPr>
        <p:spPr>
          <a:xfrm>
            <a:off x="13342722" y="3979488"/>
            <a:ext cx="909801"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22" name="TextBox 21">
            <a:extLst>
              <a:ext uri="{FF2B5EF4-FFF2-40B4-BE49-F238E27FC236}">
                <a16:creationId xmlns:a16="http://schemas.microsoft.com/office/drawing/2014/main" id="{71963B5B-9A51-B68F-170C-BB69ABA97AAB}"/>
              </a:ext>
            </a:extLst>
          </p:cNvPr>
          <p:cNvSpPr txBox="1"/>
          <p:nvPr/>
        </p:nvSpPr>
        <p:spPr>
          <a:xfrm>
            <a:off x="12219564" y="3978133"/>
            <a:ext cx="1175899"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27" name="TextBox 26">
            <a:extLst>
              <a:ext uri="{FF2B5EF4-FFF2-40B4-BE49-F238E27FC236}">
                <a16:creationId xmlns:a16="http://schemas.microsoft.com/office/drawing/2014/main" id="{D1C6890C-93D9-C805-4BC0-D539608D691D}"/>
              </a:ext>
            </a:extLst>
          </p:cNvPr>
          <p:cNvSpPr txBox="1"/>
          <p:nvPr/>
        </p:nvSpPr>
        <p:spPr>
          <a:xfrm>
            <a:off x="13382003" y="2100838"/>
            <a:ext cx="49565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29" name="TextBox 28">
            <a:extLst>
              <a:ext uri="{FF2B5EF4-FFF2-40B4-BE49-F238E27FC236}">
                <a16:creationId xmlns:a16="http://schemas.microsoft.com/office/drawing/2014/main" id="{4EA17F1F-87D6-EDFD-805C-702F1FE24ED4}"/>
              </a:ext>
            </a:extLst>
          </p:cNvPr>
          <p:cNvSpPr txBox="1"/>
          <p:nvPr/>
        </p:nvSpPr>
        <p:spPr>
          <a:xfrm>
            <a:off x="13353072" y="4859481"/>
            <a:ext cx="75052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32" name="TextBox 31">
            <a:extLst>
              <a:ext uri="{FF2B5EF4-FFF2-40B4-BE49-F238E27FC236}">
                <a16:creationId xmlns:a16="http://schemas.microsoft.com/office/drawing/2014/main" id="{61EFBF47-FBAE-5CD4-C11E-E165A5862D02}"/>
              </a:ext>
            </a:extLst>
          </p:cNvPr>
          <p:cNvSpPr txBox="1"/>
          <p:nvPr/>
        </p:nvSpPr>
        <p:spPr>
          <a:xfrm>
            <a:off x="13107272" y="5839071"/>
            <a:ext cx="1380699" cy="369332"/>
          </a:xfrm>
          <a:prstGeom prst="rect">
            <a:avLst/>
          </a:prstGeom>
          <a:noFill/>
        </p:spPr>
        <p:txBody>
          <a:bodyPr wrap="none" rtlCol="0">
            <a:spAutoFit/>
          </a:bodyPr>
          <a:lstStyle/>
          <a:p>
            <a:pPr algn="ctr"/>
            <a:r>
              <a:rPr lang="en-CA" sz="1800" b="1" dirty="0">
                <a:solidFill>
                  <a:schemeClr val="accent6"/>
                </a:solidFill>
                <a:latin typeface="Andes Bold" panose="02000000000000000000" pitchFamily="2" charset="0"/>
              </a:rPr>
              <a:t>CCG Engine</a:t>
            </a:r>
          </a:p>
        </p:txBody>
      </p:sp>
      <p:sp>
        <p:nvSpPr>
          <p:cNvPr id="33" name="TextBox 32">
            <a:extLst>
              <a:ext uri="{FF2B5EF4-FFF2-40B4-BE49-F238E27FC236}">
                <a16:creationId xmlns:a16="http://schemas.microsoft.com/office/drawing/2014/main" id="{8127DEE0-24A1-2B2C-C9BA-C45DA5BD74F9}"/>
              </a:ext>
            </a:extLst>
          </p:cNvPr>
          <p:cNvSpPr txBox="1"/>
          <p:nvPr/>
        </p:nvSpPr>
        <p:spPr>
          <a:xfrm>
            <a:off x="950203" y="6737436"/>
            <a:ext cx="7237879" cy="400110"/>
          </a:xfrm>
          <a:prstGeom prst="rect">
            <a:avLst/>
          </a:prstGeom>
          <a:noFill/>
        </p:spPr>
        <p:txBody>
          <a:bodyPr wrap="none" rtlCol="0">
            <a:spAutoFit/>
          </a:bodyPr>
          <a:lstStyle/>
          <a:p>
            <a:pPr algn="l"/>
            <a:r>
              <a:rPr lang="en-CA" sz="2000" dirty="0">
                <a:solidFill>
                  <a:schemeClr val="tx2"/>
                </a:solidFill>
              </a:rPr>
              <a:t>NOTE: at present – OpenHIE-on-FHIR is based on </a:t>
            </a:r>
            <a:r>
              <a:rPr lang="en-CA" sz="2000" b="1" dirty="0">
                <a:solidFill>
                  <a:schemeClr val="accent5"/>
                </a:solidFill>
              </a:rPr>
              <a:t>FHIR® v4</a:t>
            </a:r>
            <a:r>
              <a:rPr lang="en-CA" sz="2000" dirty="0">
                <a:solidFill>
                  <a:schemeClr val="tx2"/>
                </a:solidFill>
              </a:rPr>
              <a:t>.</a:t>
            </a:r>
          </a:p>
        </p:txBody>
      </p:sp>
    </p:spTree>
    <p:extLst>
      <p:ext uri="{BB962C8B-B14F-4D97-AF65-F5344CB8AC3E}">
        <p14:creationId xmlns:p14="http://schemas.microsoft.com/office/powerpoint/2010/main" val="1274023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71DF-09A1-E192-B94A-3EE6A08F0E7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0AC08B3-26A0-BB3A-6AB6-67FAECDA18D3}"/>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B5FB3234-8685-7FE5-05CC-7A41ECDA9FD0}"/>
              </a:ext>
            </a:extLst>
          </p:cNvPr>
          <p:cNvSpPr>
            <a:spLocks noGrp="1"/>
          </p:cNvSpPr>
          <p:nvPr>
            <p:ph idx="1"/>
          </p:nvPr>
        </p:nvSpPr>
        <p:spPr>
          <a:xfrm>
            <a:off x="828000" y="1980000"/>
            <a:ext cx="11167720" cy="5431155"/>
          </a:xfrm>
        </p:spPr>
        <p:txBody>
          <a:bodyPr/>
          <a:lstStyle/>
          <a:p>
            <a:pPr marL="457200" indent="-457200" algn="l">
              <a:buSzPct val="75000"/>
              <a:buFont typeface="Arial" panose="020B0604020202020204" pitchFamily="34" charset="0"/>
              <a:buChar char="•"/>
            </a:pPr>
            <a:r>
              <a:rPr lang="en-CA" sz="2800" b="1" dirty="0"/>
              <a:t>Health </a:t>
            </a:r>
            <a:r>
              <a:rPr lang="en-CA" sz="2800" b="1" dirty="0">
                <a:solidFill>
                  <a:schemeClr val="accent5"/>
                </a:solidFill>
              </a:rPr>
              <a:t>enterprise architecture </a:t>
            </a:r>
            <a:r>
              <a:rPr lang="en-CA" sz="2800" b="1" dirty="0"/>
              <a:t>(HEA) is like urban planning; we want to leverage shared infrastructure and </a:t>
            </a:r>
            <a:r>
              <a:rPr lang="en-CA" sz="2800" b="1" dirty="0">
                <a:solidFill>
                  <a:schemeClr val="accent5"/>
                </a:solidFill>
              </a:rPr>
              <a:t>shared</a:t>
            </a:r>
            <a:r>
              <a:rPr lang="en-CA" sz="2800" b="1" dirty="0"/>
              <a:t> services to deliver </a:t>
            </a:r>
            <a:r>
              <a:rPr lang="en-CA" sz="2800" b="1" dirty="0">
                <a:solidFill>
                  <a:schemeClr val="accent5"/>
                </a:solidFill>
              </a:rPr>
              <a:t>shared</a:t>
            </a:r>
            <a:r>
              <a:rPr lang="en-CA" sz="2800" b="1" dirty="0"/>
              <a:t> benefits at </a:t>
            </a:r>
            <a:r>
              <a:rPr lang="en-CA" sz="2800" b="1" u="sng" dirty="0">
                <a:solidFill>
                  <a:schemeClr val="accent5"/>
                </a:solidFill>
              </a:rPr>
              <a:t>scale</a:t>
            </a:r>
            <a:r>
              <a:rPr lang="en-CA" sz="2800" b="1" dirty="0"/>
              <a:t>.</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err="1">
                <a:solidFill>
                  <a:schemeClr val="accent5"/>
                </a:solidFill>
              </a:rPr>
              <a:t>OpenHIE</a:t>
            </a:r>
            <a:r>
              <a:rPr lang="en-CA" sz="2800" b="1" dirty="0"/>
              <a:t> is a widely-adopted HEA that can be operationalized using the modern </a:t>
            </a:r>
            <a:r>
              <a:rPr lang="en-CA" sz="2800" b="1" dirty="0">
                <a:solidFill>
                  <a:schemeClr val="accent5"/>
                </a:solidFill>
              </a:rPr>
              <a:t>HL7 FHIR® </a:t>
            </a:r>
            <a:r>
              <a:rPr lang="en-CA" sz="2800" b="1" dirty="0"/>
              <a:t>standard.</a:t>
            </a:r>
          </a:p>
          <a:p>
            <a:pPr marL="457200" indent="-457200" algn="l">
              <a:buSzPct val="75000"/>
              <a:buFont typeface="Arial" panose="020B0604020202020204" pitchFamily="34" charset="0"/>
              <a:buChar char="•"/>
            </a:pPr>
            <a:endParaRPr lang="en-CA" sz="2800" b="1" dirty="0"/>
          </a:p>
          <a:p>
            <a:pPr marL="457200" indent="-457200" algn="l">
              <a:buSzPct val="75000"/>
              <a:buFont typeface="Arial" panose="020B0604020202020204" pitchFamily="34" charset="0"/>
              <a:buChar char="•"/>
            </a:pPr>
            <a:r>
              <a:rPr lang="en-CA" sz="2800" b="1" dirty="0"/>
              <a:t>A health data sharing </a:t>
            </a:r>
            <a:r>
              <a:rPr lang="en-CA" sz="2800" b="1" dirty="0">
                <a:solidFill>
                  <a:schemeClr val="accent5"/>
                </a:solidFill>
              </a:rPr>
              <a:t>infrastructure</a:t>
            </a:r>
            <a:r>
              <a:rPr lang="en-CA" sz="2800" b="1" dirty="0"/>
              <a:t> based on </a:t>
            </a:r>
            <a:r>
              <a:rPr lang="en-CA" sz="2800" b="1" dirty="0" err="1"/>
              <a:t>OpenHIE</a:t>
            </a:r>
            <a:r>
              <a:rPr lang="en-CA" sz="2800" b="1" dirty="0"/>
              <a:t>-on-FHIR can be assembled from a small set of standards-based, conformance-testable </a:t>
            </a:r>
            <a:r>
              <a:rPr lang="en-CA" sz="2800" b="1" dirty="0">
                <a:solidFill>
                  <a:schemeClr val="accent5"/>
                </a:solidFill>
              </a:rPr>
              <a:t>“Lego® Blocks”</a:t>
            </a:r>
            <a:r>
              <a:rPr lang="en-CA" sz="2800" b="1" dirty="0"/>
              <a:t>.</a:t>
            </a:r>
            <a:endParaRPr lang="en-GB" dirty="0"/>
          </a:p>
        </p:txBody>
      </p:sp>
      <p:sp>
        <p:nvSpPr>
          <p:cNvPr id="2" name="Slide Number Placeholder 1">
            <a:extLst>
              <a:ext uri="{FF2B5EF4-FFF2-40B4-BE49-F238E27FC236}">
                <a16:creationId xmlns:a16="http://schemas.microsoft.com/office/drawing/2014/main" id="{5B02FF9A-032B-664F-DEDD-E1C591DE797C}"/>
              </a:ext>
            </a:extLst>
          </p:cNvPr>
          <p:cNvSpPr>
            <a:spLocks noGrp="1"/>
          </p:cNvSpPr>
          <p:nvPr>
            <p:ph type="sldNum" sz="quarter" idx="12"/>
          </p:nvPr>
        </p:nvSpPr>
        <p:spPr/>
        <p:txBody>
          <a:bodyPr/>
          <a:lstStyle/>
          <a:p>
            <a:fld id="{6734F48E-A456-4E2F-B17E-509464F7A050}" type="slidenum">
              <a:rPr lang="en-CA" smtClean="0"/>
              <a:pPr/>
              <a:t>54</a:t>
            </a:fld>
            <a:endParaRPr lang="en-CA"/>
          </a:p>
        </p:txBody>
      </p:sp>
      <p:pic>
        <p:nvPicPr>
          <p:cNvPr id="8" name="Graphic 7" descr="Key with solid fill">
            <a:extLst>
              <a:ext uri="{FF2B5EF4-FFF2-40B4-BE49-F238E27FC236}">
                <a16:creationId xmlns:a16="http://schemas.microsoft.com/office/drawing/2014/main" id="{FC6870E5-C4C9-00DC-5476-F20197CBE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4087580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29413-A308-5969-B473-79F81D91A30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470B29-58C2-AD8E-39AD-D7D219B563B0}"/>
              </a:ext>
            </a:extLst>
          </p:cNvPr>
          <p:cNvSpPr>
            <a:spLocks noGrp="1"/>
          </p:cNvSpPr>
          <p:nvPr>
            <p:ph type="sldNum" sz="quarter" idx="12"/>
          </p:nvPr>
        </p:nvSpPr>
        <p:spPr/>
        <p:txBody>
          <a:bodyPr/>
          <a:lstStyle/>
          <a:p>
            <a:fld id="{6734F48E-A456-4E2F-B17E-509464F7A050}" type="slidenum">
              <a:rPr lang="en-CA" smtClean="0"/>
              <a:pPr/>
              <a:t>55</a:t>
            </a:fld>
            <a:endParaRPr lang="en-CA"/>
          </a:p>
        </p:txBody>
      </p:sp>
      <p:pic>
        <p:nvPicPr>
          <p:cNvPr id="5" name="Graphic 4">
            <a:extLst>
              <a:ext uri="{FF2B5EF4-FFF2-40B4-BE49-F238E27FC236}">
                <a16:creationId xmlns:a16="http://schemas.microsoft.com/office/drawing/2014/main" id="{AB2B9F4E-07A0-47CB-9BAA-D5B54D46A91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394012" y="1484562"/>
            <a:ext cx="4076355" cy="6149473"/>
          </a:xfrm>
          <a:prstGeom prst="rect">
            <a:avLst/>
          </a:prstGeom>
        </p:spPr>
      </p:pic>
      <p:sp>
        <p:nvSpPr>
          <p:cNvPr id="2" name="Content Placeholder 2">
            <a:extLst>
              <a:ext uri="{FF2B5EF4-FFF2-40B4-BE49-F238E27FC236}">
                <a16:creationId xmlns:a16="http://schemas.microsoft.com/office/drawing/2014/main" id="{CF081924-1AD2-B9EC-5AB4-8562F82B0A77}"/>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748449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FD946-49AD-E2BC-392E-706F3129C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763F9-6A40-7945-96B1-1A84B8482F3C}"/>
              </a:ext>
            </a:extLst>
          </p:cNvPr>
          <p:cNvSpPr>
            <a:spLocks noGrp="1"/>
          </p:cNvSpPr>
          <p:nvPr>
            <p:ph type="title"/>
          </p:nvPr>
        </p:nvSpPr>
        <p:spPr/>
        <p:txBody>
          <a:bodyPr/>
          <a:lstStyle/>
          <a:p>
            <a:r>
              <a:rPr lang="en-CA" dirty="0"/>
              <a:t>INTERACTION 2.1</a:t>
            </a:r>
          </a:p>
        </p:txBody>
      </p:sp>
      <p:sp>
        <p:nvSpPr>
          <p:cNvPr id="3" name="Content Placeholder 2">
            <a:extLst>
              <a:ext uri="{FF2B5EF4-FFF2-40B4-BE49-F238E27FC236}">
                <a16:creationId xmlns:a16="http://schemas.microsoft.com/office/drawing/2014/main" id="{19F9AD36-04FC-787A-1FEA-301F5498186E}"/>
              </a:ext>
            </a:extLst>
          </p:cNvPr>
          <p:cNvSpPr>
            <a:spLocks noGrp="1"/>
          </p:cNvSpPr>
          <p:nvPr>
            <p:ph idx="1"/>
          </p:nvPr>
        </p:nvSpPr>
        <p:spPr>
          <a:xfrm>
            <a:off x="731520" y="1920243"/>
            <a:ext cx="11264200" cy="5431155"/>
          </a:xfrm>
        </p:spPr>
        <p:txBody>
          <a:bodyPr/>
          <a:lstStyle/>
          <a:p>
            <a:r>
              <a:rPr lang="en-CA" sz="3600" b="1" dirty="0"/>
              <a:t>What architectural elements of the </a:t>
            </a:r>
            <a:r>
              <a:rPr lang="en-CA" sz="3600" b="1" dirty="0" err="1"/>
              <a:t>OpenHIE</a:t>
            </a:r>
            <a:r>
              <a:rPr lang="en-CA" sz="3600" b="1" dirty="0"/>
              <a:t> data sharing infrastructure do we have already?</a:t>
            </a:r>
          </a:p>
          <a:p>
            <a:endParaRPr lang="en-CA" sz="3600" b="1" dirty="0"/>
          </a:p>
          <a:p>
            <a:r>
              <a:rPr lang="en-CA" sz="3600" b="1" dirty="0"/>
              <a:t>What is the degree of adoption of the HL7 FHIR standard within our deployed digital solutions?</a:t>
            </a:r>
          </a:p>
          <a:p>
            <a:endParaRPr lang="en-CA" sz="3600" b="1" dirty="0"/>
          </a:p>
          <a:p>
            <a:r>
              <a:rPr lang="en-CA" sz="3600" b="1" dirty="0"/>
              <a:t>What norms and standards are we using, now, related to person-centric, “coded”, health data?</a:t>
            </a:r>
          </a:p>
        </p:txBody>
      </p:sp>
      <p:sp>
        <p:nvSpPr>
          <p:cNvPr id="4" name="Slide Number Placeholder 3">
            <a:extLst>
              <a:ext uri="{FF2B5EF4-FFF2-40B4-BE49-F238E27FC236}">
                <a16:creationId xmlns:a16="http://schemas.microsoft.com/office/drawing/2014/main" id="{6D5A8690-BE32-1BD6-6BFC-BE6B8BE18EEA}"/>
              </a:ext>
            </a:extLst>
          </p:cNvPr>
          <p:cNvSpPr>
            <a:spLocks noGrp="1"/>
          </p:cNvSpPr>
          <p:nvPr>
            <p:ph type="sldNum" sz="quarter" idx="12"/>
          </p:nvPr>
        </p:nvSpPr>
        <p:spPr/>
        <p:txBody>
          <a:bodyPr/>
          <a:lstStyle/>
          <a:p>
            <a:fld id="{6734F48E-A456-4E2F-B17E-509464F7A050}" type="slidenum">
              <a:rPr lang="en-CA" smtClean="0"/>
              <a:pPr/>
              <a:t>56</a:t>
            </a:fld>
            <a:endParaRPr lang="en-CA"/>
          </a:p>
        </p:txBody>
      </p:sp>
      <p:sp>
        <p:nvSpPr>
          <p:cNvPr id="5" name="TextBox 4">
            <a:extLst>
              <a:ext uri="{FF2B5EF4-FFF2-40B4-BE49-F238E27FC236}">
                <a16:creationId xmlns:a16="http://schemas.microsoft.com/office/drawing/2014/main" id="{04C42974-35F6-797E-FE49-BFA1CF05CF57}"/>
              </a:ext>
            </a:extLst>
          </p:cNvPr>
          <p:cNvSpPr txBox="1"/>
          <p:nvPr/>
        </p:nvSpPr>
        <p:spPr>
          <a:xfrm>
            <a:off x="7315200" y="528604"/>
            <a:ext cx="2818400" cy="400110"/>
          </a:xfrm>
          <a:prstGeom prst="rect">
            <a:avLst/>
          </a:prstGeom>
          <a:noFill/>
        </p:spPr>
        <p:txBody>
          <a:bodyPr wrap="none" rtlCol="0">
            <a:spAutoFit/>
          </a:bodyPr>
          <a:lstStyle/>
          <a:p>
            <a:pPr algn="l"/>
            <a:r>
              <a:rPr lang="en-CA" sz="2000" dirty="0">
                <a:solidFill>
                  <a:schemeClr val="accent2"/>
                </a:solidFill>
              </a:rPr>
              <a:t>&lt;paste Form link here&gt;</a:t>
            </a:r>
          </a:p>
        </p:txBody>
      </p:sp>
    </p:spTree>
    <p:extLst>
      <p:ext uri="{BB962C8B-B14F-4D97-AF65-F5344CB8AC3E}">
        <p14:creationId xmlns:p14="http://schemas.microsoft.com/office/powerpoint/2010/main" val="2351394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A9F6-EC50-1099-DA97-70C1BF206FD0}"/>
              </a:ext>
            </a:extLst>
          </p:cNvPr>
          <p:cNvSpPr>
            <a:spLocks noGrp="1"/>
          </p:cNvSpPr>
          <p:nvPr>
            <p:ph type="title"/>
          </p:nvPr>
        </p:nvSpPr>
        <p:spPr/>
        <p:txBody>
          <a:bodyPr/>
          <a:lstStyle/>
          <a:p>
            <a:r>
              <a:rPr lang="en-GB" dirty="0"/>
              <a:t>COFFEE BREAK!</a:t>
            </a:r>
          </a:p>
        </p:txBody>
      </p:sp>
      <p:sp>
        <p:nvSpPr>
          <p:cNvPr id="4" name="Slide Number Placeholder 3">
            <a:extLst>
              <a:ext uri="{FF2B5EF4-FFF2-40B4-BE49-F238E27FC236}">
                <a16:creationId xmlns:a16="http://schemas.microsoft.com/office/drawing/2014/main" id="{BE763AF3-F62B-B0AC-8532-90CE111AEEAD}"/>
              </a:ext>
            </a:extLst>
          </p:cNvPr>
          <p:cNvSpPr>
            <a:spLocks noGrp="1"/>
          </p:cNvSpPr>
          <p:nvPr>
            <p:ph type="sldNum" sz="quarter" idx="12"/>
          </p:nvPr>
        </p:nvSpPr>
        <p:spPr/>
        <p:txBody>
          <a:bodyPr/>
          <a:lstStyle/>
          <a:p>
            <a:fld id="{6734F48E-A456-4E2F-B17E-509464F7A050}" type="slidenum">
              <a:rPr lang="en-CA" smtClean="0"/>
              <a:pPr/>
              <a:t>57</a:t>
            </a:fld>
            <a:endParaRPr lang="en-CA"/>
          </a:p>
        </p:txBody>
      </p:sp>
      <p:pic>
        <p:nvPicPr>
          <p:cNvPr id="8" name="Graphic 7">
            <a:extLst>
              <a:ext uri="{FF2B5EF4-FFF2-40B4-BE49-F238E27FC236}">
                <a16:creationId xmlns:a16="http://schemas.microsoft.com/office/drawing/2014/main" id="{77A3F30B-2989-F10A-C262-CB9BA9516B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59660" y="2933723"/>
            <a:ext cx="5311080" cy="4093957"/>
          </a:xfrm>
          <a:prstGeom prst="rect">
            <a:avLst/>
          </a:prstGeom>
        </p:spPr>
      </p:pic>
    </p:spTree>
    <p:extLst>
      <p:ext uri="{BB962C8B-B14F-4D97-AF65-F5344CB8AC3E}">
        <p14:creationId xmlns:p14="http://schemas.microsoft.com/office/powerpoint/2010/main" val="3046984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680C7-BBC5-9606-41E4-A9F5F8CF034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867D71-5CFE-A19B-6294-E98359E7A451}"/>
              </a:ext>
            </a:extLst>
          </p:cNvPr>
          <p:cNvSpPr>
            <a:spLocks noGrp="1"/>
          </p:cNvSpPr>
          <p:nvPr>
            <p:ph type="sldNum" sz="quarter" idx="12"/>
          </p:nvPr>
        </p:nvSpPr>
        <p:spPr/>
        <p:txBody>
          <a:bodyPr/>
          <a:lstStyle/>
          <a:p>
            <a:fld id="{6734F48E-A456-4E2F-B17E-509464F7A050}" type="slidenum">
              <a:rPr lang="en-CA" smtClean="0"/>
              <a:pPr/>
              <a:t>58</a:t>
            </a:fld>
            <a:endParaRPr lang="en-CA"/>
          </a:p>
        </p:txBody>
      </p:sp>
      <p:sp>
        <p:nvSpPr>
          <p:cNvPr id="2" name="Content Placeholder 2">
            <a:extLst>
              <a:ext uri="{FF2B5EF4-FFF2-40B4-BE49-F238E27FC236}">
                <a16:creationId xmlns:a16="http://schemas.microsoft.com/office/drawing/2014/main" id="{6D7C8DC5-B33E-5B1E-1F35-483C544A2985}"/>
              </a:ext>
            </a:extLst>
          </p:cNvPr>
          <p:cNvSpPr txBox="1">
            <a:spLocks/>
          </p:cNvSpPr>
          <p:nvPr/>
        </p:nvSpPr>
        <p:spPr>
          <a:xfrm>
            <a:off x="834480" y="1954560"/>
            <a:ext cx="9289032"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How should we </a:t>
            </a:r>
            <a:r>
              <a:rPr lang="en-CA" sz="4800" b="1" dirty="0">
                <a:solidFill>
                  <a:schemeClr val="accent5"/>
                </a:solidFill>
                <a:latin typeface="+mn-lt"/>
              </a:rPr>
              <a:t>deploy</a:t>
            </a:r>
            <a:r>
              <a:rPr lang="en-CA" sz="4800" b="1" dirty="0">
                <a:latin typeface="+mn-lt"/>
              </a:rPr>
              <a:t> a national infrastructure based on </a:t>
            </a:r>
            <a:r>
              <a:rPr lang="en-CA" sz="4800" b="1" dirty="0" err="1">
                <a:solidFill>
                  <a:schemeClr val="accent5"/>
                </a:solidFill>
                <a:latin typeface="+mn-lt"/>
              </a:rPr>
              <a:t>OpenHIE</a:t>
            </a:r>
            <a:r>
              <a:rPr lang="en-CA" sz="4800" b="1" dirty="0">
                <a:solidFill>
                  <a:schemeClr val="accent5"/>
                </a:solidFill>
                <a:latin typeface="+mn-lt"/>
              </a:rPr>
              <a:t>-on-FHIR</a:t>
            </a:r>
            <a:r>
              <a:rPr lang="en-CA" sz="4800" b="1" dirty="0">
                <a:latin typeface="+mn-lt"/>
              </a:rPr>
              <a:t>?</a:t>
            </a:r>
            <a:endParaRPr lang="en-CA" sz="4800" dirty="0">
              <a:latin typeface="+mn-lt"/>
            </a:endParaRPr>
          </a:p>
        </p:txBody>
      </p:sp>
      <p:pic>
        <p:nvPicPr>
          <p:cNvPr id="6" name="Graphic 5">
            <a:extLst>
              <a:ext uri="{FF2B5EF4-FFF2-40B4-BE49-F238E27FC236}">
                <a16:creationId xmlns:a16="http://schemas.microsoft.com/office/drawing/2014/main" id="{7DE70953-D4F1-55BD-9E89-BCCA5937D34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249213" y="2962672"/>
            <a:ext cx="3528392" cy="4704522"/>
          </a:xfrm>
          <a:prstGeom prst="rect">
            <a:avLst/>
          </a:prstGeom>
        </p:spPr>
      </p:pic>
    </p:spTree>
    <p:extLst>
      <p:ext uri="{BB962C8B-B14F-4D97-AF65-F5344CB8AC3E}">
        <p14:creationId xmlns:p14="http://schemas.microsoft.com/office/powerpoint/2010/main" val="2925764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95AE15-F986-3FE2-1264-A2A026512CF4}"/>
              </a:ext>
            </a:extLst>
          </p:cNvPr>
          <p:cNvSpPr>
            <a:spLocks noGrp="1"/>
          </p:cNvSpPr>
          <p:nvPr>
            <p:ph type="title"/>
          </p:nvPr>
        </p:nvSpPr>
        <p:spPr/>
        <p:txBody>
          <a:bodyPr/>
          <a:lstStyle/>
          <a:p>
            <a:r>
              <a:rPr lang="en-CA" dirty="0"/>
              <a:t>DESIGN PRINCIPLES</a:t>
            </a:r>
          </a:p>
        </p:txBody>
      </p:sp>
      <p:sp>
        <p:nvSpPr>
          <p:cNvPr id="4" name="Content Placeholder 3">
            <a:extLst>
              <a:ext uri="{FF2B5EF4-FFF2-40B4-BE49-F238E27FC236}">
                <a16:creationId xmlns:a16="http://schemas.microsoft.com/office/drawing/2014/main" id="{A3DCC931-F5B5-932D-3BFC-EB755461BCFC}"/>
              </a:ext>
            </a:extLst>
          </p:cNvPr>
          <p:cNvSpPr>
            <a:spLocks noGrp="1"/>
          </p:cNvSpPr>
          <p:nvPr>
            <p:ph idx="1"/>
          </p:nvPr>
        </p:nvSpPr>
        <p:spPr>
          <a:xfrm>
            <a:off x="731520" y="1920243"/>
            <a:ext cx="11696248" cy="5431155"/>
          </a:xfrm>
        </p:spPr>
        <p:txBody>
          <a:bodyPr>
            <a:noAutofit/>
          </a:bodyPr>
          <a:lstStyle/>
          <a:p>
            <a:r>
              <a:rPr lang="en-CA" sz="2800" b="1" dirty="0"/>
              <a:t>A </a:t>
            </a:r>
            <a:r>
              <a:rPr lang="en-CA" sz="2800" b="1" i="1" dirty="0">
                <a:solidFill>
                  <a:schemeClr val="accent5"/>
                </a:solidFill>
              </a:rPr>
              <a:t>hosted</a:t>
            </a:r>
            <a:r>
              <a:rPr lang="en-CA" sz="2800" b="1" dirty="0"/>
              <a:t> HIE deployment model is recommended. </a:t>
            </a:r>
          </a:p>
          <a:p>
            <a:r>
              <a:rPr lang="en-CA" sz="2800" b="1" dirty="0"/>
              <a:t>An online transaction processing </a:t>
            </a:r>
            <a:r>
              <a:rPr lang="en-CA" sz="2800" b="1" dirty="0">
                <a:solidFill>
                  <a:schemeClr val="accent5"/>
                </a:solidFill>
              </a:rPr>
              <a:t>(</a:t>
            </a:r>
            <a:r>
              <a:rPr lang="en-CA" sz="2800" b="1" i="1" dirty="0">
                <a:solidFill>
                  <a:schemeClr val="accent5"/>
                </a:solidFill>
              </a:rPr>
              <a:t>OLTP</a:t>
            </a:r>
            <a:r>
              <a:rPr lang="en-CA" sz="2800" b="1" dirty="0">
                <a:solidFill>
                  <a:schemeClr val="accent5"/>
                </a:solidFill>
              </a:rPr>
              <a:t>) </a:t>
            </a:r>
            <a:r>
              <a:rPr lang="en-CA" sz="2800" b="1" dirty="0"/>
              <a:t>FHIR Server will be optimized for </a:t>
            </a:r>
            <a:r>
              <a:rPr lang="en-CA" sz="2800" b="1" i="1" dirty="0">
                <a:solidFill>
                  <a:schemeClr val="accent5"/>
                </a:solidFill>
              </a:rPr>
              <a:t>performance</a:t>
            </a:r>
            <a:r>
              <a:rPr lang="en-CA" sz="2800" b="1" dirty="0"/>
              <a:t>.</a:t>
            </a:r>
          </a:p>
          <a:p>
            <a:r>
              <a:rPr lang="en-CA" sz="2800" b="1" dirty="0"/>
              <a:t>In order to defend its performance, batch, maintenance, or analytics-focused processing will operate </a:t>
            </a:r>
            <a:r>
              <a:rPr lang="en-CA" sz="2800" b="1" dirty="0">
                <a:solidFill>
                  <a:schemeClr val="accent5"/>
                </a:solidFill>
              </a:rPr>
              <a:t>separately</a:t>
            </a:r>
            <a:r>
              <a:rPr lang="en-CA" sz="2800" b="1" dirty="0"/>
              <a:t> from the OLTP FHIR Server.</a:t>
            </a:r>
          </a:p>
          <a:p>
            <a:r>
              <a:rPr lang="en-CA" sz="2800" b="1" dirty="0"/>
              <a:t>It is expected an enterprise service bus will </a:t>
            </a:r>
            <a:r>
              <a:rPr lang="en-CA" sz="2800" b="1" dirty="0">
                <a:solidFill>
                  <a:schemeClr val="accent5"/>
                </a:solidFill>
              </a:rPr>
              <a:t>orchestrate</a:t>
            </a:r>
            <a:r>
              <a:rPr lang="en-CA" sz="2800" b="1" dirty="0"/>
              <a:t> transactions and will </a:t>
            </a:r>
            <a:r>
              <a:rPr lang="en-CA" sz="2800" b="1" i="1" dirty="0">
                <a:solidFill>
                  <a:schemeClr val="accent5"/>
                </a:solidFill>
              </a:rPr>
              <a:t>centralize</a:t>
            </a:r>
            <a:r>
              <a:rPr lang="en-CA" sz="2800" b="1" dirty="0"/>
              <a:t> security, privacy, and auditing.</a:t>
            </a:r>
          </a:p>
          <a:p>
            <a:r>
              <a:rPr lang="en-CA" sz="2800" b="1" dirty="0"/>
              <a:t>POS solutions that operate in an </a:t>
            </a:r>
            <a:r>
              <a:rPr lang="en-CA" sz="2800" b="1" i="1" dirty="0">
                <a:solidFill>
                  <a:schemeClr val="accent5"/>
                </a:solidFill>
              </a:rPr>
              <a:t>occasionally offline </a:t>
            </a:r>
            <a:r>
              <a:rPr lang="en-CA" sz="2800" b="1" dirty="0"/>
              <a:t>mode will be expected to leverage </a:t>
            </a:r>
            <a:r>
              <a:rPr lang="en-CA" sz="2800" b="1" i="1" dirty="0">
                <a:solidFill>
                  <a:schemeClr val="accent5"/>
                </a:solidFill>
              </a:rPr>
              <a:t>local caching </a:t>
            </a:r>
            <a:r>
              <a:rPr lang="en-CA" sz="2800" b="1" dirty="0"/>
              <a:t>and have a synchronization capability once re-connected. </a:t>
            </a:r>
          </a:p>
        </p:txBody>
      </p:sp>
      <p:sp>
        <p:nvSpPr>
          <p:cNvPr id="2" name="Slide Number Placeholder 1">
            <a:extLst>
              <a:ext uri="{FF2B5EF4-FFF2-40B4-BE49-F238E27FC236}">
                <a16:creationId xmlns:a16="http://schemas.microsoft.com/office/drawing/2014/main" id="{7CAD6CA0-A027-379D-C407-65E76C40D844}"/>
              </a:ext>
            </a:extLst>
          </p:cNvPr>
          <p:cNvSpPr>
            <a:spLocks noGrp="1"/>
          </p:cNvSpPr>
          <p:nvPr>
            <p:ph type="sldNum" sz="quarter" idx="12"/>
          </p:nvPr>
        </p:nvSpPr>
        <p:spPr/>
        <p:txBody>
          <a:bodyPr/>
          <a:lstStyle/>
          <a:p>
            <a:fld id="{6734F48E-A456-4E2F-B17E-509464F7A050}" type="slidenum">
              <a:rPr lang="en-CA" smtClean="0"/>
              <a:pPr/>
              <a:t>59</a:t>
            </a:fld>
            <a:endParaRPr lang="en-CA"/>
          </a:p>
        </p:txBody>
      </p:sp>
    </p:spTree>
    <p:extLst>
      <p:ext uri="{BB962C8B-B14F-4D97-AF65-F5344CB8AC3E}">
        <p14:creationId xmlns:p14="http://schemas.microsoft.com/office/powerpoint/2010/main" val="389269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6</a:t>
            </a:fld>
            <a:endParaRPr lang="en-CA"/>
          </a:p>
        </p:txBody>
      </p:sp>
      <p:sp>
        <p:nvSpPr>
          <p:cNvPr id="5" name="TextBox 4">
            <a:extLst>
              <a:ext uri="{FF2B5EF4-FFF2-40B4-BE49-F238E27FC236}">
                <a16:creationId xmlns:a16="http://schemas.microsoft.com/office/drawing/2014/main" id="{D5207A40-5CE0-9AAE-CD7B-A1B03FA359DC}"/>
              </a:ext>
            </a:extLst>
          </p:cNvPr>
          <p:cNvSpPr txBox="1"/>
          <p:nvPr/>
        </p:nvSpPr>
        <p:spPr>
          <a:xfrm>
            <a:off x="762472" y="802432"/>
            <a:ext cx="13177464" cy="5632311"/>
          </a:xfrm>
          <a:prstGeom prst="rect">
            <a:avLst/>
          </a:prstGeom>
          <a:noFill/>
        </p:spPr>
        <p:txBody>
          <a:bodyPr wrap="square" rtlCol="0">
            <a:spAutoFit/>
          </a:bodyPr>
          <a:lstStyle/>
          <a:p>
            <a:pPr algn="l"/>
            <a:r>
              <a:rPr lang="en-CA" sz="3200" b="1" dirty="0">
                <a:solidFill>
                  <a:schemeClr val="tx2"/>
                </a:solidFill>
              </a:rPr>
              <a:t>We’re going to follow a “health story”.</a:t>
            </a:r>
          </a:p>
          <a:p>
            <a:pPr algn="l"/>
            <a:r>
              <a:rPr lang="en-CA" sz="3200" b="1" dirty="0">
                <a:solidFill>
                  <a:schemeClr val="tx2"/>
                </a:solidFill>
              </a:rPr>
              <a:t>Here are our story’s characters:</a:t>
            </a:r>
          </a:p>
          <a:p>
            <a:pPr algn="l"/>
            <a:endParaRPr lang="en-CA" sz="3200" b="1" dirty="0">
              <a:solidFill>
                <a:schemeClr val="tx2"/>
              </a:solidFill>
            </a:endParaRPr>
          </a:p>
          <a:p>
            <a:pPr marL="457200" indent="-457200" algn="l">
              <a:buSzPct val="75000"/>
              <a:buFont typeface="Arial" panose="020B0604020202020204" pitchFamily="34" charset="0"/>
              <a:buChar char="•"/>
            </a:pPr>
            <a:r>
              <a:rPr lang="en-CA" sz="2400" b="1" dirty="0">
                <a:solidFill>
                  <a:schemeClr val="tx2"/>
                </a:solidFill>
              </a:rPr>
              <a:t> </a:t>
            </a:r>
            <a:r>
              <a:rPr lang="en-CA" sz="2400" b="1" dirty="0">
                <a:solidFill>
                  <a:schemeClr val="accent5"/>
                </a:solidFill>
              </a:rPr>
              <a:t>A Patient</a:t>
            </a:r>
            <a:r>
              <a:rPr lang="en-CA" sz="2400" dirty="0">
                <a:solidFill>
                  <a:schemeClr val="accent5"/>
                </a:solidFill>
              </a:rPr>
              <a:t> </a:t>
            </a:r>
            <a:r>
              <a:rPr lang="en-CA" sz="2400" dirty="0">
                <a:solidFill>
                  <a:schemeClr val="tx2"/>
                </a:solidFill>
              </a:rPr>
              <a:t>(Amar);</a:t>
            </a:r>
          </a:p>
          <a:p>
            <a:pPr marL="457200" indent="-457200" algn="l">
              <a:buSzPct val="75000"/>
              <a:buFont typeface="Arial" panose="020B0604020202020204" pitchFamily="34" charset="0"/>
              <a:buChar char="•"/>
            </a:pPr>
            <a:endParaRPr lang="en-CA" sz="2400" dirty="0">
              <a:solidFill>
                <a:schemeClr val="tx2"/>
              </a:solidFill>
            </a:endParaRPr>
          </a:p>
          <a:p>
            <a:pPr marL="457200" indent="-457200" algn="l">
              <a:buSzPct val="75000"/>
              <a:buFont typeface="Arial" panose="020B0604020202020204" pitchFamily="34" charset="0"/>
              <a:buChar char="•"/>
            </a:pPr>
            <a:r>
              <a:rPr lang="en-CA" sz="2400" b="1" dirty="0">
                <a:solidFill>
                  <a:schemeClr val="accent5"/>
                </a:solidFill>
              </a:rPr>
              <a:t>Care Providers </a:t>
            </a:r>
            <a:r>
              <a:rPr lang="en-CA" sz="2400" dirty="0">
                <a:solidFill>
                  <a:schemeClr val="tx2"/>
                </a:solidFill>
              </a:rPr>
              <a:t>(Amar’s family doctor, the private sector local Pharmacist, a lab technician);</a:t>
            </a:r>
          </a:p>
          <a:p>
            <a:pPr marL="457200" indent="-457200" algn="l">
              <a:buSzPct val="75000"/>
              <a:buFont typeface="Arial" panose="020B0604020202020204" pitchFamily="34" charset="0"/>
              <a:buChar char="•"/>
            </a:pPr>
            <a:endParaRPr lang="en-CA" sz="2400" dirty="0">
              <a:solidFill>
                <a:schemeClr val="tx2"/>
              </a:solidFill>
            </a:endParaRPr>
          </a:p>
          <a:p>
            <a:pPr marL="457200" indent="-457200" algn="l">
              <a:buSzPct val="75000"/>
              <a:buFont typeface="Arial" panose="020B0604020202020204" pitchFamily="34" charset="0"/>
              <a:buChar char="•"/>
            </a:pPr>
            <a:r>
              <a:rPr lang="en-CA" sz="2400" dirty="0">
                <a:solidFill>
                  <a:schemeClr val="tx2"/>
                </a:solidFill>
              </a:rPr>
              <a:t>A wide range of point of service (</a:t>
            </a:r>
            <a:r>
              <a:rPr lang="en-CA" sz="2400" b="1" dirty="0">
                <a:solidFill>
                  <a:schemeClr val="accent5"/>
                </a:solidFill>
              </a:rPr>
              <a:t>POS</a:t>
            </a:r>
            <a:r>
              <a:rPr lang="en-CA" sz="2400" dirty="0">
                <a:solidFill>
                  <a:schemeClr val="tx2"/>
                </a:solidFill>
              </a:rPr>
              <a:t>) digital health solutions (EMR, pharmacy system, diagnostic imaging system);</a:t>
            </a:r>
          </a:p>
          <a:p>
            <a:pPr marL="457200" indent="-457200" algn="l">
              <a:buSzPct val="75000"/>
              <a:buFont typeface="Arial" panose="020B0604020202020204" pitchFamily="34" charset="0"/>
              <a:buChar char="•"/>
            </a:pPr>
            <a:endParaRPr lang="en-CA" sz="2400" dirty="0">
              <a:solidFill>
                <a:schemeClr val="tx2"/>
              </a:solidFill>
            </a:endParaRPr>
          </a:p>
          <a:p>
            <a:pPr marL="457200" indent="-457200" algn="l">
              <a:buSzPct val="75000"/>
              <a:buFont typeface="Arial" panose="020B0604020202020204" pitchFamily="34" charset="0"/>
              <a:buChar char="•"/>
            </a:pPr>
            <a:r>
              <a:rPr lang="en-CA" sz="2400" dirty="0">
                <a:solidFill>
                  <a:schemeClr val="tx2"/>
                </a:solidFill>
              </a:rPr>
              <a:t>The national health information exchange (</a:t>
            </a:r>
            <a:r>
              <a:rPr lang="en-CA" sz="2400" b="1" dirty="0">
                <a:solidFill>
                  <a:schemeClr val="accent5"/>
                </a:solidFill>
              </a:rPr>
              <a:t>HIE</a:t>
            </a:r>
            <a:r>
              <a:rPr lang="en-CA" sz="2400" dirty="0">
                <a:solidFill>
                  <a:schemeClr val="tx2"/>
                </a:solidFill>
              </a:rPr>
              <a:t>);</a:t>
            </a:r>
          </a:p>
          <a:p>
            <a:pPr marL="457200" indent="-457200" algn="l">
              <a:buSzPct val="75000"/>
              <a:buFont typeface="Arial" panose="020B0604020202020204" pitchFamily="34" charset="0"/>
              <a:buChar char="•"/>
            </a:pPr>
            <a:endParaRPr lang="en-CA" sz="2400" dirty="0">
              <a:solidFill>
                <a:schemeClr val="tx2"/>
              </a:solidFill>
            </a:endParaRPr>
          </a:p>
          <a:p>
            <a:pPr marL="457200" indent="-457200" algn="l">
              <a:buSzPct val="75000"/>
              <a:buFont typeface="Arial" panose="020B0604020202020204" pitchFamily="34" charset="0"/>
              <a:buChar char="•"/>
            </a:pPr>
            <a:r>
              <a:rPr lang="en-CA" sz="2400" dirty="0">
                <a:solidFill>
                  <a:schemeClr val="tx2"/>
                </a:solidFill>
              </a:rPr>
              <a:t>An MOH-operated personal health record (</a:t>
            </a:r>
            <a:r>
              <a:rPr lang="en-CA" sz="2400" b="1" dirty="0">
                <a:solidFill>
                  <a:schemeClr val="accent5"/>
                </a:solidFill>
              </a:rPr>
              <a:t>PHR</a:t>
            </a:r>
            <a:r>
              <a:rPr lang="en-CA" sz="2400" dirty="0">
                <a:solidFill>
                  <a:schemeClr val="tx2"/>
                </a:solidFill>
              </a:rPr>
              <a:t>) portal that citizens can use to access and track their health information.</a:t>
            </a:r>
          </a:p>
        </p:txBody>
      </p:sp>
    </p:spTree>
    <p:extLst>
      <p:ext uri="{BB962C8B-B14F-4D97-AF65-F5344CB8AC3E}">
        <p14:creationId xmlns:p14="http://schemas.microsoft.com/office/powerpoint/2010/main" val="1462338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F1822-57DA-6B58-8569-190797D5E44A}"/>
            </a:ext>
          </a:extLst>
        </p:cNvPr>
        <p:cNvGrpSpPr/>
        <p:nvPr/>
      </p:nvGrpSpPr>
      <p:grpSpPr>
        <a:xfrm>
          <a:off x="0" y="0"/>
          <a:ext cx="0" cy="0"/>
          <a:chOff x="0" y="0"/>
          <a:chExt cx="0" cy="0"/>
        </a:xfrm>
      </p:grpSpPr>
      <p:sp>
        <p:nvSpPr>
          <p:cNvPr id="3" name="Content Placeholder 4">
            <a:extLst>
              <a:ext uri="{FF2B5EF4-FFF2-40B4-BE49-F238E27FC236}">
                <a16:creationId xmlns:a16="http://schemas.microsoft.com/office/drawing/2014/main" id="{5B6937BB-F9ED-7336-5F48-6C1013FD4745}"/>
              </a:ext>
            </a:extLst>
          </p:cNvPr>
          <p:cNvSpPr txBox="1">
            <a:spLocks/>
          </p:cNvSpPr>
          <p:nvPr/>
        </p:nvSpPr>
        <p:spPr>
          <a:xfrm>
            <a:off x="978496" y="1721227"/>
            <a:ext cx="12889432" cy="5961759"/>
          </a:xfrm>
          <a:prstGeom prst="rect">
            <a:avLst/>
          </a:prstGeom>
        </p:spPr>
        <p:txBody>
          <a:bodyPr>
            <a:normAutofit/>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Candara" pitchFamily="34" charset="0"/>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Candara" pitchFamily="34" charset="0"/>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Candara" pitchFamily="34" charset="0"/>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mj-lt"/>
              <a:buAutoNum type="arabicPeriod"/>
            </a:pPr>
            <a:r>
              <a:rPr lang="en-CA" sz="2400" dirty="0">
                <a:latin typeface="+mn-lt"/>
              </a:rPr>
              <a:t>Add or update a patient demographic record</a:t>
            </a:r>
          </a:p>
          <a:p>
            <a:pPr>
              <a:buFont typeface="+mj-lt"/>
              <a:buAutoNum type="arabicPeriod"/>
            </a:pPr>
            <a:r>
              <a:rPr lang="en-CA" sz="2400" dirty="0">
                <a:latin typeface="+mn-lt"/>
              </a:rPr>
              <a:t>Query for a patient demographic record</a:t>
            </a:r>
          </a:p>
          <a:p>
            <a:pPr>
              <a:buFont typeface="+mj-lt"/>
              <a:buAutoNum type="arabicPeriod"/>
            </a:pPr>
            <a:r>
              <a:rPr lang="en-CA" sz="2400" dirty="0">
                <a:latin typeface="+mn-lt"/>
              </a:rPr>
              <a:t>Add or update person-centric health data</a:t>
            </a:r>
          </a:p>
          <a:p>
            <a:pPr>
              <a:buFont typeface="+mj-lt"/>
              <a:buAutoNum type="arabicPeriod"/>
            </a:pPr>
            <a:r>
              <a:rPr lang="en-CA" sz="2400" dirty="0">
                <a:latin typeface="+mn-lt"/>
              </a:rPr>
              <a:t>Query for person-centric health data </a:t>
            </a:r>
          </a:p>
          <a:p>
            <a:pPr>
              <a:buFont typeface="+mj-lt"/>
              <a:buAutoNum type="arabicPeriod"/>
            </a:pPr>
            <a:r>
              <a:rPr lang="en-CA" sz="2400" dirty="0">
                <a:latin typeface="+mn-lt"/>
              </a:rPr>
              <a:t>Query for registry content</a:t>
            </a:r>
          </a:p>
          <a:p>
            <a:pPr>
              <a:buFont typeface="+mj-lt"/>
              <a:buAutoNum type="arabicPeriod"/>
            </a:pPr>
            <a:r>
              <a:rPr lang="en-CA" sz="2400" dirty="0">
                <a:latin typeface="+mn-lt"/>
              </a:rPr>
              <a:t>Refresh registries from underlying (federated) directories</a:t>
            </a:r>
          </a:p>
          <a:p>
            <a:pPr>
              <a:buFont typeface="+mj-lt"/>
              <a:buAutoNum type="arabicPeriod"/>
            </a:pPr>
            <a:r>
              <a:rPr lang="en-CA" sz="2400" dirty="0">
                <a:latin typeface="+mn-lt"/>
              </a:rPr>
              <a:t>Submit aggregate data report</a:t>
            </a:r>
          </a:p>
          <a:p>
            <a:pPr>
              <a:buFont typeface="+mj-lt"/>
              <a:buAutoNum type="arabicPeriod"/>
            </a:pPr>
            <a:r>
              <a:rPr lang="en-CA" sz="2400" dirty="0">
                <a:latin typeface="+mn-lt"/>
              </a:rPr>
              <a:t>Lookup/validate codes and translate between codes</a:t>
            </a:r>
          </a:p>
          <a:p>
            <a:pPr>
              <a:buFont typeface="+mj-lt"/>
              <a:buAutoNum type="arabicPeriod"/>
            </a:pPr>
            <a:r>
              <a:rPr lang="en-CA" sz="2400" dirty="0">
                <a:latin typeface="+mn-lt"/>
              </a:rPr>
              <a:t>Retrieve and </a:t>
            </a:r>
            <a:r>
              <a:rPr lang="en-CA" sz="2400" b="1" dirty="0">
                <a:solidFill>
                  <a:schemeClr val="accent5"/>
                </a:solidFill>
                <a:latin typeface="+mn-lt"/>
                <a:cs typeface="Courier New" panose="02070309020205020404" pitchFamily="49" charset="0"/>
              </a:rPr>
              <a:t>$apply</a:t>
            </a:r>
            <a:r>
              <a:rPr lang="en-CA" sz="2400" dirty="0">
                <a:solidFill>
                  <a:schemeClr val="accent5"/>
                </a:solidFill>
                <a:latin typeface="+mn-lt"/>
              </a:rPr>
              <a:t> </a:t>
            </a:r>
            <a:r>
              <a:rPr lang="en-CA" sz="2400" dirty="0">
                <a:latin typeface="+mn-lt"/>
              </a:rPr>
              <a:t>computable care guideline (CCG)</a:t>
            </a:r>
            <a:endParaRPr lang="en-CA" sz="2400" b="1" dirty="0">
              <a:latin typeface="+mn-lt"/>
            </a:endParaRPr>
          </a:p>
          <a:p>
            <a:pPr>
              <a:buFont typeface="+mj-lt"/>
              <a:buAutoNum type="arabicPeriod"/>
            </a:pPr>
            <a:r>
              <a:rPr lang="en-CA" sz="2400" dirty="0">
                <a:latin typeface="+mn-lt"/>
              </a:rPr>
              <a:t>Common functions related to security, privacy and auditing…</a:t>
            </a:r>
          </a:p>
        </p:txBody>
      </p:sp>
      <p:sp>
        <p:nvSpPr>
          <p:cNvPr id="7" name="TextBox 6">
            <a:extLst>
              <a:ext uri="{FF2B5EF4-FFF2-40B4-BE49-F238E27FC236}">
                <a16:creationId xmlns:a16="http://schemas.microsoft.com/office/drawing/2014/main" id="{75BFBF1D-211B-2DD6-3980-F3B53A582058}"/>
              </a:ext>
            </a:extLst>
          </p:cNvPr>
          <p:cNvSpPr txBox="1"/>
          <p:nvPr/>
        </p:nvSpPr>
        <p:spPr>
          <a:xfrm>
            <a:off x="1482552" y="802432"/>
            <a:ext cx="6316153" cy="830997"/>
          </a:xfrm>
          <a:prstGeom prst="rect">
            <a:avLst/>
          </a:prstGeom>
          <a:noFill/>
        </p:spPr>
        <p:txBody>
          <a:bodyPr wrap="none" rtlCol="0">
            <a:spAutoFit/>
          </a:bodyPr>
          <a:lstStyle/>
          <a:p>
            <a:pPr algn="l"/>
            <a:r>
              <a:rPr lang="en-CA" sz="4800" b="1" dirty="0">
                <a:solidFill>
                  <a:schemeClr val="accent2"/>
                </a:solidFill>
              </a:rPr>
              <a:t>Core transaction set </a:t>
            </a:r>
          </a:p>
        </p:txBody>
      </p:sp>
      <p:sp>
        <p:nvSpPr>
          <p:cNvPr id="2" name="TextBox 1">
            <a:extLst>
              <a:ext uri="{FF2B5EF4-FFF2-40B4-BE49-F238E27FC236}">
                <a16:creationId xmlns:a16="http://schemas.microsoft.com/office/drawing/2014/main" id="{D674A848-D859-1BD7-9A00-6441677E3A8F}"/>
              </a:ext>
            </a:extLst>
          </p:cNvPr>
          <p:cNvSpPr txBox="1"/>
          <p:nvPr/>
        </p:nvSpPr>
        <p:spPr>
          <a:xfrm>
            <a:off x="7627678" y="1721227"/>
            <a:ext cx="994183" cy="400110"/>
          </a:xfrm>
          <a:prstGeom prst="rect">
            <a:avLst/>
          </a:prstGeom>
          <a:noFill/>
        </p:spPr>
        <p:txBody>
          <a:bodyPr wrap="none" rtlCol="0">
            <a:spAutoFit/>
          </a:bodyPr>
          <a:lstStyle/>
          <a:p>
            <a:pPr algn="l"/>
            <a:r>
              <a:rPr lang="en-CA" sz="2000" dirty="0">
                <a:solidFill>
                  <a:srgbClr val="FF0000"/>
                </a:solidFill>
              </a:rPr>
              <a:t>[ITI-93]</a:t>
            </a:r>
          </a:p>
        </p:txBody>
      </p:sp>
      <p:sp>
        <p:nvSpPr>
          <p:cNvPr id="6" name="TextBox 5">
            <a:extLst>
              <a:ext uri="{FF2B5EF4-FFF2-40B4-BE49-F238E27FC236}">
                <a16:creationId xmlns:a16="http://schemas.microsoft.com/office/drawing/2014/main" id="{82AB692C-49B8-7CAF-A49C-AA0D371E198E}"/>
              </a:ext>
            </a:extLst>
          </p:cNvPr>
          <p:cNvSpPr txBox="1"/>
          <p:nvPr/>
        </p:nvSpPr>
        <p:spPr>
          <a:xfrm>
            <a:off x="6959452" y="2173167"/>
            <a:ext cx="994183" cy="400110"/>
          </a:xfrm>
          <a:prstGeom prst="rect">
            <a:avLst/>
          </a:prstGeom>
          <a:noFill/>
        </p:spPr>
        <p:txBody>
          <a:bodyPr wrap="none" rtlCol="0">
            <a:spAutoFit/>
          </a:bodyPr>
          <a:lstStyle/>
          <a:p>
            <a:pPr algn="l"/>
            <a:r>
              <a:rPr lang="en-CA" sz="2000" dirty="0">
                <a:solidFill>
                  <a:srgbClr val="FF0000"/>
                </a:solidFill>
              </a:rPr>
              <a:t>[ITI-78]</a:t>
            </a:r>
          </a:p>
        </p:txBody>
      </p:sp>
      <p:sp>
        <p:nvSpPr>
          <p:cNvPr id="9" name="TextBox 8">
            <a:extLst>
              <a:ext uri="{FF2B5EF4-FFF2-40B4-BE49-F238E27FC236}">
                <a16:creationId xmlns:a16="http://schemas.microsoft.com/office/drawing/2014/main" id="{C3C2E126-6B4C-59BE-00AE-852D815DC04C}"/>
              </a:ext>
            </a:extLst>
          </p:cNvPr>
          <p:cNvSpPr txBox="1"/>
          <p:nvPr/>
        </p:nvSpPr>
        <p:spPr>
          <a:xfrm>
            <a:off x="7118632" y="2640424"/>
            <a:ext cx="994183" cy="400110"/>
          </a:xfrm>
          <a:prstGeom prst="rect">
            <a:avLst/>
          </a:prstGeom>
          <a:noFill/>
        </p:spPr>
        <p:txBody>
          <a:bodyPr wrap="none" rtlCol="0">
            <a:spAutoFit/>
          </a:bodyPr>
          <a:lstStyle/>
          <a:p>
            <a:pPr algn="l"/>
            <a:r>
              <a:rPr lang="en-CA" sz="2000" dirty="0">
                <a:solidFill>
                  <a:srgbClr val="FF0000"/>
                </a:solidFill>
              </a:rPr>
              <a:t>[ITI-65]</a:t>
            </a:r>
          </a:p>
        </p:txBody>
      </p:sp>
      <p:sp>
        <p:nvSpPr>
          <p:cNvPr id="10" name="TextBox 9">
            <a:extLst>
              <a:ext uri="{FF2B5EF4-FFF2-40B4-BE49-F238E27FC236}">
                <a16:creationId xmlns:a16="http://schemas.microsoft.com/office/drawing/2014/main" id="{B5DE9759-0A08-C76B-7A27-4FC10FEF5887}"/>
              </a:ext>
            </a:extLst>
          </p:cNvPr>
          <p:cNvSpPr txBox="1"/>
          <p:nvPr/>
        </p:nvSpPr>
        <p:spPr>
          <a:xfrm>
            <a:off x="7387678" y="3099761"/>
            <a:ext cx="1367682" cy="400110"/>
          </a:xfrm>
          <a:prstGeom prst="rect">
            <a:avLst/>
          </a:prstGeom>
          <a:noFill/>
        </p:spPr>
        <p:txBody>
          <a:bodyPr wrap="none" rtlCol="0">
            <a:spAutoFit/>
          </a:bodyPr>
          <a:lstStyle/>
          <a:p>
            <a:pPr algn="l"/>
            <a:r>
              <a:rPr lang="en-CA" sz="2000" dirty="0">
                <a:solidFill>
                  <a:srgbClr val="FF0000"/>
                </a:solidFill>
              </a:rPr>
              <a:t>[PCC-IPS]</a:t>
            </a:r>
          </a:p>
        </p:txBody>
      </p:sp>
      <p:sp>
        <p:nvSpPr>
          <p:cNvPr id="11" name="TextBox 10">
            <a:extLst>
              <a:ext uri="{FF2B5EF4-FFF2-40B4-BE49-F238E27FC236}">
                <a16:creationId xmlns:a16="http://schemas.microsoft.com/office/drawing/2014/main" id="{D47F3F93-AC3E-BF99-2939-01C570D84A92}"/>
              </a:ext>
            </a:extLst>
          </p:cNvPr>
          <p:cNvSpPr txBox="1"/>
          <p:nvPr/>
        </p:nvSpPr>
        <p:spPr>
          <a:xfrm>
            <a:off x="6474068" y="3085095"/>
            <a:ext cx="994183" cy="400110"/>
          </a:xfrm>
          <a:prstGeom prst="rect">
            <a:avLst/>
          </a:prstGeom>
          <a:noFill/>
        </p:spPr>
        <p:txBody>
          <a:bodyPr wrap="none" rtlCol="0">
            <a:spAutoFit/>
          </a:bodyPr>
          <a:lstStyle/>
          <a:p>
            <a:pPr algn="l"/>
            <a:r>
              <a:rPr lang="en-CA" sz="2000" dirty="0">
                <a:solidFill>
                  <a:srgbClr val="FF0000"/>
                </a:solidFill>
              </a:rPr>
              <a:t>[ITI-68]</a:t>
            </a:r>
          </a:p>
        </p:txBody>
      </p:sp>
      <p:sp>
        <p:nvSpPr>
          <p:cNvPr id="12" name="TextBox 11">
            <a:extLst>
              <a:ext uri="{FF2B5EF4-FFF2-40B4-BE49-F238E27FC236}">
                <a16:creationId xmlns:a16="http://schemas.microsoft.com/office/drawing/2014/main" id="{A934C3E4-A4A4-86BB-7E91-2B24224EE7D1}"/>
              </a:ext>
            </a:extLst>
          </p:cNvPr>
          <p:cNvSpPr txBox="1"/>
          <p:nvPr/>
        </p:nvSpPr>
        <p:spPr>
          <a:xfrm>
            <a:off x="8044374" y="2652656"/>
            <a:ext cx="1367682" cy="400110"/>
          </a:xfrm>
          <a:prstGeom prst="rect">
            <a:avLst/>
          </a:prstGeom>
          <a:noFill/>
        </p:spPr>
        <p:txBody>
          <a:bodyPr wrap="none" rtlCol="0">
            <a:spAutoFit/>
          </a:bodyPr>
          <a:lstStyle/>
          <a:p>
            <a:pPr algn="l"/>
            <a:r>
              <a:rPr lang="en-CA" sz="2000" dirty="0">
                <a:solidFill>
                  <a:srgbClr val="FF0000"/>
                </a:solidFill>
              </a:rPr>
              <a:t>[PCC-IPS]</a:t>
            </a:r>
          </a:p>
        </p:txBody>
      </p:sp>
      <p:sp>
        <p:nvSpPr>
          <p:cNvPr id="13" name="TextBox 12">
            <a:extLst>
              <a:ext uri="{FF2B5EF4-FFF2-40B4-BE49-F238E27FC236}">
                <a16:creationId xmlns:a16="http://schemas.microsoft.com/office/drawing/2014/main" id="{AB37E55C-4AD3-5626-EBC8-FAA0A2C21B4E}"/>
              </a:ext>
            </a:extLst>
          </p:cNvPr>
          <p:cNvSpPr txBox="1"/>
          <p:nvPr/>
        </p:nvSpPr>
        <p:spPr>
          <a:xfrm>
            <a:off x="5082952" y="3499871"/>
            <a:ext cx="994183" cy="400110"/>
          </a:xfrm>
          <a:prstGeom prst="rect">
            <a:avLst/>
          </a:prstGeom>
          <a:noFill/>
        </p:spPr>
        <p:txBody>
          <a:bodyPr wrap="none" rtlCol="0">
            <a:spAutoFit/>
          </a:bodyPr>
          <a:lstStyle/>
          <a:p>
            <a:pPr algn="l"/>
            <a:r>
              <a:rPr lang="en-CA" sz="2000" dirty="0">
                <a:solidFill>
                  <a:srgbClr val="FF0000"/>
                </a:solidFill>
              </a:rPr>
              <a:t>[ITI-90]</a:t>
            </a:r>
          </a:p>
        </p:txBody>
      </p:sp>
      <p:sp>
        <p:nvSpPr>
          <p:cNvPr id="14" name="TextBox 13">
            <a:extLst>
              <a:ext uri="{FF2B5EF4-FFF2-40B4-BE49-F238E27FC236}">
                <a16:creationId xmlns:a16="http://schemas.microsoft.com/office/drawing/2014/main" id="{60566EEC-2EC4-0FB6-C64A-A8271D233902}"/>
              </a:ext>
            </a:extLst>
          </p:cNvPr>
          <p:cNvSpPr txBox="1"/>
          <p:nvPr/>
        </p:nvSpPr>
        <p:spPr>
          <a:xfrm>
            <a:off x="9282057" y="3957409"/>
            <a:ext cx="994183" cy="400110"/>
          </a:xfrm>
          <a:prstGeom prst="rect">
            <a:avLst/>
          </a:prstGeom>
          <a:noFill/>
        </p:spPr>
        <p:txBody>
          <a:bodyPr wrap="none" rtlCol="0">
            <a:spAutoFit/>
          </a:bodyPr>
          <a:lstStyle/>
          <a:p>
            <a:pPr algn="l"/>
            <a:r>
              <a:rPr lang="en-CA" sz="2000" dirty="0">
                <a:solidFill>
                  <a:srgbClr val="FF0000"/>
                </a:solidFill>
              </a:rPr>
              <a:t>[ITI-91]</a:t>
            </a:r>
          </a:p>
        </p:txBody>
      </p:sp>
      <p:sp>
        <p:nvSpPr>
          <p:cNvPr id="15" name="TextBox 14">
            <a:extLst>
              <a:ext uri="{FF2B5EF4-FFF2-40B4-BE49-F238E27FC236}">
                <a16:creationId xmlns:a16="http://schemas.microsoft.com/office/drawing/2014/main" id="{C73F83E3-839B-FB63-22B8-23CF5CB47CDF}"/>
              </a:ext>
            </a:extLst>
          </p:cNvPr>
          <p:cNvSpPr txBox="1"/>
          <p:nvPr/>
        </p:nvSpPr>
        <p:spPr>
          <a:xfrm>
            <a:off x="5611353" y="4402933"/>
            <a:ext cx="1438214" cy="400110"/>
          </a:xfrm>
          <a:prstGeom prst="rect">
            <a:avLst/>
          </a:prstGeom>
          <a:noFill/>
        </p:spPr>
        <p:txBody>
          <a:bodyPr wrap="none" rtlCol="0">
            <a:spAutoFit/>
          </a:bodyPr>
          <a:lstStyle/>
          <a:p>
            <a:pPr algn="l"/>
            <a:r>
              <a:rPr lang="en-CA" sz="2000" dirty="0">
                <a:solidFill>
                  <a:srgbClr val="FF0000"/>
                </a:solidFill>
              </a:rPr>
              <a:t>[QRPH-53]</a:t>
            </a:r>
          </a:p>
        </p:txBody>
      </p:sp>
      <p:sp>
        <p:nvSpPr>
          <p:cNvPr id="16" name="TextBox 15">
            <a:extLst>
              <a:ext uri="{FF2B5EF4-FFF2-40B4-BE49-F238E27FC236}">
                <a16:creationId xmlns:a16="http://schemas.microsoft.com/office/drawing/2014/main" id="{12D61E36-1F74-1DF5-8DAD-EBB0B9406D4E}"/>
              </a:ext>
            </a:extLst>
          </p:cNvPr>
          <p:cNvSpPr txBox="1"/>
          <p:nvPr/>
        </p:nvSpPr>
        <p:spPr>
          <a:xfrm>
            <a:off x="6975533" y="4402933"/>
            <a:ext cx="1438214" cy="400110"/>
          </a:xfrm>
          <a:prstGeom prst="rect">
            <a:avLst/>
          </a:prstGeom>
          <a:noFill/>
        </p:spPr>
        <p:txBody>
          <a:bodyPr wrap="none" rtlCol="0">
            <a:spAutoFit/>
          </a:bodyPr>
          <a:lstStyle/>
          <a:p>
            <a:pPr algn="l"/>
            <a:r>
              <a:rPr lang="en-CA" sz="2000" dirty="0">
                <a:solidFill>
                  <a:srgbClr val="FF0000"/>
                </a:solidFill>
              </a:rPr>
              <a:t>[QRPH-58]</a:t>
            </a:r>
          </a:p>
        </p:txBody>
      </p:sp>
      <p:sp>
        <p:nvSpPr>
          <p:cNvPr id="17" name="TextBox 16">
            <a:extLst>
              <a:ext uri="{FF2B5EF4-FFF2-40B4-BE49-F238E27FC236}">
                <a16:creationId xmlns:a16="http://schemas.microsoft.com/office/drawing/2014/main" id="{DD00081C-7181-7704-8B66-808A6884FC6A}"/>
              </a:ext>
            </a:extLst>
          </p:cNvPr>
          <p:cNvSpPr txBox="1"/>
          <p:nvPr/>
        </p:nvSpPr>
        <p:spPr>
          <a:xfrm>
            <a:off x="8641690" y="4830002"/>
            <a:ext cx="1875835" cy="400110"/>
          </a:xfrm>
          <a:prstGeom prst="rect">
            <a:avLst/>
          </a:prstGeom>
          <a:noFill/>
        </p:spPr>
        <p:txBody>
          <a:bodyPr wrap="none" rtlCol="0">
            <a:spAutoFit/>
          </a:bodyPr>
          <a:lstStyle/>
          <a:p>
            <a:pPr algn="l"/>
            <a:r>
              <a:rPr lang="en-CA" sz="2000" dirty="0">
                <a:solidFill>
                  <a:srgbClr val="FF0000"/>
                </a:solidFill>
              </a:rPr>
              <a:t>[ITI-98:ITI-101]</a:t>
            </a:r>
          </a:p>
        </p:txBody>
      </p:sp>
      <p:sp>
        <p:nvSpPr>
          <p:cNvPr id="18" name="TextBox 17">
            <a:extLst>
              <a:ext uri="{FF2B5EF4-FFF2-40B4-BE49-F238E27FC236}">
                <a16:creationId xmlns:a16="http://schemas.microsoft.com/office/drawing/2014/main" id="{8CD3A34D-5B4F-8EA8-B3CF-D970540CD94C}"/>
              </a:ext>
            </a:extLst>
          </p:cNvPr>
          <p:cNvSpPr txBox="1"/>
          <p:nvPr/>
        </p:nvSpPr>
        <p:spPr>
          <a:xfrm>
            <a:off x="9024303" y="5257071"/>
            <a:ext cx="1239442" cy="400110"/>
          </a:xfrm>
          <a:prstGeom prst="rect">
            <a:avLst/>
          </a:prstGeom>
          <a:noFill/>
        </p:spPr>
        <p:txBody>
          <a:bodyPr wrap="none" rtlCol="0">
            <a:spAutoFit/>
          </a:bodyPr>
          <a:lstStyle/>
          <a:p>
            <a:pPr algn="l"/>
            <a:r>
              <a:rPr lang="en-CA" sz="2000" dirty="0">
                <a:solidFill>
                  <a:srgbClr val="FF0000"/>
                </a:solidFill>
              </a:rPr>
              <a:t>[PCC-64]</a:t>
            </a:r>
          </a:p>
        </p:txBody>
      </p:sp>
      <p:sp>
        <p:nvSpPr>
          <p:cNvPr id="19" name="TextBox 18">
            <a:extLst>
              <a:ext uri="{FF2B5EF4-FFF2-40B4-BE49-F238E27FC236}">
                <a16:creationId xmlns:a16="http://schemas.microsoft.com/office/drawing/2014/main" id="{0CD14B8F-FD8E-9C12-AE5B-7784497B9FA2}"/>
              </a:ext>
            </a:extLst>
          </p:cNvPr>
          <p:cNvSpPr txBox="1"/>
          <p:nvPr/>
        </p:nvSpPr>
        <p:spPr>
          <a:xfrm>
            <a:off x="10234727" y="5263366"/>
            <a:ext cx="1239442" cy="400110"/>
          </a:xfrm>
          <a:prstGeom prst="rect">
            <a:avLst/>
          </a:prstGeom>
          <a:noFill/>
        </p:spPr>
        <p:txBody>
          <a:bodyPr wrap="none" rtlCol="0">
            <a:spAutoFit/>
          </a:bodyPr>
          <a:lstStyle/>
          <a:p>
            <a:pPr algn="l"/>
            <a:r>
              <a:rPr lang="en-CA" sz="2000" dirty="0">
                <a:solidFill>
                  <a:srgbClr val="FF0000"/>
                </a:solidFill>
              </a:rPr>
              <a:t>[PCC-70]</a:t>
            </a:r>
          </a:p>
        </p:txBody>
      </p:sp>
      <p:pic>
        <p:nvPicPr>
          <p:cNvPr id="20" name="Picture 19">
            <a:extLst>
              <a:ext uri="{FF2B5EF4-FFF2-40B4-BE49-F238E27FC236}">
                <a16:creationId xmlns:a16="http://schemas.microsoft.com/office/drawing/2014/main" id="{1F7F10EB-475E-0E00-08B2-0765D6631498}"/>
              </a:ext>
            </a:extLst>
          </p:cNvPr>
          <p:cNvPicPr>
            <a:picLocks noChangeAspect="1"/>
          </p:cNvPicPr>
          <p:nvPr/>
        </p:nvPicPr>
        <p:blipFill>
          <a:blip r:embed="rId3"/>
          <a:stretch>
            <a:fillRect/>
          </a:stretch>
        </p:blipFill>
        <p:spPr>
          <a:xfrm>
            <a:off x="13369533" y="2581484"/>
            <a:ext cx="535847" cy="535847"/>
          </a:xfrm>
          <a:prstGeom prst="rect">
            <a:avLst/>
          </a:prstGeom>
        </p:spPr>
      </p:pic>
      <p:pic>
        <p:nvPicPr>
          <p:cNvPr id="21" name="Picture 20">
            <a:extLst>
              <a:ext uri="{FF2B5EF4-FFF2-40B4-BE49-F238E27FC236}">
                <a16:creationId xmlns:a16="http://schemas.microsoft.com/office/drawing/2014/main" id="{8C1E65E0-B7F5-259F-03AC-9DB5E166A213}"/>
              </a:ext>
            </a:extLst>
          </p:cNvPr>
          <p:cNvPicPr>
            <a:picLocks noChangeAspect="1"/>
          </p:cNvPicPr>
          <p:nvPr/>
        </p:nvPicPr>
        <p:blipFill>
          <a:blip r:embed="rId4"/>
          <a:stretch>
            <a:fillRect/>
          </a:stretch>
        </p:blipFill>
        <p:spPr>
          <a:xfrm>
            <a:off x="12084810" y="4753284"/>
            <a:ext cx="535847" cy="535847"/>
          </a:xfrm>
          <a:prstGeom prst="rect">
            <a:avLst/>
          </a:prstGeom>
        </p:spPr>
      </p:pic>
      <p:pic>
        <p:nvPicPr>
          <p:cNvPr id="23" name="Picture 22">
            <a:extLst>
              <a:ext uri="{FF2B5EF4-FFF2-40B4-BE49-F238E27FC236}">
                <a16:creationId xmlns:a16="http://schemas.microsoft.com/office/drawing/2014/main" id="{3D28FAA1-BA4C-46C7-41A4-EC6F4AE76034}"/>
              </a:ext>
            </a:extLst>
          </p:cNvPr>
          <p:cNvPicPr>
            <a:picLocks noChangeAspect="1"/>
          </p:cNvPicPr>
          <p:nvPr/>
        </p:nvPicPr>
        <p:blipFill>
          <a:blip r:embed="rId5"/>
          <a:stretch>
            <a:fillRect/>
          </a:stretch>
        </p:blipFill>
        <p:spPr>
          <a:xfrm>
            <a:off x="12753373" y="3399970"/>
            <a:ext cx="535847" cy="535847"/>
          </a:xfrm>
          <a:prstGeom prst="rect">
            <a:avLst/>
          </a:prstGeom>
        </p:spPr>
      </p:pic>
      <p:pic>
        <p:nvPicPr>
          <p:cNvPr id="24" name="Picture 23">
            <a:extLst>
              <a:ext uri="{FF2B5EF4-FFF2-40B4-BE49-F238E27FC236}">
                <a16:creationId xmlns:a16="http://schemas.microsoft.com/office/drawing/2014/main" id="{40F5BEEF-A92B-8D27-80D0-308A9C500960}"/>
              </a:ext>
            </a:extLst>
          </p:cNvPr>
          <p:cNvPicPr>
            <a:picLocks noChangeAspect="1"/>
          </p:cNvPicPr>
          <p:nvPr/>
        </p:nvPicPr>
        <p:blipFill>
          <a:blip r:embed="rId6"/>
          <a:stretch>
            <a:fillRect/>
          </a:stretch>
        </p:blipFill>
        <p:spPr>
          <a:xfrm>
            <a:off x="13382892" y="1649629"/>
            <a:ext cx="535847" cy="535847"/>
          </a:xfrm>
          <a:prstGeom prst="rect">
            <a:avLst/>
          </a:prstGeom>
        </p:spPr>
      </p:pic>
      <p:pic>
        <p:nvPicPr>
          <p:cNvPr id="25" name="Graphic 24" descr="Cube with solid fill">
            <a:extLst>
              <a:ext uri="{FF2B5EF4-FFF2-40B4-BE49-F238E27FC236}">
                <a16:creationId xmlns:a16="http://schemas.microsoft.com/office/drawing/2014/main" id="{8379CE7E-A7B9-FD05-5D27-8F35EB1FF4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61818" y="4284850"/>
            <a:ext cx="603246" cy="603246"/>
          </a:xfrm>
          <a:prstGeom prst="rect">
            <a:avLst/>
          </a:prstGeom>
        </p:spPr>
      </p:pic>
      <p:pic>
        <p:nvPicPr>
          <p:cNvPr id="26" name="Picture 25">
            <a:extLst>
              <a:ext uri="{FF2B5EF4-FFF2-40B4-BE49-F238E27FC236}">
                <a16:creationId xmlns:a16="http://schemas.microsoft.com/office/drawing/2014/main" id="{9108FDBA-0066-3A77-D201-437996582C1D}"/>
              </a:ext>
            </a:extLst>
          </p:cNvPr>
          <p:cNvPicPr>
            <a:picLocks noChangeAspect="1"/>
          </p:cNvPicPr>
          <p:nvPr/>
        </p:nvPicPr>
        <p:blipFill>
          <a:blip r:embed="rId9"/>
          <a:stretch>
            <a:fillRect/>
          </a:stretch>
        </p:blipFill>
        <p:spPr>
          <a:xfrm>
            <a:off x="13406815" y="3442508"/>
            <a:ext cx="535847" cy="535847"/>
          </a:xfrm>
          <a:prstGeom prst="rect">
            <a:avLst/>
          </a:prstGeom>
        </p:spPr>
      </p:pic>
      <p:cxnSp>
        <p:nvCxnSpPr>
          <p:cNvPr id="28" name="Straight Connector 27">
            <a:extLst>
              <a:ext uri="{FF2B5EF4-FFF2-40B4-BE49-F238E27FC236}">
                <a16:creationId xmlns:a16="http://schemas.microsoft.com/office/drawing/2014/main" id="{9B307140-1421-0EDE-9AF5-4EADC03E5D74}"/>
              </a:ext>
            </a:extLst>
          </p:cNvPr>
          <p:cNvCxnSpPr>
            <a:cxnSpLocks/>
            <a:stCxn id="2" idx="3"/>
            <a:endCxn id="24" idx="1"/>
          </p:cNvCxnSpPr>
          <p:nvPr/>
        </p:nvCxnSpPr>
        <p:spPr>
          <a:xfrm flipV="1">
            <a:off x="8621861" y="1917553"/>
            <a:ext cx="4761031" cy="3729"/>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F55824B9-4EB8-77DC-1BAB-5E6BF75F8568}"/>
              </a:ext>
            </a:extLst>
          </p:cNvPr>
          <p:cNvCxnSpPr>
            <a:cxnSpLocks/>
            <a:stCxn id="6" idx="3"/>
            <a:endCxn id="24" idx="1"/>
          </p:cNvCxnSpPr>
          <p:nvPr/>
        </p:nvCxnSpPr>
        <p:spPr>
          <a:xfrm flipV="1">
            <a:off x="7953635" y="1917553"/>
            <a:ext cx="5429257" cy="455669"/>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CBEA26-0755-5712-C4C3-BAA36FC37DA2}"/>
              </a:ext>
            </a:extLst>
          </p:cNvPr>
          <p:cNvCxnSpPr>
            <a:cxnSpLocks/>
            <a:stCxn id="12" idx="3"/>
            <a:endCxn id="20" idx="1"/>
          </p:cNvCxnSpPr>
          <p:nvPr/>
        </p:nvCxnSpPr>
        <p:spPr>
          <a:xfrm flipV="1">
            <a:off x="9412056" y="2849408"/>
            <a:ext cx="3957477" cy="3303"/>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30A3E8C-3767-7577-455A-E5181F954874}"/>
              </a:ext>
            </a:extLst>
          </p:cNvPr>
          <p:cNvCxnSpPr>
            <a:cxnSpLocks/>
            <a:stCxn id="10" idx="3"/>
            <a:endCxn id="20" idx="1"/>
          </p:cNvCxnSpPr>
          <p:nvPr/>
        </p:nvCxnSpPr>
        <p:spPr>
          <a:xfrm flipV="1">
            <a:off x="8755360" y="2849408"/>
            <a:ext cx="4614173" cy="450408"/>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A9205A-2690-E7F0-548B-16DEADABE6D3}"/>
              </a:ext>
            </a:extLst>
          </p:cNvPr>
          <p:cNvCxnSpPr>
            <a:cxnSpLocks/>
            <a:stCxn id="13" idx="3"/>
            <a:endCxn id="23" idx="1"/>
          </p:cNvCxnSpPr>
          <p:nvPr/>
        </p:nvCxnSpPr>
        <p:spPr>
          <a:xfrm flipV="1">
            <a:off x="6077135" y="3667894"/>
            <a:ext cx="6676238" cy="32032"/>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8CAED50-DEC4-9415-9999-F0CBF91DBCE0}"/>
              </a:ext>
            </a:extLst>
          </p:cNvPr>
          <p:cNvCxnSpPr>
            <a:cxnSpLocks/>
            <a:stCxn id="14" idx="3"/>
            <a:endCxn id="23" idx="1"/>
          </p:cNvCxnSpPr>
          <p:nvPr/>
        </p:nvCxnSpPr>
        <p:spPr>
          <a:xfrm flipV="1">
            <a:off x="10276240" y="3667894"/>
            <a:ext cx="2477133" cy="489570"/>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194F9E-EFF6-6722-5E3E-B3C34123D349}"/>
              </a:ext>
            </a:extLst>
          </p:cNvPr>
          <p:cNvCxnSpPr>
            <a:cxnSpLocks/>
            <a:stCxn id="16" idx="3"/>
            <a:endCxn id="25" idx="1"/>
          </p:cNvCxnSpPr>
          <p:nvPr/>
        </p:nvCxnSpPr>
        <p:spPr>
          <a:xfrm flipV="1">
            <a:off x="8413747" y="4586473"/>
            <a:ext cx="4948071" cy="16515"/>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5C35F38-DA03-A5F1-43ED-01FE18F4C20C}"/>
              </a:ext>
            </a:extLst>
          </p:cNvPr>
          <p:cNvCxnSpPr>
            <a:cxnSpLocks/>
            <a:stCxn id="17" idx="3"/>
            <a:endCxn id="21" idx="1"/>
          </p:cNvCxnSpPr>
          <p:nvPr/>
        </p:nvCxnSpPr>
        <p:spPr>
          <a:xfrm flipV="1">
            <a:off x="10517525" y="5021208"/>
            <a:ext cx="1567285" cy="8849"/>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4" name="Graphic 53" descr="Gears outline">
            <a:extLst>
              <a:ext uri="{FF2B5EF4-FFF2-40B4-BE49-F238E27FC236}">
                <a16:creationId xmlns:a16="http://schemas.microsoft.com/office/drawing/2014/main" id="{C0BECD5F-2A17-7696-34FC-736892F3C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289970" y="5193458"/>
            <a:ext cx="685884" cy="685884"/>
          </a:xfrm>
          <a:prstGeom prst="rect">
            <a:avLst/>
          </a:prstGeom>
        </p:spPr>
      </p:pic>
      <p:cxnSp>
        <p:nvCxnSpPr>
          <p:cNvPr id="55" name="Straight Connector 54">
            <a:extLst>
              <a:ext uri="{FF2B5EF4-FFF2-40B4-BE49-F238E27FC236}">
                <a16:creationId xmlns:a16="http://schemas.microsoft.com/office/drawing/2014/main" id="{2204C9E4-06D8-78E2-CECD-08C03A6E29F6}"/>
              </a:ext>
            </a:extLst>
          </p:cNvPr>
          <p:cNvCxnSpPr>
            <a:cxnSpLocks/>
            <a:stCxn id="19" idx="3"/>
          </p:cNvCxnSpPr>
          <p:nvPr/>
        </p:nvCxnSpPr>
        <p:spPr>
          <a:xfrm>
            <a:off x="11474169" y="5463421"/>
            <a:ext cx="1921294" cy="15242"/>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F8E29D91-5722-7929-CAAB-51949C191F14}"/>
              </a:ext>
            </a:extLst>
          </p:cNvPr>
          <p:cNvSpPr/>
          <p:nvPr/>
        </p:nvSpPr>
        <p:spPr>
          <a:xfrm>
            <a:off x="12241886" y="5676278"/>
            <a:ext cx="331159" cy="329003"/>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60" name="Straight Connector 59">
            <a:extLst>
              <a:ext uri="{FF2B5EF4-FFF2-40B4-BE49-F238E27FC236}">
                <a16:creationId xmlns:a16="http://schemas.microsoft.com/office/drawing/2014/main" id="{85F6DD5A-AAC3-366A-B644-0DD07418D050}"/>
              </a:ext>
            </a:extLst>
          </p:cNvPr>
          <p:cNvCxnSpPr>
            <a:cxnSpLocks/>
          </p:cNvCxnSpPr>
          <p:nvPr/>
        </p:nvCxnSpPr>
        <p:spPr>
          <a:xfrm>
            <a:off x="9835480" y="5895586"/>
            <a:ext cx="2269965"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3768EF43-2973-D766-A85D-0F72CEA71832}"/>
              </a:ext>
            </a:extLst>
          </p:cNvPr>
          <p:cNvPicPr>
            <a:picLocks noChangeAspect="1"/>
          </p:cNvPicPr>
          <p:nvPr/>
        </p:nvPicPr>
        <p:blipFill>
          <a:blip r:embed="rId12"/>
          <a:stretch>
            <a:fillRect/>
          </a:stretch>
        </p:blipFill>
        <p:spPr>
          <a:xfrm>
            <a:off x="11720503" y="1068294"/>
            <a:ext cx="2078037" cy="421449"/>
          </a:xfrm>
          <a:prstGeom prst="rect">
            <a:avLst/>
          </a:prstGeom>
        </p:spPr>
      </p:pic>
      <p:pic>
        <p:nvPicPr>
          <p:cNvPr id="63" name="Picture 62">
            <a:extLst>
              <a:ext uri="{FF2B5EF4-FFF2-40B4-BE49-F238E27FC236}">
                <a16:creationId xmlns:a16="http://schemas.microsoft.com/office/drawing/2014/main" id="{30EBB78A-F634-FEE4-4410-22AACDE445AC}"/>
              </a:ext>
            </a:extLst>
          </p:cNvPr>
          <p:cNvPicPr>
            <a:picLocks noChangeAspect="1"/>
          </p:cNvPicPr>
          <p:nvPr/>
        </p:nvPicPr>
        <p:blipFill rotWithShape="1">
          <a:blip r:embed="rId13">
            <a:clrChange>
              <a:clrFrom>
                <a:srgbClr val="FFFFFF"/>
              </a:clrFrom>
              <a:clrTo>
                <a:srgbClr val="FFFFFF">
                  <a:alpha val="0"/>
                </a:srgbClr>
              </a:clrTo>
            </a:clrChange>
          </a:blip>
          <a:srcRect r="73345"/>
          <a:stretch/>
        </p:blipFill>
        <p:spPr>
          <a:xfrm>
            <a:off x="13460997" y="631965"/>
            <a:ext cx="277309" cy="421449"/>
          </a:xfrm>
          <a:prstGeom prst="rect">
            <a:avLst/>
          </a:prstGeom>
        </p:spPr>
      </p:pic>
      <p:sp>
        <p:nvSpPr>
          <p:cNvPr id="64" name="TextBox 63">
            <a:extLst>
              <a:ext uri="{FF2B5EF4-FFF2-40B4-BE49-F238E27FC236}">
                <a16:creationId xmlns:a16="http://schemas.microsoft.com/office/drawing/2014/main" id="{21CDDA6A-C43C-2FC3-B93F-45A89E885B1F}"/>
              </a:ext>
            </a:extLst>
          </p:cNvPr>
          <p:cNvSpPr txBox="1"/>
          <p:nvPr/>
        </p:nvSpPr>
        <p:spPr>
          <a:xfrm>
            <a:off x="12013831" y="6049983"/>
            <a:ext cx="787268"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4" name="TextBox 3">
            <a:extLst>
              <a:ext uri="{FF2B5EF4-FFF2-40B4-BE49-F238E27FC236}">
                <a16:creationId xmlns:a16="http://schemas.microsoft.com/office/drawing/2014/main" id="{DCDEB016-620F-0499-FAAD-A8774F65A582}"/>
              </a:ext>
            </a:extLst>
          </p:cNvPr>
          <p:cNvSpPr txBox="1"/>
          <p:nvPr/>
        </p:nvSpPr>
        <p:spPr>
          <a:xfrm>
            <a:off x="13326672" y="3056651"/>
            <a:ext cx="6495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5" name="TextBox 4">
            <a:extLst>
              <a:ext uri="{FF2B5EF4-FFF2-40B4-BE49-F238E27FC236}">
                <a16:creationId xmlns:a16="http://schemas.microsoft.com/office/drawing/2014/main" id="{3D794BBA-B9FF-88E5-2011-3AC4D2A02EEF}"/>
              </a:ext>
            </a:extLst>
          </p:cNvPr>
          <p:cNvSpPr txBox="1"/>
          <p:nvPr/>
        </p:nvSpPr>
        <p:spPr>
          <a:xfrm>
            <a:off x="11976403" y="5155644"/>
            <a:ext cx="925253"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8" name="TextBox 7">
            <a:extLst>
              <a:ext uri="{FF2B5EF4-FFF2-40B4-BE49-F238E27FC236}">
                <a16:creationId xmlns:a16="http://schemas.microsoft.com/office/drawing/2014/main" id="{07F06E27-2226-B399-83C0-FF25FB4D8EEF}"/>
              </a:ext>
            </a:extLst>
          </p:cNvPr>
          <p:cNvSpPr txBox="1"/>
          <p:nvPr/>
        </p:nvSpPr>
        <p:spPr>
          <a:xfrm>
            <a:off x="13342722" y="3979488"/>
            <a:ext cx="909801"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22" name="TextBox 21">
            <a:extLst>
              <a:ext uri="{FF2B5EF4-FFF2-40B4-BE49-F238E27FC236}">
                <a16:creationId xmlns:a16="http://schemas.microsoft.com/office/drawing/2014/main" id="{6E85206D-6BFB-6B56-87BF-7BBEB197F6E1}"/>
              </a:ext>
            </a:extLst>
          </p:cNvPr>
          <p:cNvSpPr txBox="1"/>
          <p:nvPr/>
        </p:nvSpPr>
        <p:spPr>
          <a:xfrm>
            <a:off x="12219564" y="3978133"/>
            <a:ext cx="1175899"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27" name="TextBox 26">
            <a:extLst>
              <a:ext uri="{FF2B5EF4-FFF2-40B4-BE49-F238E27FC236}">
                <a16:creationId xmlns:a16="http://schemas.microsoft.com/office/drawing/2014/main" id="{DBB10290-A74C-0A5D-B466-242F09A0CD04}"/>
              </a:ext>
            </a:extLst>
          </p:cNvPr>
          <p:cNvSpPr txBox="1"/>
          <p:nvPr/>
        </p:nvSpPr>
        <p:spPr>
          <a:xfrm>
            <a:off x="13382003" y="2100838"/>
            <a:ext cx="49565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29" name="TextBox 28">
            <a:extLst>
              <a:ext uri="{FF2B5EF4-FFF2-40B4-BE49-F238E27FC236}">
                <a16:creationId xmlns:a16="http://schemas.microsoft.com/office/drawing/2014/main" id="{E245A43D-3252-E013-519F-F39E0321C200}"/>
              </a:ext>
            </a:extLst>
          </p:cNvPr>
          <p:cNvSpPr txBox="1"/>
          <p:nvPr/>
        </p:nvSpPr>
        <p:spPr>
          <a:xfrm>
            <a:off x="13353072" y="4859481"/>
            <a:ext cx="75052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32" name="TextBox 31">
            <a:extLst>
              <a:ext uri="{FF2B5EF4-FFF2-40B4-BE49-F238E27FC236}">
                <a16:creationId xmlns:a16="http://schemas.microsoft.com/office/drawing/2014/main" id="{CD166F47-FCFE-BF4A-7412-80D0392358A2}"/>
              </a:ext>
            </a:extLst>
          </p:cNvPr>
          <p:cNvSpPr txBox="1"/>
          <p:nvPr/>
        </p:nvSpPr>
        <p:spPr>
          <a:xfrm>
            <a:off x="13107272" y="5839071"/>
            <a:ext cx="1380699" cy="369332"/>
          </a:xfrm>
          <a:prstGeom prst="rect">
            <a:avLst/>
          </a:prstGeom>
          <a:noFill/>
        </p:spPr>
        <p:txBody>
          <a:bodyPr wrap="none" rtlCol="0">
            <a:spAutoFit/>
          </a:bodyPr>
          <a:lstStyle/>
          <a:p>
            <a:pPr algn="ctr"/>
            <a:r>
              <a:rPr lang="en-CA" sz="1800" b="1" dirty="0">
                <a:solidFill>
                  <a:schemeClr val="accent6"/>
                </a:solidFill>
                <a:latin typeface="Andes Bold" panose="02000000000000000000" pitchFamily="2" charset="0"/>
              </a:rPr>
              <a:t>CCG Engine</a:t>
            </a:r>
          </a:p>
        </p:txBody>
      </p:sp>
    </p:spTree>
    <p:extLst>
      <p:ext uri="{BB962C8B-B14F-4D97-AF65-F5344CB8AC3E}">
        <p14:creationId xmlns:p14="http://schemas.microsoft.com/office/powerpoint/2010/main" val="2426586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6120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61198"/>
            <a:ext cx="1180961" cy="8100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6120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73172"/>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4" name="TextBox 143">
            <a:extLst>
              <a:ext uri="{FF2B5EF4-FFF2-40B4-BE49-F238E27FC236}">
                <a16:creationId xmlns:a16="http://schemas.microsoft.com/office/drawing/2014/main" id="{8FE7DDCC-F526-CA83-4B64-300AB376C168}"/>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45" name="TextBox 144">
            <a:extLst>
              <a:ext uri="{FF2B5EF4-FFF2-40B4-BE49-F238E27FC236}">
                <a16:creationId xmlns:a16="http://schemas.microsoft.com/office/drawing/2014/main" id="{6B553E95-4478-BB76-40E9-856DD3B6B04B}"/>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70784"/>
            <a:ext cx="0" cy="302063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95587" y="2893068"/>
            <a:ext cx="4216006" cy="5140227"/>
          </a:xfrm>
          <a:prstGeom prst="bentConnector3">
            <a:avLst>
              <a:gd name="adj1" fmla="val -5422"/>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69F7C3-D749-0C15-95D1-4EA3DA9E1656}"/>
              </a:ext>
            </a:extLst>
          </p:cNvPr>
          <p:cNvSpPr txBox="1"/>
          <p:nvPr/>
        </p:nvSpPr>
        <p:spPr>
          <a:xfrm>
            <a:off x="10745696" y="6394702"/>
            <a:ext cx="3376374" cy="646331"/>
          </a:xfrm>
          <a:prstGeom prst="rect">
            <a:avLst/>
          </a:prstGeom>
          <a:noFill/>
        </p:spPr>
        <p:txBody>
          <a:bodyPr wrap="none" rtlCol="0">
            <a:spAutoFit/>
          </a:bodyPr>
          <a:lstStyle/>
          <a:p>
            <a:pPr algn="l"/>
            <a:r>
              <a:rPr lang="en-CA" sz="1800" dirty="0">
                <a:solidFill>
                  <a:schemeClr val="tx2"/>
                </a:solidFill>
                <a:highlight>
                  <a:srgbClr val="00FFFF"/>
                </a:highlight>
              </a:rPr>
              <a:t>(Maintenance/batch transactions)</a:t>
            </a:r>
          </a:p>
          <a:p>
            <a:pPr algn="l"/>
            <a:r>
              <a:rPr lang="en-CA" sz="1800" dirty="0">
                <a:solidFill>
                  <a:schemeClr val="tx2"/>
                </a:solidFill>
                <a:highlight>
                  <a:srgbClr val="FFFF00"/>
                </a:highlight>
              </a:rPr>
              <a:t>(Real-time runtime transactions)</a:t>
            </a:r>
          </a:p>
        </p:txBody>
      </p:sp>
    </p:spTree>
    <p:extLst>
      <p:ext uri="{BB962C8B-B14F-4D97-AF65-F5344CB8AC3E}">
        <p14:creationId xmlns:p14="http://schemas.microsoft.com/office/powerpoint/2010/main" val="304777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2326663"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4" name="TextBox 143">
            <a:extLst>
              <a:ext uri="{FF2B5EF4-FFF2-40B4-BE49-F238E27FC236}">
                <a16:creationId xmlns:a16="http://schemas.microsoft.com/office/drawing/2014/main" id="{8FE7DDCC-F526-CA83-4B64-300AB376C168}"/>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45" name="TextBox 144">
            <a:extLst>
              <a:ext uri="{FF2B5EF4-FFF2-40B4-BE49-F238E27FC236}">
                <a16:creationId xmlns:a16="http://schemas.microsoft.com/office/drawing/2014/main" id="{6B553E95-4478-BB76-40E9-856DD3B6B04B}"/>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4EAB46-AE76-28F3-1EFF-0522DB91C107}"/>
              </a:ext>
            </a:extLst>
          </p:cNvPr>
          <p:cNvSpPr/>
          <p:nvPr/>
        </p:nvSpPr>
        <p:spPr>
          <a:xfrm>
            <a:off x="6019056" y="5525481"/>
            <a:ext cx="4344871" cy="2470032"/>
          </a:xfrm>
          <a:prstGeom prst="roundRect">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32828CA7-7816-F241-09C0-FC1C8CB3E28F}"/>
              </a:ext>
            </a:extLst>
          </p:cNvPr>
          <p:cNvSpPr/>
          <p:nvPr/>
        </p:nvSpPr>
        <p:spPr>
          <a:xfrm>
            <a:off x="6425595" y="137129"/>
            <a:ext cx="3265870" cy="1226032"/>
          </a:xfrm>
          <a:prstGeom prst="roundRect">
            <a:avLst/>
          </a:prstGeom>
          <a:noFill/>
          <a:ln w="57150">
            <a:solidFill>
              <a:srgbClr val="66FF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1509A7D8-9F3D-19D8-0480-1E4701DD72CA}"/>
              </a:ext>
            </a:extLst>
          </p:cNvPr>
          <p:cNvSpPr/>
          <p:nvPr/>
        </p:nvSpPr>
        <p:spPr>
          <a:xfrm>
            <a:off x="2607359" y="2898649"/>
            <a:ext cx="883981" cy="4831843"/>
          </a:xfrm>
          <a:prstGeom prst="roundRect">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80B7BD42-9BD6-1688-F883-107EE2800B07}"/>
              </a:ext>
            </a:extLst>
          </p:cNvPr>
          <p:cNvSpPr/>
          <p:nvPr/>
        </p:nvSpPr>
        <p:spPr>
          <a:xfrm>
            <a:off x="1615588" y="2358333"/>
            <a:ext cx="953603" cy="929228"/>
          </a:xfrm>
          <a:prstGeom prst="roundRect">
            <a:avLst/>
          </a:prstGeom>
          <a:noFill/>
          <a:ln w="57150">
            <a:solidFill>
              <a:srgbClr val="66FF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TextBox 31">
            <a:extLst>
              <a:ext uri="{FF2B5EF4-FFF2-40B4-BE49-F238E27FC236}">
                <a16:creationId xmlns:a16="http://schemas.microsoft.com/office/drawing/2014/main" id="{4467865D-6468-9C80-D2B5-20D6C28BC1F6}"/>
              </a:ext>
            </a:extLst>
          </p:cNvPr>
          <p:cNvSpPr txBox="1"/>
          <p:nvPr/>
        </p:nvSpPr>
        <p:spPr>
          <a:xfrm>
            <a:off x="3139724" y="550034"/>
            <a:ext cx="2072107" cy="400110"/>
          </a:xfrm>
          <a:prstGeom prst="rect">
            <a:avLst/>
          </a:prstGeom>
          <a:noFill/>
        </p:spPr>
        <p:txBody>
          <a:bodyPr wrap="none" rtlCol="0">
            <a:spAutoFit/>
          </a:bodyPr>
          <a:lstStyle/>
          <a:p>
            <a:pPr algn="r"/>
            <a:r>
              <a:rPr lang="en-CA" sz="2000" b="1" dirty="0">
                <a:solidFill>
                  <a:srgbClr val="00B050"/>
                </a:solidFill>
              </a:rPr>
              <a:t>“Feeder” Systems</a:t>
            </a:r>
          </a:p>
        </p:txBody>
      </p:sp>
      <p:cxnSp>
        <p:nvCxnSpPr>
          <p:cNvPr id="39" name="Straight Connector 38">
            <a:extLst>
              <a:ext uri="{FF2B5EF4-FFF2-40B4-BE49-F238E27FC236}">
                <a16:creationId xmlns:a16="http://schemas.microsoft.com/office/drawing/2014/main" id="{8E710C91-E428-5024-EDEC-8A5A4234195E}"/>
              </a:ext>
            </a:extLst>
          </p:cNvPr>
          <p:cNvCxnSpPr>
            <a:stCxn id="32" idx="3"/>
            <a:endCxn id="26" idx="1"/>
          </p:cNvCxnSpPr>
          <p:nvPr/>
        </p:nvCxnSpPr>
        <p:spPr>
          <a:xfrm>
            <a:off x="5211831" y="750089"/>
            <a:ext cx="1213764" cy="56"/>
          </a:xfrm>
          <a:prstGeom prst="line">
            <a:avLst/>
          </a:prstGeom>
          <a:ln>
            <a:solidFill>
              <a:srgbClr val="66FF33"/>
            </a:solidFill>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B3476EC-2F68-C4BB-5CE0-831B20F88F7D}"/>
              </a:ext>
            </a:extLst>
          </p:cNvPr>
          <p:cNvCxnSpPr>
            <a:stCxn id="32" idx="1"/>
            <a:endCxn id="31" idx="0"/>
          </p:cNvCxnSpPr>
          <p:nvPr/>
        </p:nvCxnSpPr>
        <p:spPr>
          <a:xfrm rot="10800000" flipV="1">
            <a:off x="2092390" y="750089"/>
            <a:ext cx="1047334" cy="1608244"/>
          </a:xfrm>
          <a:prstGeom prst="bentConnector2">
            <a:avLst/>
          </a:prstGeom>
          <a:ln>
            <a:solidFill>
              <a:srgbClr val="66FF33"/>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B32229A-A40B-398E-028A-DA6123D59998}"/>
              </a:ext>
            </a:extLst>
          </p:cNvPr>
          <p:cNvSpPr txBox="1"/>
          <p:nvPr/>
        </p:nvSpPr>
        <p:spPr>
          <a:xfrm>
            <a:off x="10478058" y="7062313"/>
            <a:ext cx="2462534" cy="400110"/>
          </a:xfrm>
          <a:prstGeom prst="rect">
            <a:avLst/>
          </a:prstGeom>
          <a:noFill/>
        </p:spPr>
        <p:txBody>
          <a:bodyPr wrap="none" rtlCol="0">
            <a:spAutoFit/>
          </a:bodyPr>
          <a:lstStyle/>
          <a:p>
            <a:r>
              <a:rPr lang="en-CA" sz="2000" b="1" dirty="0">
                <a:solidFill>
                  <a:schemeClr val="accent2"/>
                </a:solidFill>
              </a:rPr>
              <a:t>Real-time Systems</a:t>
            </a:r>
          </a:p>
        </p:txBody>
      </p:sp>
      <p:sp>
        <p:nvSpPr>
          <p:cNvPr id="46" name="Oval 45">
            <a:extLst>
              <a:ext uri="{FF2B5EF4-FFF2-40B4-BE49-F238E27FC236}">
                <a16:creationId xmlns:a16="http://schemas.microsoft.com/office/drawing/2014/main" id="{A0FFEFEA-FFAB-673B-9254-1A53C4AE561E}"/>
              </a:ext>
            </a:extLst>
          </p:cNvPr>
          <p:cNvSpPr/>
          <p:nvPr/>
        </p:nvSpPr>
        <p:spPr>
          <a:xfrm>
            <a:off x="11019187" y="2320457"/>
            <a:ext cx="3047988" cy="2463747"/>
          </a:xfrm>
          <a:prstGeom prst="ellipse">
            <a:avLst/>
          </a:prstGeom>
          <a:noFill/>
          <a:ln w="5715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7" name="TextBox 46">
            <a:extLst>
              <a:ext uri="{FF2B5EF4-FFF2-40B4-BE49-F238E27FC236}">
                <a16:creationId xmlns:a16="http://schemas.microsoft.com/office/drawing/2014/main" id="{699955D9-FA10-B9C7-7D9C-843E4A2CE9C6}"/>
              </a:ext>
            </a:extLst>
          </p:cNvPr>
          <p:cNvSpPr txBox="1"/>
          <p:nvPr/>
        </p:nvSpPr>
        <p:spPr>
          <a:xfrm>
            <a:off x="12010790" y="1822780"/>
            <a:ext cx="2978701" cy="400110"/>
          </a:xfrm>
          <a:prstGeom prst="rect">
            <a:avLst/>
          </a:prstGeom>
          <a:noFill/>
        </p:spPr>
        <p:txBody>
          <a:bodyPr wrap="none" rtlCol="0">
            <a:spAutoFit/>
          </a:bodyPr>
          <a:lstStyle/>
          <a:p>
            <a:r>
              <a:rPr lang="en-CA" sz="2000" b="1" dirty="0">
                <a:solidFill>
                  <a:schemeClr val="accent4"/>
                </a:solidFill>
              </a:rPr>
              <a:t>“Companion” Systems</a:t>
            </a:r>
          </a:p>
        </p:txBody>
      </p:sp>
      <p:pic>
        <p:nvPicPr>
          <p:cNvPr id="55" name="Graphic 54" descr="Search Inventory with solid fill">
            <a:extLst>
              <a:ext uri="{FF2B5EF4-FFF2-40B4-BE49-F238E27FC236}">
                <a16:creationId xmlns:a16="http://schemas.microsoft.com/office/drawing/2014/main" id="{563ABE72-C8C9-4871-720C-1F179CE02D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607788" y="3600679"/>
            <a:ext cx="730145" cy="730145"/>
          </a:xfrm>
          <a:prstGeom prst="rect">
            <a:avLst/>
          </a:prstGeom>
        </p:spPr>
      </p:pic>
      <p:pic>
        <p:nvPicPr>
          <p:cNvPr id="58" name="Graphic 57" descr="Money with solid fill">
            <a:extLst>
              <a:ext uri="{FF2B5EF4-FFF2-40B4-BE49-F238E27FC236}">
                <a16:creationId xmlns:a16="http://schemas.microsoft.com/office/drawing/2014/main" id="{3492170E-780A-885A-75FC-7A8F6C5B1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607788" y="2679556"/>
            <a:ext cx="730145" cy="730145"/>
          </a:xfrm>
          <a:prstGeom prst="rect">
            <a:avLst/>
          </a:prstGeom>
        </p:spPr>
      </p:pic>
      <p:sp>
        <p:nvSpPr>
          <p:cNvPr id="62" name="TextBox 61">
            <a:extLst>
              <a:ext uri="{FF2B5EF4-FFF2-40B4-BE49-F238E27FC236}">
                <a16:creationId xmlns:a16="http://schemas.microsoft.com/office/drawing/2014/main" id="{9D1251B0-0D34-64BF-7D76-1F64B4E5E7A6}"/>
              </a:ext>
            </a:extLst>
          </p:cNvPr>
          <p:cNvSpPr txBox="1"/>
          <p:nvPr/>
        </p:nvSpPr>
        <p:spPr>
          <a:xfrm>
            <a:off x="12639275" y="4230939"/>
            <a:ext cx="755335" cy="400110"/>
          </a:xfrm>
          <a:prstGeom prst="rect">
            <a:avLst/>
          </a:prstGeom>
          <a:noFill/>
        </p:spPr>
        <p:txBody>
          <a:bodyPr wrap="none" rtlCol="0">
            <a:spAutoFit/>
          </a:bodyPr>
          <a:lstStyle/>
          <a:p>
            <a:r>
              <a:rPr lang="en-CA" sz="2000" b="1" dirty="0">
                <a:solidFill>
                  <a:schemeClr val="accent4"/>
                </a:solidFill>
              </a:rPr>
              <a:t>SCM</a:t>
            </a:r>
          </a:p>
        </p:txBody>
      </p:sp>
      <p:sp>
        <p:nvSpPr>
          <p:cNvPr id="64" name="TextBox 63">
            <a:extLst>
              <a:ext uri="{FF2B5EF4-FFF2-40B4-BE49-F238E27FC236}">
                <a16:creationId xmlns:a16="http://schemas.microsoft.com/office/drawing/2014/main" id="{BC12D4A9-6ACC-04EE-830B-76B23AF1ACF3}"/>
              </a:ext>
            </a:extLst>
          </p:cNvPr>
          <p:cNvSpPr txBox="1"/>
          <p:nvPr/>
        </p:nvSpPr>
        <p:spPr>
          <a:xfrm>
            <a:off x="12488707" y="3236281"/>
            <a:ext cx="1154483" cy="400110"/>
          </a:xfrm>
          <a:prstGeom prst="rect">
            <a:avLst/>
          </a:prstGeom>
          <a:noFill/>
        </p:spPr>
        <p:txBody>
          <a:bodyPr wrap="none" rtlCol="0">
            <a:spAutoFit/>
          </a:bodyPr>
          <a:lstStyle/>
          <a:p>
            <a:r>
              <a:rPr lang="en-CA" sz="2000" b="1" dirty="0">
                <a:solidFill>
                  <a:schemeClr val="accent4"/>
                </a:solidFill>
              </a:rPr>
              <a:t>Finance</a:t>
            </a:r>
          </a:p>
        </p:txBody>
      </p:sp>
      <p:sp>
        <p:nvSpPr>
          <p:cNvPr id="96" name="TextBox 95">
            <a:extLst>
              <a:ext uri="{FF2B5EF4-FFF2-40B4-BE49-F238E27FC236}">
                <a16:creationId xmlns:a16="http://schemas.microsoft.com/office/drawing/2014/main" id="{5535138D-B988-6B2C-DB62-A8BBBB6CB885}"/>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97" name="TextBox 96">
            <a:extLst>
              <a:ext uri="{FF2B5EF4-FFF2-40B4-BE49-F238E27FC236}">
                <a16:creationId xmlns:a16="http://schemas.microsoft.com/office/drawing/2014/main" id="{B451783C-16F3-AEF5-3681-D42634786C9C}"/>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98" name="TextBox 97">
            <a:extLst>
              <a:ext uri="{FF2B5EF4-FFF2-40B4-BE49-F238E27FC236}">
                <a16:creationId xmlns:a16="http://schemas.microsoft.com/office/drawing/2014/main" id="{CC6A17E3-DB31-2D2C-D84F-0325B0530CAF}"/>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100" name="TextBox 99">
            <a:extLst>
              <a:ext uri="{FF2B5EF4-FFF2-40B4-BE49-F238E27FC236}">
                <a16:creationId xmlns:a16="http://schemas.microsoft.com/office/drawing/2014/main" id="{74F2EE12-CAB1-D28E-B484-B38B9ED0DA20}"/>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101" name="TextBox 100">
            <a:extLst>
              <a:ext uri="{FF2B5EF4-FFF2-40B4-BE49-F238E27FC236}">
                <a16:creationId xmlns:a16="http://schemas.microsoft.com/office/drawing/2014/main" id="{0663C60B-05B0-E4DA-D2F5-C451C6C4BA85}"/>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102" name="TextBox 101">
            <a:extLst>
              <a:ext uri="{FF2B5EF4-FFF2-40B4-BE49-F238E27FC236}">
                <a16:creationId xmlns:a16="http://schemas.microsoft.com/office/drawing/2014/main" id="{86E15363-3A90-33EE-1CC4-2255B95290C7}"/>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104" name="TextBox 103">
            <a:extLst>
              <a:ext uri="{FF2B5EF4-FFF2-40B4-BE49-F238E27FC236}">
                <a16:creationId xmlns:a16="http://schemas.microsoft.com/office/drawing/2014/main" id="{0CB3AD9B-27EF-B78F-C08B-236AC29F4FE6}"/>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105" name="TextBox 104">
            <a:extLst>
              <a:ext uri="{FF2B5EF4-FFF2-40B4-BE49-F238E27FC236}">
                <a16:creationId xmlns:a16="http://schemas.microsoft.com/office/drawing/2014/main" id="{9A1286EB-57B3-7B5C-FA9E-38E70178D789}"/>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106" name="TextBox 105">
            <a:extLst>
              <a:ext uri="{FF2B5EF4-FFF2-40B4-BE49-F238E27FC236}">
                <a16:creationId xmlns:a16="http://schemas.microsoft.com/office/drawing/2014/main" id="{9E304C47-4343-0DD8-3279-03CC3EEF1863}"/>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108" name="TextBox 107">
            <a:extLst>
              <a:ext uri="{FF2B5EF4-FFF2-40B4-BE49-F238E27FC236}">
                <a16:creationId xmlns:a16="http://schemas.microsoft.com/office/drawing/2014/main" id="{F5AD2E72-3F2D-BA66-3C1B-97C8E748C971}"/>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Tree>
    <p:extLst>
      <p:ext uri="{BB962C8B-B14F-4D97-AF65-F5344CB8AC3E}">
        <p14:creationId xmlns:p14="http://schemas.microsoft.com/office/powerpoint/2010/main" val="380779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1969470" y="3140624"/>
            <a:ext cx="288030" cy="477398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2003445" y="7678844"/>
            <a:ext cx="5455767" cy="23576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1338536" y="2418535"/>
            <a:ext cx="4791857" cy="93498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2326663"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53E487-FF69-E675-835E-6B744A029570}"/>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9" name="TextBox 38">
            <a:extLst>
              <a:ext uri="{FF2B5EF4-FFF2-40B4-BE49-F238E27FC236}">
                <a16:creationId xmlns:a16="http://schemas.microsoft.com/office/drawing/2014/main" id="{B6B10FF0-D079-7C52-ED6C-5A67DBB89A9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2" name="TextBox 1">
            <a:extLst>
              <a:ext uri="{FF2B5EF4-FFF2-40B4-BE49-F238E27FC236}">
                <a16:creationId xmlns:a16="http://schemas.microsoft.com/office/drawing/2014/main" id="{D41AC3DE-8599-618F-DD23-1A69322EF62A}"/>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0" name="TextBox 39">
            <a:extLst>
              <a:ext uri="{FF2B5EF4-FFF2-40B4-BE49-F238E27FC236}">
                <a16:creationId xmlns:a16="http://schemas.microsoft.com/office/drawing/2014/main" id="{FA288BCA-A5C5-8389-85C9-696F7B1E2445}"/>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1" name="TextBox 40">
            <a:extLst>
              <a:ext uri="{FF2B5EF4-FFF2-40B4-BE49-F238E27FC236}">
                <a16:creationId xmlns:a16="http://schemas.microsoft.com/office/drawing/2014/main" id="{3D38243F-737C-0A76-2EF0-6ABAE9335434}"/>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2" name="TextBox 41">
            <a:extLst>
              <a:ext uri="{FF2B5EF4-FFF2-40B4-BE49-F238E27FC236}">
                <a16:creationId xmlns:a16="http://schemas.microsoft.com/office/drawing/2014/main" id="{C2E23DF9-0EFF-A394-BAA6-E0DA1246B9FB}"/>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44" name="TextBox 43">
            <a:extLst>
              <a:ext uri="{FF2B5EF4-FFF2-40B4-BE49-F238E27FC236}">
                <a16:creationId xmlns:a16="http://schemas.microsoft.com/office/drawing/2014/main" id="{CB8EB36B-34FC-D624-509F-6780A05E76D2}"/>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5" name="TextBox 44">
            <a:extLst>
              <a:ext uri="{FF2B5EF4-FFF2-40B4-BE49-F238E27FC236}">
                <a16:creationId xmlns:a16="http://schemas.microsoft.com/office/drawing/2014/main" id="{59C3244B-1B6E-673C-F5E2-A1806CAE53A3}"/>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46" name="TextBox 45">
            <a:extLst>
              <a:ext uri="{FF2B5EF4-FFF2-40B4-BE49-F238E27FC236}">
                <a16:creationId xmlns:a16="http://schemas.microsoft.com/office/drawing/2014/main" id="{10DDE5F2-D6D3-3143-4B72-E75ACA93F8AB}"/>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47" name="TextBox 46">
            <a:extLst>
              <a:ext uri="{FF2B5EF4-FFF2-40B4-BE49-F238E27FC236}">
                <a16:creationId xmlns:a16="http://schemas.microsoft.com/office/drawing/2014/main" id="{01766482-803C-AA5B-2AEA-1CBF748265B1}"/>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53" name="TextBox 52">
            <a:extLst>
              <a:ext uri="{FF2B5EF4-FFF2-40B4-BE49-F238E27FC236}">
                <a16:creationId xmlns:a16="http://schemas.microsoft.com/office/drawing/2014/main" id="{FE30A871-6F5B-CF20-CA62-074E1CBD012A}"/>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55" name="TextBox 54">
            <a:extLst>
              <a:ext uri="{FF2B5EF4-FFF2-40B4-BE49-F238E27FC236}">
                <a16:creationId xmlns:a16="http://schemas.microsoft.com/office/drawing/2014/main" id="{5B65F3D0-58EE-9103-7932-E49B835A537A}"/>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2" name="Rectangle 31">
            <a:extLst>
              <a:ext uri="{FF2B5EF4-FFF2-40B4-BE49-F238E27FC236}">
                <a16:creationId xmlns:a16="http://schemas.microsoft.com/office/drawing/2014/main" id="{AC5F82AA-C5EC-21C5-A86F-F1816DAD5CF5}"/>
              </a:ext>
            </a:extLst>
          </p:cNvPr>
          <p:cNvSpPr/>
          <p:nvPr/>
        </p:nvSpPr>
        <p:spPr>
          <a:xfrm>
            <a:off x="8262694" y="2169752"/>
            <a:ext cx="5914242" cy="457889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Terminology Publishing</a:t>
            </a:r>
            <a:r>
              <a:rPr lang="en-US" sz="1800" dirty="0">
                <a:solidFill>
                  <a:schemeClr val="tx2"/>
                </a:solidFill>
                <a:effectLst/>
                <a:ea typeface="Calibri" panose="020F0502020204030204" pitchFamily="34" charset="0"/>
                <a:cs typeface="Myanmar Text" panose="020B0502040204020203" pitchFamily="34" charset="0"/>
              </a:rPr>
              <a:t>. A terminology server (TS*) will be employed to curate and cross reference the national lists of normative codes. As part of a regular refresh process, the MOH will publish updated code lists and make these available so that digital health POS solutions can update their code lists. This is illustrated by transaction (</a:t>
            </a:r>
            <a:r>
              <a:rPr lang="en-US" sz="1800" dirty="0">
                <a:solidFill>
                  <a:schemeClr val="tx2"/>
                </a:solidFill>
                <a:effectLst/>
                <a:highlight>
                  <a:srgbClr val="00FFFF"/>
                </a:highlight>
                <a:ea typeface="Calibri" panose="020F0502020204030204" pitchFamily="34" charset="0"/>
                <a:cs typeface="Myanmar Text" panose="020B0502040204020203" pitchFamily="34" charset="0"/>
              </a:rPr>
              <a:t>1</a:t>
            </a:r>
            <a:r>
              <a:rPr lang="en-US" sz="1800" dirty="0">
                <a:solidFill>
                  <a:schemeClr val="tx2"/>
                </a:solidFill>
                <a:effectLst/>
                <a:ea typeface="Calibri" panose="020F0502020204030204" pitchFamily="34" charset="0"/>
                <a:cs typeface="Myanmar Text" panose="020B0502040204020203" pitchFamily="34" charset="0"/>
              </a:rPr>
              <a:t>). As shown by transaction (</a:t>
            </a:r>
            <a:r>
              <a:rPr lang="en-US" sz="1800" dirty="0">
                <a:solidFill>
                  <a:schemeClr val="tx2"/>
                </a:solidFill>
                <a:effectLst/>
                <a:highlight>
                  <a:srgbClr val="00FFFF"/>
                </a:highlight>
                <a:ea typeface="Calibri" panose="020F0502020204030204" pitchFamily="34" charset="0"/>
                <a:cs typeface="Myanmar Text" panose="020B0502040204020203" pitchFamily="34" charset="0"/>
              </a:rPr>
              <a:t>2</a:t>
            </a:r>
            <a:r>
              <a:rPr lang="en-US" sz="1800" dirty="0">
                <a:solidFill>
                  <a:schemeClr val="tx2"/>
                </a:solidFill>
                <a:effectLst/>
                <a:ea typeface="Calibri" panose="020F0502020204030204" pitchFamily="34" charset="0"/>
                <a:cs typeface="Myanmar Text" panose="020B0502040204020203" pitchFamily="34" charset="0"/>
              </a:rPr>
              <a:t>), these published terminologies will also update the runtime code lists maintained in the OLTP-optimized FHIR Server. NOTE: it is common for such publishing processes to employ Excel and/or PDF files as the means of distributing code lists. Each POS solution will be required to be able to ingest the published format. The interactions with the TS* </a:t>
            </a:r>
            <a:r>
              <a:rPr lang="en-US" sz="1800" i="1" dirty="0">
                <a:solidFill>
                  <a:schemeClr val="tx2"/>
                </a:solidFill>
                <a:effectLst/>
                <a:ea typeface="Calibri" panose="020F0502020204030204" pitchFamily="34" charset="0"/>
                <a:cs typeface="Myanmar Text" panose="020B0502040204020203" pitchFamily="34" charset="0"/>
              </a:rPr>
              <a:t>may</a:t>
            </a:r>
            <a:r>
              <a:rPr lang="en-US" sz="1800" dirty="0">
                <a:solidFill>
                  <a:schemeClr val="tx2"/>
                </a:solidFill>
                <a:effectLst/>
                <a:ea typeface="Calibri" panose="020F0502020204030204" pitchFamily="34" charset="0"/>
                <a:cs typeface="Myanmar Text" panose="020B0502040204020203" pitchFamily="34" charset="0"/>
              </a:rPr>
              <a:t> be managed via the Interoperability Layer.</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460404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2916518" y="3873964"/>
            <a:ext cx="283638" cy="32486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3296738" y="7141791"/>
            <a:ext cx="3338236" cy="27699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2618533" y="2895347"/>
            <a:ext cx="2138795" cy="100221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EE4393B-5183-EC35-54DE-2405CC8A23ED}"/>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9" name="TextBox 38">
            <a:extLst>
              <a:ext uri="{FF2B5EF4-FFF2-40B4-BE49-F238E27FC236}">
                <a16:creationId xmlns:a16="http://schemas.microsoft.com/office/drawing/2014/main" id="{FBD1C911-FB69-8607-08CF-5C0F3708C46A}"/>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44" name="TextBox 43">
            <a:extLst>
              <a:ext uri="{FF2B5EF4-FFF2-40B4-BE49-F238E27FC236}">
                <a16:creationId xmlns:a16="http://schemas.microsoft.com/office/drawing/2014/main" id="{3E888751-9BB3-6E9D-6E1F-11034EA7E983}"/>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5" name="TextBox 44">
            <a:extLst>
              <a:ext uri="{FF2B5EF4-FFF2-40B4-BE49-F238E27FC236}">
                <a16:creationId xmlns:a16="http://schemas.microsoft.com/office/drawing/2014/main" id="{12304BC8-FAD2-A7F3-4358-20C9E146EDB9}"/>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6" name="TextBox 45">
            <a:extLst>
              <a:ext uri="{FF2B5EF4-FFF2-40B4-BE49-F238E27FC236}">
                <a16:creationId xmlns:a16="http://schemas.microsoft.com/office/drawing/2014/main" id="{3E449699-CAF5-E2C0-2E6D-872B4BC2A0FA}"/>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7" name="TextBox 46">
            <a:extLst>
              <a:ext uri="{FF2B5EF4-FFF2-40B4-BE49-F238E27FC236}">
                <a16:creationId xmlns:a16="http://schemas.microsoft.com/office/drawing/2014/main" id="{72263A51-6C08-B3F5-335C-B8F65A2DFA01}"/>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53" name="TextBox 52">
            <a:extLst>
              <a:ext uri="{FF2B5EF4-FFF2-40B4-BE49-F238E27FC236}">
                <a16:creationId xmlns:a16="http://schemas.microsoft.com/office/drawing/2014/main" id="{B82E8FC9-FBFF-8949-7F80-404F3410678D}"/>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55" name="TextBox 54">
            <a:extLst>
              <a:ext uri="{FF2B5EF4-FFF2-40B4-BE49-F238E27FC236}">
                <a16:creationId xmlns:a16="http://schemas.microsoft.com/office/drawing/2014/main" id="{60C57842-4638-8E2C-E7BF-26821FF7FABA}"/>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57" name="TextBox 56">
            <a:extLst>
              <a:ext uri="{FF2B5EF4-FFF2-40B4-BE49-F238E27FC236}">
                <a16:creationId xmlns:a16="http://schemas.microsoft.com/office/drawing/2014/main" id="{D8EF29E7-56CD-9101-480F-1FC1B95359E4}"/>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58" name="TextBox 57">
            <a:extLst>
              <a:ext uri="{FF2B5EF4-FFF2-40B4-BE49-F238E27FC236}">
                <a16:creationId xmlns:a16="http://schemas.microsoft.com/office/drawing/2014/main" id="{F3B3009F-DAF2-EDD9-AC79-36569ECDD630}"/>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61" name="TextBox 60">
            <a:extLst>
              <a:ext uri="{FF2B5EF4-FFF2-40B4-BE49-F238E27FC236}">
                <a16:creationId xmlns:a16="http://schemas.microsoft.com/office/drawing/2014/main" id="{2E8D15BE-D94E-C57F-2A8A-5C0C50085922}"/>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62" name="TextBox 61">
            <a:extLst>
              <a:ext uri="{FF2B5EF4-FFF2-40B4-BE49-F238E27FC236}">
                <a16:creationId xmlns:a16="http://schemas.microsoft.com/office/drawing/2014/main" id="{31D04B96-26FF-01B8-5892-03FFEE113F4D}"/>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2" name="Rectangle 31">
            <a:extLst>
              <a:ext uri="{FF2B5EF4-FFF2-40B4-BE49-F238E27FC236}">
                <a16:creationId xmlns:a16="http://schemas.microsoft.com/office/drawing/2014/main" id="{AC5F82AA-C5EC-21C5-A86F-F1816DAD5CF5}"/>
              </a:ext>
            </a:extLst>
          </p:cNvPr>
          <p:cNvSpPr/>
          <p:nvPr/>
        </p:nvSpPr>
        <p:spPr>
          <a:xfrm>
            <a:off x="8607303" y="298376"/>
            <a:ext cx="5579267" cy="746573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ts val="206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Manage Client Registry Records. </a:t>
            </a:r>
            <a:r>
              <a:rPr lang="en-US" sz="1800" dirty="0">
                <a:solidFill>
                  <a:schemeClr val="tx2"/>
                </a:solidFill>
                <a:effectLst/>
                <a:ea typeface="Calibri" panose="020F0502020204030204" pitchFamily="34" charset="0"/>
                <a:cs typeface="Myanmar Text" panose="020B0502040204020203" pitchFamily="34" charset="0"/>
              </a:rPr>
              <a:t>It is expected that there may be a </a:t>
            </a:r>
            <a:r>
              <a:rPr lang="en-US" sz="1800" i="1" dirty="0">
                <a:solidFill>
                  <a:schemeClr val="tx2"/>
                </a:solidFill>
                <a:effectLst/>
                <a:ea typeface="Calibri" panose="020F0502020204030204" pitchFamily="34" charset="0"/>
                <a:cs typeface="Myanmar Text" panose="020B0502040204020203" pitchFamily="34" charset="0"/>
              </a:rPr>
              <a:t>ceremony</a:t>
            </a:r>
            <a:r>
              <a:rPr lang="en-US" sz="1800" dirty="0">
                <a:solidFill>
                  <a:schemeClr val="tx2"/>
                </a:solidFill>
                <a:effectLst/>
                <a:ea typeface="Calibri" panose="020F0502020204030204" pitchFamily="34" charset="0"/>
                <a:cs typeface="Myanmar Text" panose="020B0502040204020203" pitchFamily="34" charset="0"/>
              </a:rPr>
              <a:t> associated with managing Client Registry records. A barcoded unique ID card may be issued, as an example, that will associate the client’s demographic information with their unique health identifier. As part of maintenance, duplicate client records that have been created in error will need to be de-duplicated (and the underlying IDs merged). These processes may be operationalized by every POS, or there may be a specialized solution (CR* POS) that is dedicated to efficiently and correctly executing client record ID-management, including the “new client ID” ceremony. The CR* POS will need to support both adding and updating client demographic records, as illustrated by real-time transactions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3</a:t>
            </a:r>
            <a:r>
              <a:rPr lang="en-US" sz="1800" dirty="0">
                <a:solidFill>
                  <a:schemeClr val="tx2"/>
                </a:solidFill>
                <a:effectLst/>
                <a:ea typeface="Calibri" panose="020F0502020204030204" pitchFamily="34" charset="0"/>
                <a:cs typeface="Myanmar Text" panose="020B0502040204020203" pitchFamily="34" charset="0"/>
              </a:rPr>
              <a:t>) and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4</a:t>
            </a:r>
            <a:r>
              <a:rPr lang="en-US" sz="1800" dirty="0">
                <a:solidFill>
                  <a:schemeClr val="tx2"/>
                </a:solidFill>
                <a:effectLst/>
                <a:ea typeface="Calibri" panose="020F0502020204030204" pitchFamily="34" charset="0"/>
                <a:cs typeface="Myanmar Text" panose="020B0502040204020203" pitchFamily="34" charset="0"/>
              </a:rPr>
              <a:t>). The CR* server will need to be able to sync new or updated client demographic records to the HIE’s OLTP-optimized FHIR Server, as shown in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5</a:t>
            </a:r>
            <a:r>
              <a:rPr lang="en-US" sz="1800" dirty="0">
                <a:solidFill>
                  <a:schemeClr val="tx2"/>
                </a:solidFill>
                <a:effectLst/>
                <a:ea typeface="Calibri" panose="020F0502020204030204" pitchFamily="34" charset="0"/>
                <a:cs typeface="Myanmar Text" panose="020B0502040204020203" pitchFamily="34" charset="0"/>
              </a:rPr>
              <a:t>). If there is a separate CR* POS, and if an </a:t>
            </a:r>
            <a:r>
              <a:rPr lang="en-US" sz="1800" i="1" dirty="0">
                <a:solidFill>
                  <a:schemeClr val="tx2"/>
                </a:solidFill>
                <a:effectLst/>
                <a:ea typeface="Calibri" panose="020F0502020204030204" pitchFamily="34" charset="0"/>
                <a:cs typeface="Myanmar Text" panose="020B0502040204020203" pitchFamily="34" charset="0"/>
              </a:rPr>
              <a:t>offline</a:t>
            </a:r>
            <a:r>
              <a:rPr lang="en-US" sz="1800" dirty="0">
                <a:solidFill>
                  <a:schemeClr val="tx2"/>
                </a:solidFill>
                <a:effectLst/>
                <a:ea typeface="Calibri" panose="020F0502020204030204" pitchFamily="34" charset="0"/>
                <a:cs typeface="Myanmar Text" panose="020B0502040204020203" pitchFamily="34" charset="0"/>
              </a:rPr>
              <a:t> mode must be supported, there may be a sync transaction between a POS Solution and the dedicated CR* POS application. This is shown as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6</a:t>
            </a:r>
            <a:r>
              <a:rPr lang="en-US" sz="1800" dirty="0">
                <a:solidFill>
                  <a:schemeClr val="tx2"/>
                </a:solidFill>
                <a:effectLst/>
                <a:ea typeface="Calibri" panose="020F0502020204030204" pitchFamily="34" charset="0"/>
                <a:cs typeface="Myanmar Text" panose="020B0502040204020203" pitchFamily="34" charset="0"/>
              </a:rPr>
              <a:t>). NOTE: the CR* POS’ interactions with the CR* </a:t>
            </a:r>
            <a:r>
              <a:rPr lang="en-US" sz="1800" i="1" dirty="0">
                <a:solidFill>
                  <a:schemeClr val="tx2"/>
                </a:solidFill>
                <a:effectLst/>
                <a:ea typeface="Calibri" panose="020F0502020204030204" pitchFamily="34" charset="0"/>
                <a:cs typeface="Myanmar Text" panose="020B0502040204020203" pitchFamily="34" charset="0"/>
              </a:rPr>
              <a:t>may</a:t>
            </a:r>
            <a:r>
              <a:rPr lang="en-US" sz="1800" dirty="0">
                <a:solidFill>
                  <a:schemeClr val="tx2"/>
                </a:solidFill>
                <a:effectLst/>
                <a:ea typeface="Calibri" panose="020F0502020204030204" pitchFamily="34" charset="0"/>
                <a:cs typeface="Myanmar Text" panose="020B0502040204020203" pitchFamily="34" charset="0"/>
              </a:rPr>
              <a:t> be managed via the Interoperability Layer.</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158710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4151242" y="3873964"/>
            <a:ext cx="283638" cy="130165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3905276" y="2895347"/>
            <a:ext cx="852052" cy="100221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B893182-7BE9-AF35-83EF-CF4805764A2D}"/>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2" name="TextBox 1">
            <a:extLst>
              <a:ext uri="{FF2B5EF4-FFF2-40B4-BE49-F238E27FC236}">
                <a16:creationId xmlns:a16="http://schemas.microsoft.com/office/drawing/2014/main" id="{63E7D270-C587-044B-D31A-E1F575A6E485}"/>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0" name="TextBox 39">
            <a:extLst>
              <a:ext uri="{FF2B5EF4-FFF2-40B4-BE49-F238E27FC236}">
                <a16:creationId xmlns:a16="http://schemas.microsoft.com/office/drawing/2014/main" id="{C7EAF492-A215-0881-5723-E8F32A98223F}"/>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1" name="TextBox 40">
            <a:extLst>
              <a:ext uri="{FF2B5EF4-FFF2-40B4-BE49-F238E27FC236}">
                <a16:creationId xmlns:a16="http://schemas.microsoft.com/office/drawing/2014/main" id="{962E5C5D-BF5B-E285-B681-C6CC14426E68}"/>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2" name="TextBox 41">
            <a:extLst>
              <a:ext uri="{FF2B5EF4-FFF2-40B4-BE49-F238E27FC236}">
                <a16:creationId xmlns:a16="http://schemas.microsoft.com/office/drawing/2014/main" id="{535DBF93-8C0D-7D64-2F10-0E24EC78DB0D}"/>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44" name="TextBox 43">
            <a:extLst>
              <a:ext uri="{FF2B5EF4-FFF2-40B4-BE49-F238E27FC236}">
                <a16:creationId xmlns:a16="http://schemas.microsoft.com/office/drawing/2014/main" id="{57D90579-71EC-8837-9800-A165278C072A}"/>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5" name="TextBox 44">
            <a:extLst>
              <a:ext uri="{FF2B5EF4-FFF2-40B4-BE49-F238E27FC236}">
                <a16:creationId xmlns:a16="http://schemas.microsoft.com/office/drawing/2014/main" id="{59B5F68A-6432-E010-D236-8BFB0BFA96B0}"/>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46" name="TextBox 45">
            <a:extLst>
              <a:ext uri="{FF2B5EF4-FFF2-40B4-BE49-F238E27FC236}">
                <a16:creationId xmlns:a16="http://schemas.microsoft.com/office/drawing/2014/main" id="{F81C538F-C0BB-29F6-BD0E-D6B32D6138D3}"/>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47" name="TextBox 46">
            <a:extLst>
              <a:ext uri="{FF2B5EF4-FFF2-40B4-BE49-F238E27FC236}">
                <a16:creationId xmlns:a16="http://schemas.microsoft.com/office/drawing/2014/main" id="{320E16EE-0B97-5879-22DC-3839F39D8980}"/>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53" name="TextBox 52">
            <a:extLst>
              <a:ext uri="{FF2B5EF4-FFF2-40B4-BE49-F238E27FC236}">
                <a16:creationId xmlns:a16="http://schemas.microsoft.com/office/drawing/2014/main" id="{9C6F57ED-FEDA-54D2-F3D2-60B85CDE37AC}"/>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55" name="TextBox 54">
            <a:extLst>
              <a:ext uri="{FF2B5EF4-FFF2-40B4-BE49-F238E27FC236}">
                <a16:creationId xmlns:a16="http://schemas.microsoft.com/office/drawing/2014/main" id="{606759BC-CC4A-8274-576E-0671CA2D7C33}"/>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7" name="TextBox 36">
            <a:extLst>
              <a:ext uri="{FF2B5EF4-FFF2-40B4-BE49-F238E27FC236}">
                <a16:creationId xmlns:a16="http://schemas.microsoft.com/office/drawing/2014/main" id="{45C3A0DB-585D-81A9-1920-4902234560B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39" name="Rectangle 38">
            <a:extLst>
              <a:ext uri="{FF2B5EF4-FFF2-40B4-BE49-F238E27FC236}">
                <a16:creationId xmlns:a16="http://schemas.microsoft.com/office/drawing/2014/main" id="{6C3303FD-F16A-EA91-4B02-E6C2941EA9D4}"/>
              </a:ext>
            </a:extLst>
          </p:cNvPr>
          <p:cNvSpPr/>
          <p:nvPr/>
        </p:nvSpPr>
        <p:spPr>
          <a:xfrm>
            <a:off x="9660962" y="1453087"/>
            <a:ext cx="4368218" cy="313457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Query for a Client Demographic Record. </a:t>
            </a:r>
            <a:r>
              <a:rPr lang="en-US" sz="1800" dirty="0">
                <a:solidFill>
                  <a:schemeClr val="tx2"/>
                </a:solidFill>
                <a:effectLst/>
                <a:ea typeface="Calibri" panose="020F0502020204030204" pitchFamily="34" charset="0"/>
                <a:cs typeface="Myanmar Text" panose="020B0502040204020203" pitchFamily="34" charset="0"/>
              </a:rPr>
              <a:t>As part of its normative behaviour, a</a:t>
            </a:r>
            <a:r>
              <a:rPr lang="en-US" sz="1800" b="1" dirty="0">
                <a:solidFill>
                  <a:schemeClr val="tx2"/>
                </a:solidFill>
                <a:effectLst/>
                <a:ea typeface="Calibri" panose="020F0502020204030204" pitchFamily="34" charset="0"/>
                <a:cs typeface="Myanmar Text" panose="020B0502040204020203" pitchFamily="34" charset="0"/>
              </a:rPr>
              <a:t> </a:t>
            </a:r>
            <a:r>
              <a:rPr lang="en-US" sz="1800" dirty="0">
                <a:solidFill>
                  <a:schemeClr val="tx2"/>
                </a:solidFill>
                <a:effectLst/>
                <a:ea typeface="Calibri" panose="020F0502020204030204" pitchFamily="34" charset="0"/>
                <a:cs typeface="Myanmar Text" panose="020B0502040204020203" pitchFamily="34" charset="0"/>
              </a:rPr>
              <a:t>digital health POS will need to be able to query the HIE for a client demographic record. The HIE’s FHIR Server, playing the role of a Client Registry, will need to be able to respond with the relevant record(s). This is shown as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7</a:t>
            </a:r>
            <a:r>
              <a:rPr lang="en-US" sz="1800" dirty="0">
                <a:solidFill>
                  <a:schemeClr val="tx2"/>
                </a:solidFill>
                <a:effectLst/>
                <a:ea typeface="Calibri" panose="020F0502020204030204" pitchFamily="34" charset="0"/>
                <a:cs typeface="Myanmar Text" panose="020B0502040204020203" pitchFamily="34" charset="0"/>
              </a:rPr>
              <a:t>).</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028115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accent5"/>
                </a:solidFill>
                <a:highlight>
                  <a:srgbClr val="FFFF00"/>
                </a:highlight>
                <a:latin typeface="Andes Bold" panose="02000000000000000000" pitchFamily="2" charset="0"/>
              </a:rPr>
              <a:t>EMR</a:t>
            </a:r>
          </a:p>
        </p:txBody>
      </p:sp>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PHR</a:t>
            </a:r>
          </a:p>
        </p:txBody>
      </p:sp>
      <p:cxnSp>
        <p:nvCxnSpPr>
          <p:cNvPr id="6" name="Connector: Elbow 5">
            <a:extLst>
              <a:ext uri="{FF2B5EF4-FFF2-40B4-BE49-F238E27FC236}">
                <a16:creationId xmlns:a16="http://schemas.microsoft.com/office/drawing/2014/main" id="{6C8F01EA-D8F5-C417-9B18-1D32D06675D2}"/>
              </a:ext>
            </a:extLst>
          </p:cNvPr>
          <p:cNvCxnSpPr>
            <a:cxnSpLocks/>
            <a:endCxn id="9" idx="2"/>
          </p:cNvCxnSpPr>
          <p:nvPr/>
        </p:nvCxnSpPr>
        <p:spPr>
          <a:xfrm flipV="1">
            <a:off x="4965277" y="2332551"/>
            <a:ext cx="1628435"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stCxn id="9" idx="3"/>
            <a:endCxn id="3" idx="4"/>
          </p:cNvCxnSpPr>
          <p:nvPr/>
        </p:nvCxnSpPr>
        <p:spPr>
          <a:xfrm flipV="1">
            <a:off x="6952143" y="1763178"/>
            <a:ext cx="607155" cy="369318"/>
          </a:xfrm>
          <a:prstGeom prst="bentConnector4">
            <a:avLst>
              <a:gd name="adj1" fmla="val 41994"/>
              <a:gd name="adj2" fmla="val 3810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30" name="Flowchart: Document 29">
            <a:extLst>
              <a:ext uri="{FF2B5EF4-FFF2-40B4-BE49-F238E27FC236}">
                <a16:creationId xmlns:a16="http://schemas.microsoft.com/office/drawing/2014/main" id="{34225083-3656-037E-1533-EFA2C4867811}"/>
              </a:ext>
            </a:extLst>
          </p:cNvPr>
          <p:cNvSpPr/>
          <p:nvPr/>
        </p:nvSpPr>
        <p:spPr>
          <a:xfrm>
            <a:off x="5081134" y="3008290"/>
            <a:ext cx="307794" cy="25314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TextBox 30">
            <a:extLst>
              <a:ext uri="{FF2B5EF4-FFF2-40B4-BE49-F238E27FC236}">
                <a16:creationId xmlns:a16="http://schemas.microsoft.com/office/drawing/2014/main" id="{E72A2ED9-B488-4CBE-AD05-28EB5F4807A5}"/>
              </a:ext>
            </a:extLst>
          </p:cNvPr>
          <p:cNvSpPr txBox="1"/>
          <p:nvPr/>
        </p:nvSpPr>
        <p:spPr>
          <a:xfrm>
            <a:off x="5361496" y="2925461"/>
            <a:ext cx="3719288" cy="400110"/>
          </a:xfrm>
          <a:prstGeom prst="rect">
            <a:avLst/>
          </a:prstGeom>
          <a:noFill/>
        </p:spPr>
        <p:txBody>
          <a:bodyPr wrap="none" rtlCol="0">
            <a:spAutoFit/>
          </a:bodyPr>
          <a:lstStyle/>
          <a:p>
            <a:r>
              <a:rPr lang="en-CA" sz="2000" b="1" dirty="0">
                <a:solidFill>
                  <a:schemeClr val="tx2"/>
                </a:solidFill>
              </a:rPr>
              <a:t>Amar’s Demographic Record</a:t>
            </a:r>
          </a:p>
        </p:txBody>
      </p:sp>
      <p:sp>
        <p:nvSpPr>
          <p:cNvPr id="5" name="TextBox 4">
            <a:extLst>
              <a:ext uri="{FF2B5EF4-FFF2-40B4-BE49-F238E27FC236}">
                <a16:creationId xmlns:a16="http://schemas.microsoft.com/office/drawing/2014/main" id="{C0CE8C4B-646A-AC8F-199D-DD5ECF94BB0D}"/>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Amar’s doctor uses her cloud-hosted electronic medical records (EMR) solution to retrieve Amar’s demographic record from the national HIE. </a:t>
            </a:r>
          </a:p>
          <a:p>
            <a:pPr algn="l"/>
            <a:r>
              <a:rPr lang="en-CA" sz="2000" dirty="0">
                <a:solidFill>
                  <a:schemeClr val="tx2"/>
                </a:solidFill>
                <a:cs typeface="Courier New" panose="02070309020205020404" pitchFamily="49" charset="0"/>
              </a:rPr>
              <a:t>She updates the record with Amar’s new phone #.</a:t>
            </a:r>
          </a:p>
        </p:txBody>
      </p:sp>
      <p:sp>
        <p:nvSpPr>
          <p:cNvPr id="7" name="TextBox 6">
            <a:extLst>
              <a:ext uri="{FF2B5EF4-FFF2-40B4-BE49-F238E27FC236}">
                <a16:creationId xmlns:a16="http://schemas.microsoft.com/office/drawing/2014/main" id="{DE009CFD-B582-4E1D-A185-EB3B179469DD}"/>
              </a:ext>
            </a:extLst>
          </p:cNvPr>
          <p:cNvSpPr txBox="1"/>
          <p:nvPr/>
        </p:nvSpPr>
        <p:spPr>
          <a:xfrm>
            <a:off x="6933802" y="2165059"/>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8" name="TextBox 7">
            <a:extLst>
              <a:ext uri="{FF2B5EF4-FFF2-40B4-BE49-F238E27FC236}">
                <a16:creationId xmlns:a16="http://schemas.microsoft.com/office/drawing/2014/main" id="{0A6B01E7-5B80-F0A4-0312-2022ED46A928}"/>
              </a:ext>
            </a:extLst>
          </p:cNvPr>
          <p:cNvSpPr txBox="1"/>
          <p:nvPr/>
        </p:nvSpPr>
        <p:spPr>
          <a:xfrm>
            <a:off x="7161682" y="2165059"/>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10" name="TextBox 9">
            <a:extLst>
              <a:ext uri="{FF2B5EF4-FFF2-40B4-BE49-F238E27FC236}">
                <a16:creationId xmlns:a16="http://schemas.microsoft.com/office/drawing/2014/main" id="{8DBCB379-A850-6B5A-9CB6-D80FC8165DBB}"/>
              </a:ext>
            </a:extLst>
          </p:cNvPr>
          <p:cNvSpPr txBox="1"/>
          <p:nvPr/>
        </p:nvSpPr>
        <p:spPr>
          <a:xfrm>
            <a:off x="6880296" y="1027839"/>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7" name="TextBox 16">
            <a:extLst>
              <a:ext uri="{FF2B5EF4-FFF2-40B4-BE49-F238E27FC236}">
                <a16:creationId xmlns:a16="http://schemas.microsoft.com/office/drawing/2014/main" id="{13A1520F-30EE-F92A-E4A9-2E9C93BD345E}"/>
              </a:ext>
            </a:extLst>
          </p:cNvPr>
          <p:cNvSpPr txBox="1"/>
          <p:nvPr/>
        </p:nvSpPr>
        <p:spPr>
          <a:xfrm>
            <a:off x="1405769" y="4904030"/>
            <a:ext cx="5612434" cy="1200329"/>
          </a:xfrm>
          <a:prstGeom prst="rect">
            <a:avLst/>
          </a:prstGeom>
          <a:noFill/>
        </p:spPr>
        <p:txBody>
          <a:bodyPr wrap="none" rtlCol="0">
            <a:spAutoFit/>
          </a:bodyPr>
          <a:lstStyle/>
          <a:p>
            <a:pPr algn="l"/>
            <a:r>
              <a:rPr lang="en-CA" sz="2400" dirty="0">
                <a:solidFill>
                  <a:schemeClr val="tx2"/>
                </a:solidFill>
                <a:highlight>
                  <a:srgbClr val="FFFF00"/>
                </a:highlight>
              </a:rPr>
              <a:t>(7)</a:t>
            </a:r>
            <a:r>
              <a:rPr lang="en-CA" sz="2400" dirty="0">
                <a:solidFill>
                  <a:schemeClr val="tx2"/>
                </a:solidFill>
              </a:rPr>
              <a:t> Retrieve a demographic record (CR)</a:t>
            </a:r>
          </a:p>
          <a:p>
            <a:pPr algn="l"/>
            <a:r>
              <a:rPr lang="en-CA" sz="2400" dirty="0">
                <a:solidFill>
                  <a:schemeClr val="tx2"/>
                </a:solidFill>
                <a:highlight>
                  <a:srgbClr val="FFFF00"/>
                </a:highlight>
              </a:rPr>
              <a:t>(4)</a:t>
            </a:r>
            <a:r>
              <a:rPr lang="en-CA" sz="2400" dirty="0">
                <a:solidFill>
                  <a:schemeClr val="tx2"/>
                </a:solidFill>
              </a:rPr>
              <a:t> Update a demographic record (CR*)</a:t>
            </a:r>
          </a:p>
          <a:p>
            <a:pPr algn="l"/>
            <a:r>
              <a:rPr lang="en-CA" sz="2400" dirty="0">
                <a:solidFill>
                  <a:schemeClr val="tx2"/>
                </a:solidFill>
                <a:highlight>
                  <a:srgbClr val="FFFF00"/>
                </a:highlight>
              </a:rPr>
              <a:t>(5)</a:t>
            </a:r>
            <a:r>
              <a:rPr lang="en-CA" sz="2400" dirty="0">
                <a:solidFill>
                  <a:schemeClr val="tx2"/>
                </a:solidFill>
              </a:rPr>
              <a:t> Persist content from CR* -&gt; CR</a:t>
            </a:r>
          </a:p>
        </p:txBody>
      </p:sp>
      <p:sp>
        <p:nvSpPr>
          <p:cNvPr id="18" name="Oval 17">
            <a:extLst>
              <a:ext uri="{FF2B5EF4-FFF2-40B4-BE49-F238E27FC236}">
                <a16:creationId xmlns:a16="http://schemas.microsoft.com/office/drawing/2014/main" id="{03258C55-5DAB-F4B9-7C93-E8DE103D5AC8}"/>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083813D3-0550-8891-F33A-FDE451C6BBCD}"/>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20" name="Graphic 19" descr="Computer with solid fill">
            <a:extLst>
              <a:ext uri="{FF2B5EF4-FFF2-40B4-BE49-F238E27FC236}">
                <a16:creationId xmlns:a16="http://schemas.microsoft.com/office/drawing/2014/main" id="{26B8D643-9771-B1D7-BBB0-473C4A40E8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0623" y="2431565"/>
            <a:ext cx="914400" cy="914400"/>
          </a:xfrm>
          <a:prstGeom prst="rect">
            <a:avLst/>
          </a:prstGeom>
        </p:spPr>
      </p:pic>
      <p:pic>
        <p:nvPicPr>
          <p:cNvPr id="22" name="Graphic 21">
            <a:extLst>
              <a:ext uri="{FF2B5EF4-FFF2-40B4-BE49-F238E27FC236}">
                <a16:creationId xmlns:a16="http://schemas.microsoft.com/office/drawing/2014/main" id="{C86C9205-3122-3144-06F6-7B0D2BAE5B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9125" y="2241890"/>
            <a:ext cx="1196081" cy="1608289"/>
          </a:xfrm>
          <a:prstGeom prst="rect">
            <a:avLst/>
          </a:prstGeom>
        </p:spPr>
      </p:pic>
      <p:pic>
        <p:nvPicPr>
          <p:cNvPr id="23" name="Graphic 22">
            <a:extLst>
              <a:ext uri="{FF2B5EF4-FFF2-40B4-BE49-F238E27FC236}">
                <a16:creationId xmlns:a16="http://schemas.microsoft.com/office/drawing/2014/main" id="{BE54F2DD-9F39-5792-388E-B2811E15CE6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10544" y="2251988"/>
            <a:ext cx="1240222" cy="1608289"/>
          </a:xfrm>
          <a:prstGeom prst="rect">
            <a:avLst/>
          </a:prstGeom>
        </p:spPr>
      </p:pic>
      <p:pic>
        <p:nvPicPr>
          <p:cNvPr id="25" name="Graphic 24">
            <a:extLst>
              <a:ext uri="{FF2B5EF4-FFF2-40B4-BE49-F238E27FC236}">
                <a16:creationId xmlns:a16="http://schemas.microsoft.com/office/drawing/2014/main" id="{BFFE79F3-8C39-BD8D-7878-AF7CE322CA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7273" y="4229441"/>
            <a:ext cx="4901319" cy="2758666"/>
          </a:xfrm>
          <a:prstGeom prst="rect">
            <a:avLst/>
          </a:prstGeom>
        </p:spPr>
      </p:pic>
    </p:spTree>
    <p:extLst>
      <p:ext uri="{BB962C8B-B14F-4D97-AF65-F5344CB8AC3E}">
        <p14:creationId xmlns:p14="http://schemas.microsoft.com/office/powerpoint/2010/main" val="1997402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10127906" y="3610744"/>
            <a:ext cx="283638" cy="156487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9798376" y="2735218"/>
            <a:ext cx="852052" cy="100221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D92AE14-C1D0-C37D-D9ED-99E02A1FFC62}"/>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7" name="TextBox 36">
            <a:extLst>
              <a:ext uri="{FF2B5EF4-FFF2-40B4-BE49-F238E27FC236}">
                <a16:creationId xmlns:a16="http://schemas.microsoft.com/office/drawing/2014/main" id="{EF92AC12-1EAA-093E-8A7B-AA3A50998E2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2" name="TextBox 1">
            <a:extLst>
              <a:ext uri="{FF2B5EF4-FFF2-40B4-BE49-F238E27FC236}">
                <a16:creationId xmlns:a16="http://schemas.microsoft.com/office/drawing/2014/main" id="{A92E4B0F-0125-4911-62A7-C2BB529B504C}"/>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0" name="TextBox 39">
            <a:extLst>
              <a:ext uri="{FF2B5EF4-FFF2-40B4-BE49-F238E27FC236}">
                <a16:creationId xmlns:a16="http://schemas.microsoft.com/office/drawing/2014/main" id="{8779290A-999A-F943-B058-00DD5930B40D}"/>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1" name="TextBox 40">
            <a:extLst>
              <a:ext uri="{FF2B5EF4-FFF2-40B4-BE49-F238E27FC236}">
                <a16:creationId xmlns:a16="http://schemas.microsoft.com/office/drawing/2014/main" id="{B300E8DE-FA7F-4473-70F1-D3108C4AC15D}"/>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2" name="TextBox 41">
            <a:extLst>
              <a:ext uri="{FF2B5EF4-FFF2-40B4-BE49-F238E27FC236}">
                <a16:creationId xmlns:a16="http://schemas.microsoft.com/office/drawing/2014/main" id="{1B6EB0E0-74A5-2390-0BF2-C6946CE05AFF}"/>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44" name="TextBox 43">
            <a:extLst>
              <a:ext uri="{FF2B5EF4-FFF2-40B4-BE49-F238E27FC236}">
                <a16:creationId xmlns:a16="http://schemas.microsoft.com/office/drawing/2014/main" id="{ADADD177-DC8F-D695-5638-636B399C4381}"/>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5" name="TextBox 44">
            <a:extLst>
              <a:ext uri="{FF2B5EF4-FFF2-40B4-BE49-F238E27FC236}">
                <a16:creationId xmlns:a16="http://schemas.microsoft.com/office/drawing/2014/main" id="{0437BF20-2B62-0487-8BDD-C5C10ECD28AF}"/>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46" name="TextBox 45">
            <a:extLst>
              <a:ext uri="{FF2B5EF4-FFF2-40B4-BE49-F238E27FC236}">
                <a16:creationId xmlns:a16="http://schemas.microsoft.com/office/drawing/2014/main" id="{76BA96C0-573E-B32F-75A4-D785B1563E8D}"/>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47" name="TextBox 46">
            <a:extLst>
              <a:ext uri="{FF2B5EF4-FFF2-40B4-BE49-F238E27FC236}">
                <a16:creationId xmlns:a16="http://schemas.microsoft.com/office/drawing/2014/main" id="{50F3C115-40FB-B8E6-F9A5-5BAE23D3C5E5}"/>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53" name="TextBox 52">
            <a:extLst>
              <a:ext uri="{FF2B5EF4-FFF2-40B4-BE49-F238E27FC236}">
                <a16:creationId xmlns:a16="http://schemas.microsoft.com/office/drawing/2014/main" id="{91BF12CF-AF18-2950-B6B4-AE5B51A77A5B}"/>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55" name="TextBox 54">
            <a:extLst>
              <a:ext uri="{FF2B5EF4-FFF2-40B4-BE49-F238E27FC236}">
                <a16:creationId xmlns:a16="http://schemas.microsoft.com/office/drawing/2014/main" id="{A1F8A648-C248-B5C3-EEF6-E98BDC49F4CA}"/>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9" name="Rectangle 38">
            <a:extLst>
              <a:ext uri="{FF2B5EF4-FFF2-40B4-BE49-F238E27FC236}">
                <a16:creationId xmlns:a16="http://schemas.microsoft.com/office/drawing/2014/main" id="{6C3303FD-F16A-EA91-4B02-E6C2941EA9D4}"/>
              </a:ext>
            </a:extLst>
          </p:cNvPr>
          <p:cNvSpPr/>
          <p:nvPr/>
        </p:nvSpPr>
        <p:spPr>
          <a:xfrm>
            <a:off x="1061793" y="82354"/>
            <a:ext cx="4472587" cy="356772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Query for a Client’s Patient Summary. </a:t>
            </a:r>
            <a:r>
              <a:rPr lang="en-US" sz="1800" dirty="0">
                <a:solidFill>
                  <a:schemeClr val="tx2"/>
                </a:solidFill>
                <a:effectLst/>
                <a:ea typeface="Calibri" panose="020F0502020204030204" pitchFamily="34" charset="0"/>
                <a:cs typeface="Myanmar Text" panose="020B0502040204020203" pitchFamily="34" charset="0"/>
              </a:rPr>
              <a:t>As</a:t>
            </a:r>
            <a:r>
              <a:rPr lang="en-US" sz="1800" b="1" dirty="0">
                <a:solidFill>
                  <a:schemeClr val="tx2"/>
                </a:solidFill>
                <a:effectLst/>
                <a:ea typeface="Calibri" panose="020F0502020204030204" pitchFamily="34" charset="0"/>
                <a:cs typeface="Myanmar Text" panose="020B0502040204020203" pitchFamily="34" charset="0"/>
              </a:rPr>
              <a:t> </a:t>
            </a:r>
            <a:r>
              <a:rPr lang="en-US" sz="1800" dirty="0">
                <a:solidFill>
                  <a:schemeClr val="tx2"/>
                </a:solidFill>
                <a:effectLst/>
                <a:ea typeface="Calibri" panose="020F0502020204030204" pitchFamily="34" charset="0"/>
                <a:cs typeface="Myanmar Text" panose="020B0502040204020203" pitchFamily="34" charset="0"/>
              </a:rPr>
              <a:t>part of its normative behaviour, at the beginning of an encounter, a digital health POS will need to be able to query for and ingest/parse a client’s (IPS) patient summary document. The HIE’s FHIR Server, playing the role of a Shared Health Record repository, will need to be able to respond to a POS request by returning a well-formed IPS. This is shown as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8</a:t>
            </a:r>
            <a:r>
              <a:rPr lang="en-US" sz="1800" dirty="0">
                <a:solidFill>
                  <a:schemeClr val="tx2"/>
                </a:solidFill>
                <a:effectLst/>
                <a:ea typeface="Calibri" panose="020F0502020204030204" pitchFamily="34" charset="0"/>
                <a:cs typeface="Myanmar Text" panose="020B0502040204020203" pitchFamily="34" charset="0"/>
              </a:rPr>
              <a:t>).</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440848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accent5"/>
                </a:solidFill>
                <a:highlight>
                  <a:srgbClr val="FFFF00"/>
                </a:highlight>
                <a:latin typeface="Andes Bold" panose="02000000000000000000" pitchFamily="2" charset="0"/>
              </a:rPr>
              <a:t>EMR</a:t>
            </a:r>
          </a:p>
        </p:txBody>
      </p:sp>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PHR</a:t>
            </a:r>
          </a:p>
        </p:txBody>
      </p:sp>
      <p:cxnSp>
        <p:nvCxnSpPr>
          <p:cNvPr id="6" name="Connector: Elbow 5">
            <a:extLst>
              <a:ext uri="{FF2B5EF4-FFF2-40B4-BE49-F238E27FC236}">
                <a16:creationId xmlns:a16="http://schemas.microsoft.com/office/drawing/2014/main" id="{6C8F01EA-D8F5-C417-9B18-1D32D06675D2}"/>
              </a:ext>
            </a:extLst>
          </p:cNvPr>
          <p:cNvCxnSpPr>
            <a:cxnSpLocks/>
            <a:endCxn id="9" idx="2"/>
          </p:cNvCxnSpPr>
          <p:nvPr/>
        </p:nvCxnSpPr>
        <p:spPr>
          <a:xfrm flipV="1">
            <a:off x="4965277" y="2332551"/>
            <a:ext cx="1628435"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stCxn id="9" idx="3"/>
            <a:endCxn id="3" idx="4"/>
          </p:cNvCxnSpPr>
          <p:nvPr/>
        </p:nvCxnSpPr>
        <p:spPr>
          <a:xfrm flipV="1">
            <a:off x="6952143" y="1763178"/>
            <a:ext cx="607155" cy="369318"/>
          </a:xfrm>
          <a:prstGeom prst="bentConnector4">
            <a:avLst>
              <a:gd name="adj1" fmla="val 41994"/>
              <a:gd name="adj2" fmla="val 3810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2769604" cy="400110"/>
          </a:xfrm>
          <a:prstGeom prst="rect">
            <a:avLst/>
          </a:prstGeom>
          <a:noFill/>
        </p:spPr>
        <p:txBody>
          <a:bodyPr wrap="none" rtlCol="0">
            <a:spAutoFit/>
          </a:bodyPr>
          <a:lstStyle/>
          <a:p>
            <a:r>
              <a:rPr lang="en-CA" sz="2000" b="1" dirty="0"/>
              <a:t>Amar’s Health Summary</a:t>
            </a:r>
          </a:p>
        </p:txBody>
      </p:sp>
      <p:sp>
        <p:nvSpPr>
          <p:cNvPr id="17" name="TextBox 16">
            <a:extLst>
              <a:ext uri="{FF2B5EF4-FFF2-40B4-BE49-F238E27FC236}">
                <a16:creationId xmlns:a16="http://schemas.microsoft.com/office/drawing/2014/main" id="{A0C0CD9C-68E0-9F2A-2D91-DEDF1E4FE99A}"/>
              </a:ext>
            </a:extLst>
          </p:cNvPr>
          <p:cNvSpPr txBox="1"/>
          <p:nvPr/>
        </p:nvSpPr>
        <p:spPr>
          <a:xfrm>
            <a:off x="10267528" y="802432"/>
            <a:ext cx="4104456" cy="70788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She retrieve’s Amar’s health summary record from the HIE.</a:t>
            </a:r>
          </a:p>
        </p:txBody>
      </p:sp>
      <p:sp>
        <p:nvSpPr>
          <p:cNvPr id="18" name="TextBox 17">
            <a:extLst>
              <a:ext uri="{FF2B5EF4-FFF2-40B4-BE49-F238E27FC236}">
                <a16:creationId xmlns:a16="http://schemas.microsoft.com/office/drawing/2014/main" id="{0FDCBA66-D56E-74B8-E5B9-DEBD29011617}"/>
              </a:ext>
            </a:extLst>
          </p:cNvPr>
          <p:cNvSpPr txBox="1"/>
          <p:nvPr/>
        </p:nvSpPr>
        <p:spPr>
          <a:xfrm>
            <a:off x="1405769" y="4904030"/>
            <a:ext cx="2455800" cy="461665"/>
          </a:xfrm>
          <a:prstGeom prst="rect">
            <a:avLst/>
          </a:prstGeom>
          <a:noFill/>
        </p:spPr>
        <p:txBody>
          <a:bodyPr wrap="none" rtlCol="0">
            <a:spAutoFit/>
          </a:bodyPr>
          <a:lstStyle/>
          <a:p>
            <a:pPr algn="l"/>
            <a:r>
              <a:rPr lang="en-CA" sz="2400" dirty="0">
                <a:solidFill>
                  <a:schemeClr val="tx2"/>
                </a:solidFill>
                <a:highlight>
                  <a:srgbClr val="FFFF00"/>
                </a:highlight>
              </a:rPr>
              <a:t>(8)</a:t>
            </a:r>
            <a:r>
              <a:rPr lang="en-CA" sz="2400" dirty="0">
                <a:solidFill>
                  <a:schemeClr val="tx2"/>
                </a:solidFill>
              </a:rPr>
              <a:t> Retrieve an IPS</a:t>
            </a:r>
          </a:p>
        </p:txBody>
      </p:sp>
      <p:sp>
        <p:nvSpPr>
          <p:cNvPr id="20" name="TextBox 19">
            <a:extLst>
              <a:ext uri="{FF2B5EF4-FFF2-40B4-BE49-F238E27FC236}">
                <a16:creationId xmlns:a16="http://schemas.microsoft.com/office/drawing/2014/main" id="{B163F8A0-76BD-6E1D-42E1-80EB33D623AF}"/>
              </a:ext>
            </a:extLst>
          </p:cNvPr>
          <p:cNvSpPr txBox="1"/>
          <p:nvPr/>
        </p:nvSpPr>
        <p:spPr>
          <a:xfrm>
            <a:off x="6933802" y="2165059"/>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7" name="Oval 6">
            <a:extLst>
              <a:ext uri="{FF2B5EF4-FFF2-40B4-BE49-F238E27FC236}">
                <a16:creationId xmlns:a16="http://schemas.microsoft.com/office/drawing/2014/main" id="{A40BB7C6-4505-A641-3C4B-4473DE60FA1E}"/>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6" name="TextBox 15">
            <a:extLst>
              <a:ext uri="{FF2B5EF4-FFF2-40B4-BE49-F238E27FC236}">
                <a16:creationId xmlns:a16="http://schemas.microsoft.com/office/drawing/2014/main" id="{B23D9376-E8A6-7270-CF6D-837320CC6B38}"/>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19" name="Graphic 18" descr="Computer with solid fill">
            <a:extLst>
              <a:ext uri="{FF2B5EF4-FFF2-40B4-BE49-F238E27FC236}">
                <a16:creationId xmlns:a16="http://schemas.microsoft.com/office/drawing/2014/main" id="{E353CB5E-C07D-A593-DB6A-85AB41629B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0623" y="2431565"/>
            <a:ext cx="914400" cy="914400"/>
          </a:xfrm>
          <a:prstGeom prst="rect">
            <a:avLst/>
          </a:prstGeom>
        </p:spPr>
      </p:pic>
      <p:pic>
        <p:nvPicPr>
          <p:cNvPr id="21" name="Graphic 20">
            <a:extLst>
              <a:ext uri="{FF2B5EF4-FFF2-40B4-BE49-F238E27FC236}">
                <a16:creationId xmlns:a16="http://schemas.microsoft.com/office/drawing/2014/main" id="{4C773900-73A3-014F-B5DD-B34034AA55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9125" y="2241890"/>
            <a:ext cx="1196081" cy="1608289"/>
          </a:xfrm>
          <a:prstGeom prst="rect">
            <a:avLst/>
          </a:prstGeom>
        </p:spPr>
      </p:pic>
      <p:pic>
        <p:nvPicPr>
          <p:cNvPr id="22" name="Graphic 21">
            <a:extLst>
              <a:ext uri="{FF2B5EF4-FFF2-40B4-BE49-F238E27FC236}">
                <a16:creationId xmlns:a16="http://schemas.microsoft.com/office/drawing/2014/main" id="{1C46EE0E-ED05-B436-82DC-93A53682FE8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10544" y="2251988"/>
            <a:ext cx="1240222" cy="1608289"/>
          </a:xfrm>
          <a:prstGeom prst="rect">
            <a:avLst/>
          </a:prstGeom>
        </p:spPr>
      </p:pic>
      <p:pic>
        <p:nvPicPr>
          <p:cNvPr id="24" name="Graphic 23">
            <a:extLst>
              <a:ext uri="{FF2B5EF4-FFF2-40B4-BE49-F238E27FC236}">
                <a16:creationId xmlns:a16="http://schemas.microsoft.com/office/drawing/2014/main" id="{A98F1D95-D79A-D516-3CCD-5610511B57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7273" y="4229441"/>
            <a:ext cx="4901319" cy="2758666"/>
          </a:xfrm>
          <a:prstGeom prst="rect">
            <a:avLst/>
          </a:prstGeom>
        </p:spPr>
      </p:pic>
    </p:spTree>
    <p:extLst>
      <p:ext uri="{BB962C8B-B14F-4D97-AF65-F5344CB8AC3E}">
        <p14:creationId xmlns:p14="http://schemas.microsoft.com/office/powerpoint/2010/main" val="4210117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7" y="7177301"/>
            <a:ext cx="1757018" cy="24148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8780669" y="6858000"/>
            <a:ext cx="1356083" cy="83792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8C08DA-572D-B34D-63E6-5E29C927F0C6}"/>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2" name="TextBox 1">
            <a:extLst>
              <a:ext uri="{FF2B5EF4-FFF2-40B4-BE49-F238E27FC236}">
                <a16:creationId xmlns:a16="http://schemas.microsoft.com/office/drawing/2014/main" id="{F74AA906-CE22-F888-6C66-A5CEB1420156}"/>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37" name="TextBox 36">
            <a:extLst>
              <a:ext uri="{FF2B5EF4-FFF2-40B4-BE49-F238E27FC236}">
                <a16:creationId xmlns:a16="http://schemas.microsoft.com/office/drawing/2014/main" id="{8184AD4D-13E1-98C5-F36F-1B5C7518B946}"/>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0" name="TextBox 39">
            <a:extLst>
              <a:ext uri="{FF2B5EF4-FFF2-40B4-BE49-F238E27FC236}">
                <a16:creationId xmlns:a16="http://schemas.microsoft.com/office/drawing/2014/main" id="{1A276B46-AC06-277B-7C4D-6397307913F5}"/>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1" name="TextBox 40">
            <a:extLst>
              <a:ext uri="{FF2B5EF4-FFF2-40B4-BE49-F238E27FC236}">
                <a16:creationId xmlns:a16="http://schemas.microsoft.com/office/drawing/2014/main" id="{723B0BBB-6466-6AEB-789F-3917682FA501}"/>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42" name="TextBox 41">
            <a:extLst>
              <a:ext uri="{FF2B5EF4-FFF2-40B4-BE49-F238E27FC236}">
                <a16:creationId xmlns:a16="http://schemas.microsoft.com/office/drawing/2014/main" id="{421272A5-BF08-59FE-90A9-214D03F6FD47}"/>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4" name="TextBox 43">
            <a:extLst>
              <a:ext uri="{FF2B5EF4-FFF2-40B4-BE49-F238E27FC236}">
                <a16:creationId xmlns:a16="http://schemas.microsoft.com/office/drawing/2014/main" id="{3474FEAF-51CB-EF3E-FEDF-E49F35457C50}"/>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45" name="TextBox 44">
            <a:extLst>
              <a:ext uri="{FF2B5EF4-FFF2-40B4-BE49-F238E27FC236}">
                <a16:creationId xmlns:a16="http://schemas.microsoft.com/office/drawing/2014/main" id="{583CEB53-3851-EB85-6DF7-4E2C3FB69E43}"/>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46" name="TextBox 45">
            <a:extLst>
              <a:ext uri="{FF2B5EF4-FFF2-40B4-BE49-F238E27FC236}">
                <a16:creationId xmlns:a16="http://schemas.microsoft.com/office/drawing/2014/main" id="{D8DB6081-A351-858F-762F-F7A26CE4438A}"/>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47" name="TextBox 46">
            <a:extLst>
              <a:ext uri="{FF2B5EF4-FFF2-40B4-BE49-F238E27FC236}">
                <a16:creationId xmlns:a16="http://schemas.microsoft.com/office/drawing/2014/main" id="{1EF5935B-57FD-415E-55FE-F6117BEE61E0}"/>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53" name="TextBox 52">
            <a:extLst>
              <a:ext uri="{FF2B5EF4-FFF2-40B4-BE49-F238E27FC236}">
                <a16:creationId xmlns:a16="http://schemas.microsoft.com/office/drawing/2014/main" id="{8157116C-C6AD-CBD5-5759-D3B94A7BF2C0}"/>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2" name="TextBox 31">
            <a:extLst>
              <a:ext uri="{FF2B5EF4-FFF2-40B4-BE49-F238E27FC236}">
                <a16:creationId xmlns:a16="http://schemas.microsoft.com/office/drawing/2014/main" id="{F653C7D4-7AEC-5945-4D6B-F1FEEB8A0F47}"/>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39" name="Rectangle 38">
            <a:extLst>
              <a:ext uri="{FF2B5EF4-FFF2-40B4-BE49-F238E27FC236}">
                <a16:creationId xmlns:a16="http://schemas.microsoft.com/office/drawing/2014/main" id="{6C3303FD-F16A-EA91-4B02-E6C2941EA9D4}"/>
              </a:ext>
            </a:extLst>
          </p:cNvPr>
          <p:cNvSpPr/>
          <p:nvPr/>
        </p:nvSpPr>
        <p:spPr>
          <a:xfrm>
            <a:off x="1614531" y="298377"/>
            <a:ext cx="4557465" cy="604853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Execute Computable Care Guideline (CCG) Processing.</a:t>
            </a:r>
            <a:r>
              <a:rPr lang="en-US" sz="1800" dirty="0">
                <a:solidFill>
                  <a:schemeClr val="tx2"/>
                </a:solidFill>
                <a:effectLst/>
                <a:ea typeface="Calibri" panose="020F0502020204030204" pitchFamily="34" charset="0"/>
                <a:cs typeface="Myanmar Text" panose="020B0502040204020203" pitchFamily="34" charset="0"/>
              </a:rPr>
              <a:t>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9</a:t>
            </a:r>
            <a:r>
              <a:rPr lang="en-US" sz="1800" dirty="0">
                <a:solidFill>
                  <a:schemeClr val="tx2"/>
                </a:solidFill>
                <a:effectLst/>
                <a:ea typeface="Calibri" panose="020F0502020204030204" pitchFamily="34" charset="0"/>
                <a:cs typeface="Myanmar Text" panose="020B0502040204020203" pitchFamily="34" charset="0"/>
              </a:rPr>
              <a:t>) is employed, during an encounter, to launch the processing of one or more CCGs. A POS solution provides a CCG Engine actor with the client’s current IPS using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9</a:t>
            </a:r>
            <a:r>
              <a:rPr lang="en-US" sz="1800" dirty="0">
                <a:solidFill>
                  <a:schemeClr val="tx2"/>
                </a:solidFill>
                <a:effectLst/>
                <a:ea typeface="Calibri" panose="020F0502020204030204" pitchFamily="34" charset="0"/>
                <a:cs typeface="Myanmar Text" panose="020B0502040204020203" pitchFamily="34" charset="0"/>
              </a:rPr>
              <a:t>) and invokes a </a:t>
            </a:r>
            <a:r>
              <a:rPr lang="en-US" sz="1800" i="1" dirty="0">
                <a:solidFill>
                  <a:schemeClr val="tx2"/>
                </a:solidFill>
                <a:effectLst/>
                <a:ea typeface="Calibri" panose="020F0502020204030204" pitchFamily="34" charset="0"/>
                <a:cs typeface="Myanmar Text" panose="020B0502040204020203" pitchFamily="34" charset="0"/>
              </a:rPr>
              <a:t>$apply</a:t>
            </a:r>
            <a:r>
              <a:rPr lang="en-US" sz="1800" dirty="0">
                <a:solidFill>
                  <a:schemeClr val="tx2"/>
                </a:solidFill>
                <a:effectLst/>
                <a:ea typeface="Calibri" panose="020F0502020204030204" pitchFamily="34" charset="0"/>
                <a:cs typeface="Myanmar Text" panose="020B0502040204020203" pitchFamily="34" charset="0"/>
              </a:rPr>
              <a:t> operation using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17</a:t>
            </a:r>
            <a:r>
              <a:rPr lang="en-US" sz="1800" dirty="0">
                <a:solidFill>
                  <a:schemeClr val="tx2"/>
                </a:solidFill>
                <a:effectLst/>
                <a:ea typeface="Calibri" panose="020F0502020204030204" pitchFamily="34" charset="0"/>
                <a:cs typeface="Myanmar Text" panose="020B0502040204020203" pitchFamily="34" charset="0"/>
              </a:rPr>
              <a:t>). Relevant guideline-based care recommendations are returned from the CCG Engine actor and processed by the POS solution. Actions that operationalize the CCG-based recommendations (e.g. measure and record blood pressure, order medications, etc.) are reflected in the client’s real-time IPS. Over the course of the encounter, the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9-17</a:t>
            </a:r>
            <a:r>
              <a:rPr lang="en-US" sz="1800" dirty="0">
                <a:solidFill>
                  <a:schemeClr val="tx2"/>
                </a:solidFill>
                <a:effectLst/>
                <a:ea typeface="Calibri" panose="020F0502020204030204" pitchFamily="34" charset="0"/>
                <a:cs typeface="Myanmar Text" panose="020B0502040204020203" pitchFamily="34" charset="0"/>
              </a:rPr>
              <a:t> pattern is repeated until no further recommendations are returned from the CCG Engine. </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69920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940D275-560D-3FF4-8A5A-C2A4F5AEC04D}"/>
              </a:ext>
            </a:extLst>
          </p:cNvPr>
          <p:cNvSpPr txBox="1"/>
          <p:nvPr/>
        </p:nvSpPr>
        <p:spPr>
          <a:xfrm>
            <a:off x="5925396" y="3084162"/>
            <a:ext cx="3264035" cy="707886"/>
          </a:xfrm>
          <a:prstGeom prst="rect">
            <a:avLst/>
          </a:prstGeom>
          <a:noFill/>
        </p:spPr>
        <p:txBody>
          <a:bodyPr wrap="none" rtlCol="0">
            <a:spAutoFit/>
          </a:bodyPr>
          <a:lstStyle/>
          <a:p>
            <a:pPr algn="l"/>
            <a:r>
              <a:rPr lang="en-CA" sz="4000" dirty="0">
                <a:solidFill>
                  <a:schemeClr val="tx2"/>
                </a:solidFill>
              </a:rPr>
              <a:t>This is </a:t>
            </a:r>
            <a:r>
              <a:rPr lang="en-CA" sz="4000" b="1" dirty="0">
                <a:solidFill>
                  <a:schemeClr val="tx2"/>
                </a:solidFill>
              </a:rPr>
              <a:t>Amar</a:t>
            </a:r>
            <a:r>
              <a:rPr lang="en-CA" sz="4000" dirty="0">
                <a:solidFill>
                  <a:schemeClr val="tx2"/>
                </a:solidFill>
              </a:rPr>
              <a:t>.</a:t>
            </a:r>
          </a:p>
        </p:txBody>
      </p:sp>
      <p:sp>
        <p:nvSpPr>
          <p:cNvPr id="2" name="TextBox 1">
            <a:extLst>
              <a:ext uri="{FF2B5EF4-FFF2-40B4-BE49-F238E27FC236}">
                <a16:creationId xmlns:a16="http://schemas.microsoft.com/office/drawing/2014/main" id="{4E6E344F-AB84-E521-55C8-EAD36D6AB6FD}"/>
              </a:ext>
            </a:extLst>
          </p:cNvPr>
          <p:cNvSpPr txBox="1"/>
          <p:nvPr/>
        </p:nvSpPr>
        <p:spPr>
          <a:xfrm>
            <a:off x="10123512" y="802432"/>
            <a:ext cx="4248472" cy="2862322"/>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 is 36 years old. He lives with his wife and two small children in an apartment in the capital city.</a:t>
            </a:r>
          </a:p>
          <a:p>
            <a:pPr algn="l"/>
            <a:r>
              <a:rPr lang="en-CA" sz="2000" dirty="0">
                <a:solidFill>
                  <a:schemeClr val="tx2"/>
                </a:solidFill>
                <a:cs typeface="Courier New" panose="02070309020205020404" pitchFamily="49" charset="0"/>
              </a:rPr>
              <a:t>Amar is a heavy smoker and has been since he was a teenager. </a:t>
            </a:r>
          </a:p>
          <a:p>
            <a:pPr algn="l"/>
            <a:r>
              <a:rPr lang="en-CA" sz="2000" dirty="0">
                <a:solidFill>
                  <a:schemeClr val="tx2"/>
                </a:solidFill>
                <a:cs typeface="Courier New" panose="02070309020205020404" pitchFamily="49" charset="0"/>
              </a:rPr>
              <a:t>He is being treated for chronic pulmonary disease.</a:t>
            </a:r>
          </a:p>
          <a:p>
            <a:pPr algn="l"/>
            <a:r>
              <a:rPr lang="en-CA" sz="2000" dirty="0">
                <a:solidFill>
                  <a:schemeClr val="tx2"/>
                </a:solidFill>
                <a:cs typeface="Courier New" panose="02070309020205020404" pitchFamily="49" charset="0"/>
              </a:rPr>
              <a:t>Last month, Amar purchased his first smartphone. </a:t>
            </a:r>
          </a:p>
        </p:txBody>
      </p:sp>
      <p:pic>
        <p:nvPicPr>
          <p:cNvPr id="4" name="Graphic 3">
            <a:extLst>
              <a:ext uri="{FF2B5EF4-FFF2-40B4-BE49-F238E27FC236}">
                <a16:creationId xmlns:a16="http://schemas.microsoft.com/office/drawing/2014/main" id="{B7513C80-58D5-E606-3561-E5317CFD21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4600" y="2036412"/>
            <a:ext cx="3384376" cy="4198662"/>
          </a:xfrm>
          <a:prstGeom prst="rect">
            <a:avLst/>
          </a:prstGeom>
        </p:spPr>
      </p:pic>
    </p:spTree>
    <p:extLst>
      <p:ext uri="{BB962C8B-B14F-4D97-AF65-F5344CB8AC3E}">
        <p14:creationId xmlns:p14="http://schemas.microsoft.com/office/powerpoint/2010/main" val="332532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250" fill="hold"/>
                                        <p:tgtEl>
                                          <p:spTgt spid="31"/>
                                        </p:tgtEl>
                                        <p:attrNameLst>
                                          <p:attrName>ppt_x</p:attrName>
                                        </p:attrNameLst>
                                      </p:cBhvr>
                                      <p:tavLst>
                                        <p:tav tm="0">
                                          <p:val>
                                            <p:strVal val="0-#ppt_w/2"/>
                                          </p:val>
                                        </p:tav>
                                        <p:tav tm="100000">
                                          <p:val>
                                            <p:strVal val="#ppt_x"/>
                                          </p:val>
                                        </p:tav>
                                      </p:tavLst>
                                    </p:anim>
                                    <p:anim calcmode="lin" valueType="num">
                                      <p:cBhvr additive="base">
                                        <p:cTn id="8" dur="2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accent5"/>
                </a:solidFill>
                <a:highlight>
                  <a:srgbClr val="FFFF00"/>
                </a:highlight>
                <a:latin typeface="Andes Bold" panose="02000000000000000000" pitchFamily="2" charset="0"/>
              </a:rPr>
              <a:t>EMR</a:t>
            </a:r>
          </a:p>
        </p:txBody>
      </p:sp>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PHR</a:t>
            </a:r>
          </a:p>
        </p:txBody>
      </p:sp>
      <p:cxnSp>
        <p:nvCxnSpPr>
          <p:cNvPr id="6" name="Connector: Elbow 5">
            <a:extLst>
              <a:ext uri="{FF2B5EF4-FFF2-40B4-BE49-F238E27FC236}">
                <a16:creationId xmlns:a16="http://schemas.microsoft.com/office/drawing/2014/main" id="{6C8F01EA-D8F5-C417-9B18-1D32D06675D2}"/>
              </a:ext>
            </a:extLst>
          </p:cNvPr>
          <p:cNvCxnSpPr>
            <a:cxnSpLocks/>
            <a:endCxn id="9" idx="2"/>
          </p:cNvCxnSpPr>
          <p:nvPr/>
        </p:nvCxnSpPr>
        <p:spPr>
          <a:xfrm flipV="1">
            <a:off x="4965277" y="2332551"/>
            <a:ext cx="1628435"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a:stCxn id="9" idx="1"/>
          </p:cNvCxnSpPr>
          <p:nvPr/>
        </p:nvCxnSpPr>
        <p:spPr>
          <a:xfrm rot="10800000" flipV="1">
            <a:off x="4050882" y="2132495"/>
            <a:ext cx="2184399" cy="756265"/>
          </a:xfrm>
          <a:prstGeom prst="bentConnector3">
            <a:avLst>
              <a:gd name="adj1" fmla="val 50000"/>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272242" cy="1323439"/>
          </a:xfrm>
          <a:prstGeom prst="rect">
            <a:avLst/>
          </a:prstGeom>
          <a:noFill/>
        </p:spPr>
        <p:txBody>
          <a:bodyPr wrap="none" rtlCol="0">
            <a:spAutoFit/>
          </a:bodyPr>
          <a:lstStyle/>
          <a:p>
            <a:r>
              <a:rPr lang="en-CA" sz="2000" b="1" dirty="0">
                <a:solidFill>
                  <a:schemeClr val="tx2"/>
                </a:solidFill>
              </a:rPr>
              <a:t>Observations:</a:t>
            </a:r>
          </a:p>
          <a:p>
            <a:r>
              <a:rPr lang="en-CA" sz="2000" dirty="0">
                <a:solidFill>
                  <a:schemeClr val="tx2"/>
                </a:solidFill>
              </a:rPr>
              <a:t>-BP (slightly elevated)</a:t>
            </a:r>
          </a:p>
          <a:p>
            <a:r>
              <a:rPr lang="en-CA" sz="2000" dirty="0">
                <a:solidFill>
                  <a:schemeClr val="tx2"/>
                </a:solidFill>
              </a:rPr>
              <a:t>-Weight (slightly increased)</a:t>
            </a:r>
          </a:p>
          <a:p>
            <a:r>
              <a:rPr lang="en-CA" sz="2000" dirty="0">
                <a:solidFill>
                  <a:schemeClr val="tx2"/>
                </a:solidFill>
              </a:rPr>
              <a:t>-Spirometry (</a:t>
            </a:r>
            <a:r>
              <a:rPr lang="en-CA" sz="2000" b="1" dirty="0">
                <a:solidFill>
                  <a:schemeClr val="accent2"/>
                </a:solidFill>
              </a:rPr>
              <a:t>worrying</a:t>
            </a:r>
            <a:r>
              <a:rPr lang="en-CA" sz="2000" b="1" dirty="0">
                <a:solidFill>
                  <a:schemeClr val="tx2"/>
                </a:solidFill>
              </a:rPr>
              <a:t>!</a:t>
            </a:r>
            <a:r>
              <a:rPr lang="en-CA" sz="2000" dirty="0">
                <a:solidFill>
                  <a:schemeClr val="tx2"/>
                </a:solidFill>
              </a:rPr>
              <a:t>)</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760917" y="1206714"/>
            <a:ext cx="1494320" cy="707886"/>
          </a:xfrm>
          <a:prstGeom prst="rect">
            <a:avLst/>
          </a:prstGeom>
          <a:noFill/>
        </p:spPr>
        <p:txBody>
          <a:bodyPr wrap="none" rtlCol="0">
            <a:spAutoFit/>
          </a:bodyPr>
          <a:lstStyle/>
          <a:p>
            <a:pPr algn="ctr"/>
            <a:r>
              <a:rPr lang="en-CA" sz="2000" b="1" dirty="0">
                <a:solidFill>
                  <a:schemeClr val="accent5"/>
                </a:solidFill>
              </a:rPr>
              <a:t>Care</a:t>
            </a:r>
          </a:p>
          <a:p>
            <a:pPr algn="ctr"/>
            <a:r>
              <a:rPr lang="en-CA" sz="2000" b="1" dirty="0">
                <a:solidFill>
                  <a:schemeClr val="accent5"/>
                </a:solidFill>
              </a:rPr>
              <a:t>Guidelines</a:t>
            </a:r>
          </a:p>
        </p:txBody>
      </p:sp>
      <p:sp>
        <p:nvSpPr>
          <p:cNvPr id="20" name="TextBox 19">
            <a:extLst>
              <a:ext uri="{FF2B5EF4-FFF2-40B4-BE49-F238E27FC236}">
                <a16:creationId xmlns:a16="http://schemas.microsoft.com/office/drawing/2014/main" id="{782DEBDA-0EA5-9731-C5CF-54651CD20817}"/>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Based on the care guidelines for Amar’s chronic pulmonary disease, the doctor records Amar’s vital signs. His lung capacity reading is concerning.</a:t>
            </a:r>
          </a:p>
        </p:txBody>
      </p:sp>
      <p:sp>
        <p:nvSpPr>
          <p:cNvPr id="5" name="TextBox 4">
            <a:extLst>
              <a:ext uri="{FF2B5EF4-FFF2-40B4-BE49-F238E27FC236}">
                <a16:creationId xmlns:a16="http://schemas.microsoft.com/office/drawing/2014/main" id="{C54BB573-442E-D0DD-987C-B730E8D0AC04}"/>
              </a:ext>
            </a:extLst>
          </p:cNvPr>
          <p:cNvSpPr txBox="1"/>
          <p:nvPr/>
        </p:nvSpPr>
        <p:spPr>
          <a:xfrm>
            <a:off x="1405769" y="4904030"/>
            <a:ext cx="5134739" cy="830997"/>
          </a:xfrm>
          <a:prstGeom prst="rect">
            <a:avLst/>
          </a:prstGeom>
          <a:noFill/>
        </p:spPr>
        <p:txBody>
          <a:bodyPr wrap="none" rtlCol="0">
            <a:spAutoFit/>
          </a:bodyPr>
          <a:lstStyle/>
          <a:p>
            <a:pPr algn="l"/>
            <a:r>
              <a:rPr lang="en-CA" sz="2400" dirty="0">
                <a:solidFill>
                  <a:schemeClr val="tx2"/>
                </a:solidFill>
                <a:highlight>
                  <a:srgbClr val="FFFF00"/>
                </a:highlight>
              </a:rPr>
              <a:t>(9)</a:t>
            </a:r>
            <a:r>
              <a:rPr lang="en-CA" sz="2400" dirty="0">
                <a:solidFill>
                  <a:schemeClr val="tx2"/>
                </a:solidFill>
              </a:rPr>
              <a:t> Submit an IPS</a:t>
            </a:r>
          </a:p>
          <a:p>
            <a:pPr algn="l"/>
            <a:r>
              <a:rPr lang="en-CA" sz="2400" dirty="0">
                <a:solidFill>
                  <a:schemeClr val="tx2"/>
                </a:solidFill>
                <a:highlight>
                  <a:srgbClr val="FFFF00"/>
                </a:highlight>
              </a:rPr>
              <a:t>(17)</a:t>
            </a:r>
            <a:r>
              <a:rPr lang="en-CA" sz="2400" dirty="0">
                <a:solidFill>
                  <a:schemeClr val="tx2"/>
                </a:solidFill>
              </a:rPr>
              <a:t> “Apply” relevant care guidelines</a:t>
            </a:r>
          </a:p>
        </p:txBody>
      </p:sp>
      <p:sp>
        <p:nvSpPr>
          <p:cNvPr id="16" name="TextBox 15">
            <a:extLst>
              <a:ext uri="{FF2B5EF4-FFF2-40B4-BE49-F238E27FC236}">
                <a16:creationId xmlns:a16="http://schemas.microsoft.com/office/drawing/2014/main" id="{08A0E1D9-92B1-6ADE-9BA6-AB6960BF51AC}"/>
              </a:ext>
            </a:extLst>
          </p:cNvPr>
          <p:cNvSpPr txBox="1"/>
          <p:nvPr/>
        </p:nvSpPr>
        <p:spPr>
          <a:xfrm>
            <a:off x="4985772" y="2139502"/>
            <a:ext cx="652743" cy="276999"/>
          </a:xfrm>
          <a:prstGeom prst="rect">
            <a:avLst/>
          </a:prstGeom>
          <a:noFill/>
        </p:spPr>
        <p:txBody>
          <a:bodyPr wrap="none" rtlCol="0">
            <a:spAutoFit/>
          </a:bodyPr>
          <a:lstStyle/>
          <a:p>
            <a:pPr algn="l"/>
            <a:r>
              <a:rPr lang="en-CA" sz="1200" dirty="0">
                <a:solidFill>
                  <a:schemeClr val="tx2"/>
                </a:solidFill>
                <a:highlight>
                  <a:srgbClr val="FFFF00"/>
                </a:highlight>
              </a:rPr>
              <a:t>(9)-(17)</a:t>
            </a:r>
          </a:p>
        </p:txBody>
      </p:sp>
      <p:sp>
        <p:nvSpPr>
          <p:cNvPr id="18" name="Oval 17">
            <a:extLst>
              <a:ext uri="{FF2B5EF4-FFF2-40B4-BE49-F238E27FC236}">
                <a16:creationId xmlns:a16="http://schemas.microsoft.com/office/drawing/2014/main" id="{BB9D413D-8C1C-8744-88D3-A0966E9DC1EA}"/>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1" name="TextBox 20">
            <a:extLst>
              <a:ext uri="{FF2B5EF4-FFF2-40B4-BE49-F238E27FC236}">
                <a16:creationId xmlns:a16="http://schemas.microsoft.com/office/drawing/2014/main" id="{72AEA843-01F4-5BA5-A2AF-9C834FACB91F}"/>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22" name="Graphic 21" descr="Computer with solid fill">
            <a:extLst>
              <a:ext uri="{FF2B5EF4-FFF2-40B4-BE49-F238E27FC236}">
                <a16:creationId xmlns:a16="http://schemas.microsoft.com/office/drawing/2014/main" id="{9EF48CF2-D8DD-380A-2BD0-61F7A44B0A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623" y="2431565"/>
            <a:ext cx="914400" cy="914400"/>
          </a:xfrm>
          <a:prstGeom prst="rect">
            <a:avLst/>
          </a:prstGeom>
        </p:spPr>
      </p:pic>
      <p:pic>
        <p:nvPicPr>
          <p:cNvPr id="23" name="Graphic 22">
            <a:extLst>
              <a:ext uri="{FF2B5EF4-FFF2-40B4-BE49-F238E27FC236}">
                <a16:creationId xmlns:a16="http://schemas.microsoft.com/office/drawing/2014/main" id="{ADFC02E7-CFAD-D351-9DDD-6A607700BA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9125" y="2241890"/>
            <a:ext cx="1196081" cy="1608289"/>
          </a:xfrm>
          <a:prstGeom prst="rect">
            <a:avLst/>
          </a:prstGeom>
        </p:spPr>
      </p:pic>
      <p:pic>
        <p:nvPicPr>
          <p:cNvPr id="24" name="Graphic 23">
            <a:extLst>
              <a:ext uri="{FF2B5EF4-FFF2-40B4-BE49-F238E27FC236}">
                <a16:creationId xmlns:a16="http://schemas.microsoft.com/office/drawing/2014/main" id="{166ADDA2-477F-626B-CFDF-6CBF9D3C777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410544" y="2251988"/>
            <a:ext cx="1240222" cy="1608289"/>
          </a:xfrm>
          <a:prstGeom prst="rect">
            <a:avLst/>
          </a:prstGeom>
        </p:spPr>
      </p:pic>
      <p:pic>
        <p:nvPicPr>
          <p:cNvPr id="25" name="Graphic 24">
            <a:extLst>
              <a:ext uri="{FF2B5EF4-FFF2-40B4-BE49-F238E27FC236}">
                <a16:creationId xmlns:a16="http://schemas.microsoft.com/office/drawing/2014/main" id="{4D064541-6049-8323-0766-D3E9E721D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7273" y="4229441"/>
            <a:ext cx="4901319" cy="2758666"/>
          </a:xfrm>
          <a:prstGeom prst="rect">
            <a:avLst/>
          </a:prstGeom>
        </p:spPr>
      </p:pic>
    </p:spTree>
    <p:extLst>
      <p:ext uri="{BB962C8B-B14F-4D97-AF65-F5344CB8AC3E}">
        <p14:creationId xmlns:p14="http://schemas.microsoft.com/office/powerpoint/2010/main" val="28398656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accent5"/>
                </a:solidFill>
                <a:highlight>
                  <a:srgbClr val="FFFF00"/>
                </a:highlight>
                <a:latin typeface="Andes Bold" panose="02000000000000000000" pitchFamily="2" charset="0"/>
              </a:rPr>
              <a:t>EMR</a:t>
            </a:r>
          </a:p>
        </p:txBody>
      </p:sp>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PHR</a:t>
            </a:r>
          </a:p>
        </p:txBody>
      </p:sp>
      <p:cxnSp>
        <p:nvCxnSpPr>
          <p:cNvPr id="6" name="Connector: Elbow 5">
            <a:extLst>
              <a:ext uri="{FF2B5EF4-FFF2-40B4-BE49-F238E27FC236}">
                <a16:creationId xmlns:a16="http://schemas.microsoft.com/office/drawing/2014/main" id="{6C8F01EA-D8F5-C417-9B18-1D32D06675D2}"/>
              </a:ext>
            </a:extLst>
          </p:cNvPr>
          <p:cNvCxnSpPr>
            <a:cxnSpLocks/>
            <a:endCxn id="9" idx="2"/>
          </p:cNvCxnSpPr>
          <p:nvPr/>
        </p:nvCxnSpPr>
        <p:spPr>
          <a:xfrm flipV="1">
            <a:off x="4965277" y="2332551"/>
            <a:ext cx="1628435"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a:stCxn id="9" idx="1"/>
          </p:cNvCxnSpPr>
          <p:nvPr/>
        </p:nvCxnSpPr>
        <p:spPr>
          <a:xfrm rot="10800000" flipV="1">
            <a:off x="4050882" y="2132495"/>
            <a:ext cx="2184399" cy="756265"/>
          </a:xfrm>
          <a:prstGeom prst="bentConnector3">
            <a:avLst>
              <a:gd name="adj1" fmla="val 50000"/>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5439310" cy="1323439"/>
          </a:xfrm>
          <a:prstGeom prst="rect">
            <a:avLst/>
          </a:prstGeom>
          <a:noFill/>
        </p:spPr>
        <p:txBody>
          <a:bodyPr wrap="none" rtlCol="0">
            <a:spAutoFit/>
          </a:bodyPr>
          <a:lstStyle/>
          <a:p>
            <a:r>
              <a:rPr lang="en-CA" sz="2000" b="1" dirty="0">
                <a:solidFill>
                  <a:schemeClr val="tx2"/>
                </a:solidFill>
              </a:rPr>
              <a:t>Orders:</a:t>
            </a:r>
          </a:p>
          <a:p>
            <a:r>
              <a:rPr lang="en-CA" sz="2000" dirty="0">
                <a:solidFill>
                  <a:schemeClr val="tx2"/>
                </a:solidFill>
              </a:rPr>
              <a:t>-Inhaler (changed prescription)</a:t>
            </a:r>
          </a:p>
          <a:p>
            <a:r>
              <a:rPr lang="en-CA" sz="2000" dirty="0">
                <a:solidFill>
                  <a:schemeClr val="tx2"/>
                </a:solidFill>
              </a:rPr>
              <a:t>-Lung Cancer Screening Test</a:t>
            </a:r>
          </a:p>
          <a:p>
            <a:r>
              <a:rPr lang="en-CA" sz="2000" dirty="0">
                <a:solidFill>
                  <a:schemeClr val="tx2"/>
                </a:solidFill>
              </a:rPr>
              <a:t>-Smoking Cessation Programme (</a:t>
            </a:r>
            <a:r>
              <a:rPr lang="en-CA" sz="2000" u="sng" dirty="0">
                <a:solidFill>
                  <a:schemeClr val="tx2"/>
                </a:solidFill>
              </a:rPr>
              <a:t>not</a:t>
            </a:r>
            <a:r>
              <a:rPr lang="en-CA" sz="2000" dirty="0">
                <a:solidFill>
                  <a:schemeClr val="tx2"/>
                </a:solidFill>
              </a:rPr>
              <a:t> ordered)</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760917" y="1206714"/>
            <a:ext cx="1494320" cy="707886"/>
          </a:xfrm>
          <a:prstGeom prst="rect">
            <a:avLst/>
          </a:prstGeom>
          <a:noFill/>
        </p:spPr>
        <p:txBody>
          <a:bodyPr wrap="none" rtlCol="0">
            <a:spAutoFit/>
          </a:bodyPr>
          <a:lstStyle/>
          <a:p>
            <a:pPr algn="ctr"/>
            <a:r>
              <a:rPr lang="en-CA" sz="2000" b="1" dirty="0">
                <a:solidFill>
                  <a:schemeClr val="accent5"/>
                </a:solidFill>
              </a:rPr>
              <a:t>Care</a:t>
            </a:r>
          </a:p>
          <a:p>
            <a:pPr algn="ctr"/>
            <a:r>
              <a:rPr lang="en-CA" sz="2000" b="1" dirty="0">
                <a:solidFill>
                  <a:schemeClr val="accent5"/>
                </a:solidFill>
              </a:rPr>
              <a:t>Guidelines</a:t>
            </a:r>
          </a:p>
        </p:txBody>
      </p:sp>
      <p:sp>
        <p:nvSpPr>
          <p:cNvPr id="5" name="TextBox 4">
            <a:extLst>
              <a:ext uri="{FF2B5EF4-FFF2-40B4-BE49-F238E27FC236}">
                <a16:creationId xmlns:a16="http://schemas.microsoft.com/office/drawing/2014/main" id="{5A03E786-EBFD-52F0-72E1-F67E0BC9D2C6}"/>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Per the guidelines, Amar’s doctor changes the prescription for his inhaler. She also orders a Lung Cancer Screening Test for Amar. As has been the case in the past, Amar does </a:t>
            </a:r>
            <a:r>
              <a:rPr lang="en-CA" sz="2000" u="sng" dirty="0">
                <a:solidFill>
                  <a:schemeClr val="tx2"/>
                </a:solidFill>
                <a:cs typeface="Courier New" panose="02070309020205020404" pitchFamily="49" charset="0"/>
              </a:rPr>
              <a:t>not</a:t>
            </a:r>
            <a:r>
              <a:rPr lang="en-CA" sz="2000" dirty="0">
                <a:solidFill>
                  <a:schemeClr val="tx2"/>
                </a:solidFill>
                <a:cs typeface="Courier New" panose="02070309020205020404" pitchFamily="49" charset="0"/>
              </a:rPr>
              <a:t> agree to try to stop smoking.</a:t>
            </a:r>
          </a:p>
        </p:txBody>
      </p:sp>
      <p:sp>
        <p:nvSpPr>
          <p:cNvPr id="17" name="TextBox 16">
            <a:extLst>
              <a:ext uri="{FF2B5EF4-FFF2-40B4-BE49-F238E27FC236}">
                <a16:creationId xmlns:a16="http://schemas.microsoft.com/office/drawing/2014/main" id="{B746E55F-1B64-AC8F-AAD3-B3A622CD7C5B}"/>
              </a:ext>
            </a:extLst>
          </p:cNvPr>
          <p:cNvSpPr txBox="1"/>
          <p:nvPr/>
        </p:nvSpPr>
        <p:spPr>
          <a:xfrm>
            <a:off x="4985772" y="2139502"/>
            <a:ext cx="652743" cy="276999"/>
          </a:xfrm>
          <a:prstGeom prst="rect">
            <a:avLst/>
          </a:prstGeom>
          <a:noFill/>
        </p:spPr>
        <p:txBody>
          <a:bodyPr wrap="none" rtlCol="0">
            <a:spAutoFit/>
          </a:bodyPr>
          <a:lstStyle/>
          <a:p>
            <a:pPr algn="l"/>
            <a:r>
              <a:rPr lang="en-CA" sz="1200" dirty="0">
                <a:solidFill>
                  <a:schemeClr val="tx2"/>
                </a:solidFill>
                <a:highlight>
                  <a:srgbClr val="FFFF00"/>
                </a:highlight>
              </a:rPr>
              <a:t>(9)-(17)</a:t>
            </a:r>
          </a:p>
        </p:txBody>
      </p:sp>
      <p:sp>
        <p:nvSpPr>
          <p:cNvPr id="18" name="TextBox 17">
            <a:extLst>
              <a:ext uri="{FF2B5EF4-FFF2-40B4-BE49-F238E27FC236}">
                <a16:creationId xmlns:a16="http://schemas.microsoft.com/office/drawing/2014/main" id="{9DFFB5DD-81B3-0D3A-D11F-E5B5A8543E21}"/>
              </a:ext>
            </a:extLst>
          </p:cNvPr>
          <p:cNvSpPr txBox="1"/>
          <p:nvPr/>
        </p:nvSpPr>
        <p:spPr>
          <a:xfrm>
            <a:off x="1405769" y="4904030"/>
            <a:ext cx="5134739" cy="830997"/>
          </a:xfrm>
          <a:prstGeom prst="rect">
            <a:avLst/>
          </a:prstGeom>
          <a:noFill/>
        </p:spPr>
        <p:txBody>
          <a:bodyPr wrap="none" rtlCol="0">
            <a:spAutoFit/>
          </a:bodyPr>
          <a:lstStyle/>
          <a:p>
            <a:pPr algn="l"/>
            <a:r>
              <a:rPr lang="en-CA" sz="2400" dirty="0">
                <a:solidFill>
                  <a:schemeClr val="tx2"/>
                </a:solidFill>
                <a:highlight>
                  <a:srgbClr val="FFFF00"/>
                </a:highlight>
              </a:rPr>
              <a:t>(9)</a:t>
            </a:r>
            <a:r>
              <a:rPr lang="en-CA" sz="2400" dirty="0">
                <a:solidFill>
                  <a:schemeClr val="tx2"/>
                </a:solidFill>
              </a:rPr>
              <a:t> Submit an IPS</a:t>
            </a:r>
          </a:p>
          <a:p>
            <a:pPr algn="l"/>
            <a:r>
              <a:rPr lang="en-CA" sz="2400" dirty="0">
                <a:solidFill>
                  <a:schemeClr val="tx2"/>
                </a:solidFill>
                <a:highlight>
                  <a:srgbClr val="FFFF00"/>
                </a:highlight>
              </a:rPr>
              <a:t>(17)</a:t>
            </a:r>
            <a:r>
              <a:rPr lang="en-CA" sz="2400" dirty="0">
                <a:solidFill>
                  <a:schemeClr val="tx2"/>
                </a:solidFill>
              </a:rPr>
              <a:t> “Apply” relevant care guidelines</a:t>
            </a:r>
          </a:p>
        </p:txBody>
      </p:sp>
      <p:sp>
        <p:nvSpPr>
          <p:cNvPr id="16" name="Oval 15">
            <a:extLst>
              <a:ext uri="{FF2B5EF4-FFF2-40B4-BE49-F238E27FC236}">
                <a16:creationId xmlns:a16="http://schemas.microsoft.com/office/drawing/2014/main" id="{5FDDA88D-3A11-B004-74B3-9345F006AC53}"/>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1" name="TextBox 20">
            <a:extLst>
              <a:ext uri="{FF2B5EF4-FFF2-40B4-BE49-F238E27FC236}">
                <a16:creationId xmlns:a16="http://schemas.microsoft.com/office/drawing/2014/main" id="{0C232ED1-0193-4D72-4388-130AD3EA2983}"/>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22" name="Graphic 21" descr="Computer with solid fill">
            <a:extLst>
              <a:ext uri="{FF2B5EF4-FFF2-40B4-BE49-F238E27FC236}">
                <a16:creationId xmlns:a16="http://schemas.microsoft.com/office/drawing/2014/main" id="{818E0813-0D8A-8225-1B0D-9216AEB14F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0623" y="2431565"/>
            <a:ext cx="914400" cy="914400"/>
          </a:xfrm>
          <a:prstGeom prst="rect">
            <a:avLst/>
          </a:prstGeom>
        </p:spPr>
      </p:pic>
      <p:pic>
        <p:nvPicPr>
          <p:cNvPr id="23" name="Graphic 22">
            <a:extLst>
              <a:ext uri="{FF2B5EF4-FFF2-40B4-BE49-F238E27FC236}">
                <a16:creationId xmlns:a16="http://schemas.microsoft.com/office/drawing/2014/main" id="{69988A31-D34F-8DB6-5D52-4990E38704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9125" y="2241890"/>
            <a:ext cx="1196081" cy="1608289"/>
          </a:xfrm>
          <a:prstGeom prst="rect">
            <a:avLst/>
          </a:prstGeom>
        </p:spPr>
      </p:pic>
      <p:pic>
        <p:nvPicPr>
          <p:cNvPr id="24" name="Graphic 23">
            <a:extLst>
              <a:ext uri="{FF2B5EF4-FFF2-40B4-BE49-F238E27FC236}">
                <a16:creationId xmlns:a16="http://schemas.microsoft.com/office/drawing/2014/main" id="{26F0B21B-2632-D068-2471-7B039358BF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410544" y="2251988"/>
            <a:ext cx="1240222" cy="1608289"/>
          </a:xfrm>
          <a:prstGeom prst="rect">
            <a:avLst/>
          </a:prstGeom>
        </p:spPr>
      </p:pic>
      <p:pic>
        <p:nvPicPr>
          <p:cNvPr id="25" name="Graphic 24">
            <a:extLst>
              <a:ext uri="{FF2B5EF4-FFF2-40B4-BE49-F238E27FC236}">
                <a16:creationId xmlns:a16="http://schemas.microsoft.com/office/drawing/2014/main" id="{81EB41E0-276F-0870-F6AB-766D2676EA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7273" y="4229441"/>
            <a:ext cx="4901319" cy="2758666"/>
          </a:xfrm>
          <a:prstGeom prst="rect">
            <a:avLst/>
          </a:prstGeom>
        </p:spPr>
      </p:pic>
    </p:spTree>
    <p:extLst>
      <p:ext uri="{BB962C8B-B14F-4D97-AF65-F5344CB8AC3E}">
        <p14:creationId xmlns:p14="http://schemas.microsoft.com/office/powerpoint/2010/main" val="2686634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10127906" y="3610744"/>
            <a:ext cx="283638" cy="156487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9798376" y="2735218"/>
            <a:ext cx="852052" cy="100221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F6F813B-3502-8A63-C287-EA87AE49336D}"/>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7" name="TextBox 36">
            <a:extLst>
              <a:ext uri="{FF2B5EF4-FFF2-40B4-BE49-F238E27FC236}">
                <a16:creationId xmlns:a16="http://schemas.microsoft.com/office/drawing/2014/main" id="{8B990EA6-4FA8-0FCB-92A5-A2C6D21FFE3C}"/>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2" name="TextBox 1">
            <a:extLst>
              <a:ext uri="{FF2B5EF4-FFF2-40B4-BE49-F238E27FC236}">
                <a16:creationId xmlns:a16="http://schemas.microsoft.com/office/drawing/2014/main" id="{91524FE5-67F8-96D9-78D6-A7546753713B}"/>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0" name="TextBox 39">
            <a:extLst>
              <a:ext uri="{FF2B5EF4-FFF2-40B4-BE49-F238E27FC236}">
                <a16:creationId xmlns:a16="http://schemas.microsoft.com/office/drawing/2014/main" id="{0D1FFABE-5755-1BE2-5831-EAB558779633}"/>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1" name="TextBox 40">
            <a:extLst>
              <a:ext uri="{FF2B5EF4-FFF2-40B4-BE49-F238E27FC236}">
                <a16:creationId xmlns:a16="http://schemas.microsoft.com/office/drawing/2014/main" id="{B336C499-B147-2536-B1EC-E42AEB81C8F2}"/>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2" name="TextBox 41">
            <a:extLst>
              <a:ext uri="{FF2B5EF4-FFF2-40B4-BE49-F238E27FC236}">
                <a16:creationId xmlns:a16="http://schemas.microsoft.com/office/drawing/2014/main" id="{029F2FEA-0EAC-DF6F-1C8A-322AE7C1D8EC}"/>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44" name="TextBox 43">
            <a:extLst>
              <a:ext uri="{FF2B5EF4-FFF2-40B4-BE49-F238E27FC236}">
                <a16:creationId xmlns:a16="http://schemas.microsoft.com/office/drawing/2014/main" id="{CAC27E8A-7300-9E41-AA0B-0ED3413A1952}"/>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5" name="TextBox 44">
            <a:extLst>
              <a:ext uri="{FF2B5EF4-FFF2-40B4-BE49-F238E27FC236}">
                <a16:creationId xmlns:a16="http://schemas.microsoft.com/office/drawing/2014/main" id="{C2EF4FC6-6B75-6435-B476-CF63DC20CA3F}"/>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46" name="TextBox 45">
            <a:extLst>
              <a:ext uri="{FF2B5EF4-FFF2-40B4-BE49-F238E27FC236}">
                <a16:creationId xmlns:a16="http://schemas.microsoft.com/office/drawing/2014/main" id="{476D3372-1F66-E93C-6436-4D07B941492D}"/>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47" name="TextBox 46">
            <a:extLst>
              <a:ext uri="{FF2B5EF4-FFF2-40B4-BE49-F238E27FC236}">
                <a16:creationId xmlns:a16="http://schemas.microsoft.com/office/drawing/2014/main" id="{A4C3979E-91E5-290C-4630-0F7719B370F2}"/>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53" name="TextBox 52">
            <a:extLst>
              <a:ext uri="{FF2B5EF4-FFF2-40B4-BE49-F238E27FC236}">
                <a16:creationId xmlns:a16="http://schemas.microsoft.com/office/drawing/2014/main" id="{8E85E437-FEB9-E8A4-05A7-4B3AC2CF57D6}"/>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55" name="TextBox 54">
            <a:extLst>
              <a:ext uri="{FF2B5EF4-FFF2-40B4-BE49-F238E27FC236}">
                <a16:creationId xmlns:a16="http://schemas.microsoft.com/office/drawing/2014/main" id="{8F215AB8-6011-FEDB-8304-BED11D6F3B39}"/>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9" name="Rectangle 38">
            <a:extLst>
              <a:ext uri="{FF2B5EF4-FFF2-40B4-BE49-F238E27FC236}">
                <a16:creationId xmlns:a16="http://schemas.microsoft.com/office/drawing/2014/main" id="{6C3303FD-F16A-EA91-4B02-E6C2941EA9D4}"/>
              </a:ext>
            </a:extLst>
          </p:cNvPr>
          <p:cNvSpPr/>
          <p:nvPr/>
        </p:nvSpPr>
        <p:spPr>
          <a:xfrm>
            <a:off x="1614531" y="154360"/>
            <a:ext cx="4231901" cy="372169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Submit a Client’s Patient Summary.</a:t>
            </a:r>
            <a:r>
              <a:rPr lang="en-US" sz="1800" dirty="0">
                <a:solidFill>
                  <a:schemeClr val="tx2"/>
                </a:solidFill>
                <a:effectLst/>
                <a:ea typeface="Calibri" panose="020F0502020204030204" pitchFamily="34" charset="0"/>
                <a:cs typeface="Myanmar Text" panose="020B0502040204020203" pitchFamily="34" charset="0"/>
              </a:rPr>
              <a:t> As part of its normative behaviour, at the end of an encounter, a POS must be able to submit a well-formed IPS to the HIE that includes the details of the encounter including any forward-looking orders or follow-up. The HIE’s FHIR Server, playing the role of a Shared Health Record repository, must ingest/parse the inbound IPS and persist it. This is shown as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9</a:t>
            </a:r>
            <a:r>
              <a:rPr lang="en-US" sz="1800" dirty="0">
                <a:solidFill>
                  <a:schemeClr val="tx2"/>
                </a:solidFill>
                <a:effectLst/>
                <a:ea typeface="Calibri" panose="020F0502020204030204" pitchFamily="34" charset="0"/>
                <a:cs typeface="Myanmar Text" panose="020B0502040204020203" pitchFamily="34" charset="0"/>
              </a:rPr>
              <a:t>). </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481444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accent5"/>
                </a:solidFill>
                <a:highlight>
                  <a:srgbClr val="FFFF00"/>
                </a:highlight>
                <a:latin typeface="Andes Bold" panose="02000000000000000000" pitchFamily="2" charset="0"/>
              </a:rPr>
              <a:t>EMR</a:t>
            </a:r>
          </a:p>
        </p:txBody>
      </p:sp>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PHR</a:t>
            </a:r>
          </a:p>
        </p:txBody>
      </p:sp>
      <p:cxnSp>
        <p:nvCxnSpPr>
          <p:cNvPr id="6" name="Connector: Elbow 5">
            <a:extLst>
              <a:ext uri="{FF2B5EF4-FFF2-40B4-BE49-F238E27FC236}">
                <a16:creationId xmlns:a16="http://schemas.microsoft.com/office/drawing/2014/main" id="{6C8F01EA-D8F5-C417-9B18-1D32D06675D2}"/>
              </a:ext>
            </a:extLst>
          </p:cNvPr>
          <p:cNvCxnSpPr>
            <a:cxnSpLocks/>
            <a:endCxn id="9" idx="2"/>
          </p:cNvCxnSpPr>
          <p:nvPr/>
        </p:nvCxnSpPr>
        <p:spPr>
          <a:xfrm flipV="1">
            <a:off x="4965277" y="2332551"/>
            <a:ext cx="1628435" cy="556214"/>
          </a:xfrm>
          <a:prstGeom prst="bentConnector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stCxn id="9" idx="3"/>
            <a:endCxn id="3" idx="4"/>
          </p:cNvCxnSpPr>
          <p:nvPr/>
        </p:nvCxnSpPr>
        <p:spPr>
          <a:xfrm flipV="1">
            <a:off x="6952143" y="1763178"/>
            <a:ext cx="607155" cy="369318"/>
          </a:xfrm>
          <a:prstGeom prst="bentConnector4">
            <a:avLst>
              <a:gd name="adj1" fmla="val 41994"/>
              <a:gd name="adj2" fmla="val 38102"/>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83814" cy="400110"/>
          </a:xfrm>
          <a:prstGeom prst="rect">
            <a:avLst/>
          </a:prstGeom>
          <a:noFill/>
        </p:spPr>
        <p:txBody>
          <a:bodyPr wrap="none" rtlCol="0">
            <a:spAutoFit/>
          </a:bodyPr>
          <a:lstStyle/>
          <a:p>
            <a:pPr algn="l"/>
            <a:r>
              <a:rPr lang="en-CA" sz="2000" b="1" dirty="0">
                <a:solidFill>
                  <a:schemeClr val="tx2"/>
                </a:solidFill>
              </a:rPr>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4414991" cy="400110"/>
          </a:xfrm>
          <a:prstGeom prst="rect">
            <a:avLst/>
          </a:prstGeom>
          <a:noFill/>
        </p:spPr>
        <p:txBody>
          <a:bodyPr wrap="none" rtlCol="0">
            <a:spAutoFit/>
          </a:bodyPr>
          <a:lstStyle/>
          <a:p>
            <a:r>
              <a:rPr lang="en-CA" sz="2000" b="1" dirty="0">
                <a:solidFill>
                  <a:schemeClr val="tx2"/>
                </a:solidFill>
              </a:rPr>
              <a:t>Amar’s [Updated] Health Summary</a:t>
            </a:r>
          </a:p>
        </p:txBody>
      </p:sp>
      <p:sp>
        <p:nvSpPr>
          <p:cNvPr id="18" name="TextBox 17">
            <a:extLst>
              <a:ext uri="{FF2B5EF4-FFF2-40B4-BE49-F238E27FC236}">
                <a16:creationId xmlns:a16="http://schemas.microsoft.com/office/drawing/2014/main" id="{0FDCBA66-D56E-74B8-E5B9-DEBD29011617}"/>
              </a:ext>
            </a:extLst>
          </p:cNvPr>
          <p:cNvSpPr txBox="1"/>
          <p:nvPr/>
        </p:nvSpPr>
        <p:spPr>
          <a:xfrm>
            <a:off x="1405769" y="4904030"/>
            <a:ext cx="2613216" cy="461665"/>
          </a:xfrm>
          <a:prstGeom prst="rect">
            <a:avLst/>
          </a:prstGeom>
          <a:noFill/>
        </p:spPr>
        <p:txBody>
          <a:bodyPr wrap="none" rtlCol="0">
            <a:spAutoFit/>
          </a:bodyPr>
          <a:lstStyle/>
          <a:p>
            <a:pPr algn="l"/>
            <a:r>
              <a:rPr lang="en-CA" sz="2400" dirty="0">
                <a:solidFill>
                  <a:schemeClr val="tx2"/>
                </a:solidFill>
                <a:highlight>
                  <a:srgbClr val="FFFF00"/>
                </a:highlight>
              </a:rPr>
              <a:t>(9)</a:t>
            </a:r>
            <a:r>
              <a:rPr lang="en-CA" sz="2400" dirty="0">
                <a:solidFill>
                  <a:schemeClr val="tx2"/>
                </a:solidFill>
              </a:rPr>
              <a:t> Submit an IPS</a:t>
            </a:r>
          </a:p>
        </p:txBody>
      </p:sp>
      <p:sp>
        <p:nvSpPr>
          <p:cNvPr id="20" name="TextBox 19">
            <a:extLst>
              <a:ext uri="{FF2B5EF4-FFF2-40B4-BE49-F238E27FC236}">
                <a16:creationId xmlns:a16="http://schemas.microsoft.com/office/drawing/2014/main" id="{B163F8A0-76BD-6E1D-42E1-80EB33D623AF}"/>
              </a:ext>
            </a:extLst>
          </p:cNvPr>
          <p:cNvSpPr txBox="1"/>
          <p:nvPr/>
        </p:nvSpPr>
        <p:spPr>
          <a:xfrm>
            <a:off x="6933802" y="2165059"/>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6" name="TextBox 15">
            <a:extLst>
              <a:ext uri="{FF2B5EF4-FFF2-40B4-BE49-F238E27FC236}">
                <a16:creationId xmlns:a16="http://schemas.microsoft.com/office/drawing/2014/main" id="{5A0C5FFF-F310-422D-FDC2-54442E419B48}"/>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Amar’s health summary is updated with today’s observations, his ePrescription, and his diagnostic test order. The updated summary is saved to the HIE.</a:t>
            </a:r>
          </a:p>
        </p:txBody>
      </p:sp>
      <p:sp>
        <p:nvSpPr>
          <p:cNvPr id="17" name="Oval 16">
            <a:extLst>
              <a:ext uri="{FF2B5EF4-FFF2-40B4-BE49-F238E27FC236}">
                <a16:creationId xmlns:a16="http://schemas.microsoft.com/office/drawing/2014/main" id="{1D951F44-85AD-4473-EFF2-1AE5C3A1A337}"/>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79074E57-5184-537C-03CF-356AC62FA09C}"/>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pic>
        <p:nvPicPr>
          <p:cNvPr id="21" name="Graphic 20" descr="Computer with solid fill">
            <a:extLst>
              <a:ext uri="{FF2B5EF4-FFF2-40B4-BE49-F238E27FC236}">
                <a16:creationId xmlns:a16="http://schemas.microsoft.com/office/drawing/2014/main" id="{1A0D27B8-42E7-9508-BAF8-021DE22F85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0623" y="2431565"/>
            <a:ext cx="914400" cy="914400"/>
          </a:xfrm>
          <a:prstGeom prst="rect">
            <a:avLst/>
          </a:prstGeom>
        </p:spPr>
      </p:pic>
      <p:pic>
        <p:nvPicPr>
          <p:cNvPr id="22" name="Graphic 21">
            <a:extLst>
              <a:ext uri="{FF2B5EF4-FFF2-40B4-BE49-F238E27FC236}">
                <a16:creationId xmlns:a16="http://schemas.microsoft.com/office/drawing/2014/main" id="{277A62A9-80EB-87C8-38D4-019B625489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9125" y="2241890"/>
            <a:ext cx="1196081" cy="1608289"/>
          </a:xfrm>
          <a:prstGeom prst="rect">
            <a:avLst/>
          </a:prstGeom>
        </p:spPr>
      </p:pic>
      <p:pic>
        <p:nvPicPr>
          <p:cNvPr id="23" name="Graphic 22">
            <a:extLst>
              <a:ext uri="{FF2B5EF4-FFF2-40B4-BE49-F238E27FC236}">
                <a16:creationId xmlns:a16="http://schemas.microsoft.com/office/drawing/2014/main" id="{E9DFA7B9-C20F-1561-CFD4-B6AC3F38A1B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10544" y="2251988"/>
            <a:ext cx="1240222" cy="1608289"/>
          </a:xfrm>
          <a:prstGeom prst="rect">
            <a:avLst/>
          </a:prstGeom>
        </p:spPr>
      </p:pic>
      <p:pic>
        <p:nvPicPr>
          <p:cNvPr id="24" name="Graphic 23">
            <a:extLst>
              <a:ext uri="{FF2B5EF4-FFF2-40B4-BE49-F238E27FC236}">
                <a16:creationId xmlns:a16="http://schemas.microsoft.com/office/drawing/2014/main" id="{5B4F3299-9C99-77A6-4C42-F1074B85B5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7273" y="4229441"/>
            <a:ext cx="4901319" cy="2758666"/>
          </a:xfrm>
          <a:prstGeom prst="rect">
            <a:avLst/>
          </a:prstGeom>
        </p:spPr>
      </p:pic>
    </p:spTree>
    <p:extLst>
      <p:ext uri="{BB962C8B-B14F-4D97-AF65-F5344CB8AC3E}">
        <p14:creationId xmlns:p14="http://schemas.microsoft.com/office/powerpoint/2010/main" val="1058471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4959012" y="2429115"/>
            <a:ext cx="1000899"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E0B46879-4A89-BB0B-12E3-65BDF452CAD6}"/>
              </a:ext>
            </a:extLst>
          </p:cNvPr>
          <p:cNvSpPr/>
          <p:nvPr/>
        </p:nvSpPr>
        <p:spPr>
          <a:xfrm>
            <a:off x="5350984" y="3388244"/>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Rectangle: Rounded Corners 31">
            <a:extLst>
              <a:ext uri="{FF2B5EF4-FFF2-40B4-BE49-F238E27FC236}">
                <a16:creationId xmlns:a16="http://schemas.microsoft.com/office/drawing/2014/main" id="{04A166F2-A735-050F-F390-54E37B465387}"/>
              </a:ext>
            </a:extLst>
          </p:cNvPr>
          <p:cNvSpPr/>
          <p:nvPr/>
        </p:nvSpPr>
        <p:spPr>
          <a:xfrm>
            <a:off x="7866569" y="3452380"/>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7" name="Rectangle: Rounded Corners 36">
            <a:extLst>
              <a:ext uri="{FF2B5EF4-FFF2-40B4-BE49-F238E27FC236}">
                <a16:creationId xmlns:a16="http://schemas.microsoft.com/office/drawing/2014/main" id="{4570DE07-D446-F508-EAF0-9F2387C11FD9}"/>
              </a:ext>
            </a:extLst>
          </p:cNvPr>
          <p:cNvSpPr/>
          <p:nvPr/>
        </p:nvSpPr>
        <p:spPr>
          <a:xfrm>
            <a:off x="8942114" y="3361104"/>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6815538" y="3452380"/>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6355120" y="2611673"/>
            <a:ext cx="3182318" cy="11257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86F11F4-84EE-79FF-BA77-2E0B73E27AA7}"/>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44" name="TextBox 43">
            <a:extLst>
              <a:ext uri="{FF2B5EF4-FFF2-40B4-BE49-F238E27FC236}">
                <a16:creationId xmlns:a16="http://schemas.microsoft.com/office/drawing/2014/main" id="{BCB7CEB0-54CF-7D3D-B602-161EA72592AC}"/>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2" name="TextBox 1">
            <a:extLst>
              <a:ext uri="{FF2B5EF4-FFF2-40B4-BE49-F238E27FC236}">
                <a16:creationId xmlns:a16="http://schemas.microsoft.com/office/drawing/2014/main" id="{55C0D189-2029-D9B8-71A6-C166D14C2AE3}"/>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5" name="TextBox 44">
            <a:extLst>
              <a:ext uri="{FF2B5EF4-FFF2-40B4-BE49-F238E27FC236}">
                <a16:creationId xmlns:a16="http://schemas.microsoft.com/office/drawing/2014/main" id="{3A920300-2F57-48EC-BDEB-8C70A83B2694}"/>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6" name="TextBox 45">
            <a:extLst>
              <a:ext uri="{FF2B5EF4-FFF2-40B4-BE49-F238E27FC236}">
                <a16:creationId xmlns:a16="http://schemas.microsoft.com/office/drawing/2014/main" id="{7D7D76B6-4134-F6D3-1EDB-8A7F8F18B9C8}"/>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7" name="TextBox 46">
            <a:extLst>
              <a:ext uri="{FF2B5EF4-FFF2-40B4-BE49-F238E27FC236}">
                <a16:creationId xmlns:a16="http://schemas.microsoft.com/office/drawing/2014/main" id="{D8AC8105-6710-06AA-721D-F882FF719192}"/>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53" name="TextBox 52">
            <a:extLst>
              <a:ext uri="{FF2B5EF4-FFF2-40B4-BE49-F238E27FC236}">
                <a16:creationId xmlns:a16="http://schemas.microsoft.com/office/drawing/2014/main" id="{23F16CE3-A874-F31E-C0ED-F7B98EC38203}"/>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55" name="TextBox 54">
            <a:extLst>
              <a:ext uri="{FF2B5EF4-FFF2-40B4-BE49-F238E27FC236}">
                <a16:creationId xmlns:a16="http://schemas.microsoft.com/office/drawing/2014/main" id="{426978B2-9E03-6F86-FB36-C538F71DE28D}"/>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57" name="TextBox 56">
            <a:extLst>
              <a:ext uri="{FF2B5EF4-FFF2-40B4-BE49-F238E27FC236}">
                <a16:creationId xmlns:a16="http://schemas.microsoft.com/office/drawing/2014/main" id="{0D4BD448-8994-BC70-AB64-F1802006CFF1}"/>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58" name="TextBox 57">
            <a:extLst>
              <a:ext uri="{FF2B5EF4-FFF2-40B4-BE49-F238E27FC236}">
                <a16:creationId xmlns:a16="http://schemas.microsoft.com/office/drawing/2014/main" id="{6C0C6ACE-AD78-EC19-1037-D32A26D3C48A}"/>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61" name="TextBox 60">
            <a:extLst>
              <a:ext uri="{FF2B5EF4-FFF2-40B4-BE49-F238E27FC236}">
                <a16:creationId xmlns:a16="http://schemas.microsoft.com/office/drawing/2014/main" id="{FD8380EE-BDA5-B237-47B6-B8D51EF73A9E}"/>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62" name="TextBox 61">
            <a:extLst>
              <a:ext uri="{FF2B5EF4-FFF2-40B4-BE49-F238E27FC236}">
                <a16:creationId xmlns:a16="http://schemas.microsoft.com/office/drawing/2014/main" id="{21006601-AC8B-4D2F-BEE7-CF752C42EA0A}"/>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9" name="Rectangle 38">
            <a:extLst>
              <a:ext uri="{FF2B5EF4-FFF2-40B4-BE49-F238E27FC236}">
                <a16:creationId xmlns:a16="http://schemas.microsoft.com/office/drawing/2014/main" id="{6C3303FD-F16A-EA91-4B02-E6C2941EA9D4}"/>
              </a:ext>
            </a:extLst>
          </p:cNvPr>
          <p:cNvSpPr/>
          <p:nvPr/>
        </p:nvSpPr>
        <p:spPr>
          <a:xfrm>
            <a:off x="11062069" y="1046936"/>
            <a:ext cx="3148653" cy="58197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ea typeface="Calibri" panose="020F0502020204030204" pitchFamily="34" charset="0"/>
                <a:cs typeface="Myanmar Text" panose="020B0502040204020203" pitchFamily="34" charset="0"/>
              </a:rPr>
              <a:t>Query for Interlinked Registry Content</a:t>
            </a:r>
            <a:r>
              <a:rPr lang="en-US" sz="1800" dirty="0">
                <a:solidFill>
                  <a:schemeClr val="tx1"/>
                </a:solidFill>
                <a:effectLst/>
                <a:ea typeface="Calibri" panose="020F0502020204030204" pitchFamily="34" charset="0"/>
                <a:cs typeface="Myanmar Text" panose="020B0502040204020203" pitchFamily="34" charset="0"/>
              </a:rPr>
              <a:t>. As part of routine processes, a POS may need to query the HIE for information related to facilities, organizations, health workers, available services, and/or the relationships between these. The HIE’s FHIR Server, playing the role of an Interlinked Registry (ILR), will respond to the query and return the relevant content. Such a query against the interlinked registry is shown as transaction (</a:t>
            </a:r>
            <a:r>
              <a:rPr lang="en-US" sz="1800" dirty="0">
                <a:solidFill>
                  <a:schemeClr val="tx1"/>
                </a:solidFill>
                <a:effectLst/>
                <a:highlight>
                  <a:srgbClr val="FFFF00"/>
                </a:highlight>
                <a:ea typeface="Calibri" panose="020F0502020204030204" pitchFamily="34" charset="0"/>
                <a:cs typeface="Myanmar Text" panose="020B0502040204020203" pitchFamily="34" charset="0"/>
              </a:rPr>
              <a:t>10</a:t>
            </a:r>
            <a:r>
              <a:rPr lang="en-US" sz="1800" dirty="0">
                <a:solidFill>
                  <a:schemeClr val="tx1"/>
                </a:solidFill>
                <a:effectLst/>
                <a:ea typeface="Calibri" panose="020F0502020204030204" pitchFamily="34" charset="0"/>
                <a:cs typeface="Myanmar Text" panose="020B0502040204020203" pitchFamily="34" charset="0"/>
              </a:rPr>
              <a:t>).</a:t>
            </a:r>
            <a:endParaRPr lang="en-CA" sz="1800" dirty="0">
              <a:solidFill>
                <a:schemeClr val="tx1"/>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437130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187049" y="1177146"/>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4959012" y="2429115"/>
            <a:ext cx="1000899"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E0B46879-4A89-BB0B-12E3-65BDF452CAD6}"/>
              </a:ext>
            </a:extLst>
          </p:cNvPr>
          <p:cNvSpPr/>
          <p:nvPr/>
        </p:nvSpPr>
        <p:spPr>
          <a:xfrm>
            <a:off x="5350984" y="3388244"/>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320295-FD45-6C0D-3C5F-BCE9F3B11C75}"/>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1" name="TextBox 30">
            <a:extLst>
              <a:ext uri="{FF2B5EF4-FFF2-40B4-BE49-F238E27FC236}">
                <a16:creationId xmlns:a16="http://schemas.microsoft.com/office/drawing/2014/main" id="{18F012CB-3C2A-0BAA-4D9C-2DD9A7C0500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2" name="TextBox 1">
            <a:extLst>
              <a:ext uri="{FF2B5EF4-FFF2-40B4-BE49-F238E27FC236}">
                <a16:creationId xmlns:a16="http://schemas.microsoft.com/office/drawing/2014/main" id="{3485E3E1-1ACB-B802-306D-91648016C5A9}"/>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32" name="TextBox 31">
            <a:extLst>
              <a:ext uri="{FF2B5EF4-FFF2-40B4-BE49-F238E27FC236}">
                <a16:creationId xmlns:a16="http://schemas.microsoft.com/office/drawing/2014/main" id="{10B62B05-81E9-6AE7-FDC4-16E2AACE21AB}"/>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37" name="TextBox 36">
            <a:extLst>
              <a:ext uri="{FF2B5EF4-FFF2-40B4-BE49-F238E27FC236}">
                <a16:creationId xmlns:a16="http://schemas.microsoft.com/office/drawing/2014/main" id="{97980DB6-ABE2-9EA6-3CF1-7B249A7523C9}"/>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2" name="TextBox 41">
            <a:extLst>
              <a:ext uri="{FF2B5EF4-FFF2-40B4-BE49-F238E27FC236}">
                <a16:creationId xmlns:a16="http://schemas.microsoft.com/office/drawing/2014/main" id="{8FC313C4-3DA6-E49A-EFC7-96FF319F70EB}"/>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44" name="TextBox 43">
            <a:extLst>
              <a:ext uri="{FF2B5EF4-FFF2-40B4-BE49-F238E27FC236}">
                <a16:creationId xmlns:a16="http://schemas.microsoft.com/office/drawing/2014/main" id="{F68726A3-3EBF-5902-7D81-3DD2FC9322C6}"/>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5" name="TextBox 44">
            <a:extLst>
              <a:ext uri="{FF2B5EF4-FFF2-40B4-BE49-F238E27FC236}">
                <a16:creationId xmlns:a16="http://schemas.microsoft.com/office/drawing/2014/main" id="{FE7FA842-F853-1228-388C-6676602F2305}"/>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46" name="TextBox 45">
            <a:extLst>
              <a:ext uri="{FF2B5EF4-FFF2-40B4-BE49-F238E27FC236}">
                <a16:creationId xmlns:a16="http://schemas.microsoft.com/office/drawing/2014/main" id="{F249B583-D38F-BE56-B85F-2DA288FC8D6B}"/>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47" name="TextBox 46">
            <a:extLst>
              <a:ext uri="{FF2B5EF4-FFF2-40B4-BE49-F238E27FC236}">
                <a16:creationId xmlns:a16="http://schemas.microsoft.com/office/drawing/2014/main" id="{1A9AB5C7-08D8-C1B3-2B3D-23A3133E0F5F}"/>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53" name="TextBox 52">
            <a:extLst>
              <a:ext uri="{FF2B5EF4-FFF2-40B4-BE49-F238E27FC236}">
                <a16:creationId xmlns:a16="http://schemas.microsoft.com/office/drawing/2014/main" id="{35DCDDBE-D95F-B19C-7A5B-D3803D6F2FBA}"/>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55" name="TextBox 54">
            <a:extLst>
              <a:ext uri="{FF2B5EF4-FFF2-40B4-BE49-F238E27FC236}">
                <a16:creationId xmlns:a16="http://schemas.microsoft.com/office/drawing/2014/main" id="{EFF1E4CA-E9CF-5CED-BE18-24D307CDAD61}"/>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11191509" y="789115"/>
            <a:ext cx="3148653" cy="411538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Query for Codes</a:t>
            </a:r>
            <a:r>
              <a:rPr lang="en-US" sz="1800" dirty="0">
                <a:solidFill>
                  <a:schemeClr val="tx2"/>
                </a:solidFill>
                <a:effectLst/>
                <a:ea typeface="Calibri" panose="020F0502020204030204" pitchFamily="34" charset="0"/>
                <a:cs typeface="Myanmar Text" panose="020B0502040204020203" pitchFamily="34" charset="0"/>
              </a:rPr>
              <a:t>. As part of routine processes, a POS may need to lookup a code, validate a code, query for a concept map, or query for a translation from one code system to another. The HIE’s FHIR Server will need to be able to respond to such requests. These are shown as transaction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11</a:t>
            </a:r>
            <a:r>
              <a:rPr lang="en-US" sz="1800" dirty="0">
                <a:solidFill>
                  <a:schemeClr val="tx2"/>
                </a:solidFill>
                <a:effectLst/>
                <a:ea typeface="Calibri" panose="020F0502020204030204" pitchFamily="34" charset="0"/>
                <a:cs typeface="Myanmar Text" panose="020B0502040204020203" pitchFamily="34" charset="0"/>
              </a:rPr>
              <a:t>),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12</a:t>
            </a:r>
            <a:r>
              <a:rPr lang="en-US" sz="1800" dirty="0">
                <a:solidFill>
                  <a:schemeClr val="tx2"/>
                </a:solidFill>
                <a:effectLst/>
                <a:ea typeface="Calibri" panose="020F0502020204030204" pitchFamily="34" charset="0"/>
                <a:cs typeface="Myanmar Text" panose="020B0502040204020203" pitchFamily="34" charset="0"/>
              </a:rPr>
              <a:t>),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13</a:t>
            </a:r>
            <a:r>
              <a:rPr lang="en-US" sz="1800" dirty="0">
                <a:solidFill>
                  <a:schemeClr val="tx2"/>
                </a:solidFill>
                <a:effectLst/>
                <a:ea typeface="Calibri" panose="020F0502020204030204" pitchFamily="34" charset="0"/>
                <a:cs typeface="Myanmar Text" panose="020B0502040204020203" pitchFamily="34" charset="0"/>
              </a:rPr>
              <a:t>) and (</a:t>
            </a:r>
            <a:r>
              <a:rPr lang="en-US" sz="1800" dirty="0">
                <a:solidFill>
                  <a:schemeClr val="tx2"/>
                </a:solidFill>
                <a:effectLst/>
                <a:highlight>
                  <a:srgbClr val="FFFF00"/>
                </a:highlight>
                <a:ea typeface="Calibri" panose="020F0502020204030204" pitchFamily="34" charset="0"/>
                <a:cs typeface="Myanmar Text" panose="020B0502040204020203" pitchFamily="34" charset="0"/>
              </a:rPr>
              <a:t>14</a:t>
            </a:r>
            <a:r>
              <a:rPr lang="en-US" sz="1800" dirty="0">
                <a:solidFill>
                  <a:schemeClr val="tx2"/>
                </a:solidFill>
                <a:effectLst/>
                <a:ea typeface="Calibri" panose="020F0502020204030204" pitchFamily="34" charset="0"/>
                <a:cs typeface="Myanmar Text" panose="020B0502040204020203" pitchFamily="34" charset="0"/>
              </a:rPr>
              <a:t>), respectively.</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712539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47F1A544-8E7B-F37C-CB7F-BE87405A0660}"/>
              </a:ext>
            </a:extLst>
          </p:cNvPr>
          <p:cNvSpPr/>
          <p:nvPr/>
        </p:nvSpPr>
        <p:spPr>
          <a:xfrm>
            <a:off x="10142777" y="4557756"/>
            <a:ext cx="275135" cy="64908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C3EFA641-D9F6-2C07-0EE7-D31BD6FC9B42}"/>
              </a:ext>
            </a:extLst>
          </p:cNvPr>
          <p:cNvSpPr/>
          <p:nvPr/>
        </p:nvSpPr>
        <p:spPr>
          <a:xfrm>
            <a:off x="11672661" y="3467461"/>
            <a:ext cx="275135" cy="122431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11313890" y="2715488"/>
            <a:ext cx="1000899"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E0B46879-4A89-BB0B-12E3-65BDF452CAD6}"/>
              </a:ext>
            </a:extLst>
          </p:cNvPr>
          <p:cNvSpPr/>
          <p:nvPr/>
        </p:nvSpPr>
        <p:spPr>
          <a:xfrm>
            <a:off x="10370962" y="4410956"/>
            <a:ext cx="1525860" cy="28081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AA1DB1-1A70-D664-E985-51BF95BBFF15}"/>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7" name="TextBox 36">
            <a:extLst>
              <a:ext uri="{FF2B5EF4-FFF2-40B4-BE49-F238E27FC236}">
                <a16:creationId xmlns:a16="http://schemas.microsoft.com/office/drawing/2014/main" id="{5AAEBE67-86B4-93D4-B73F-D46AC7528B66}"/>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2" name="TextBox 1">
            <a:extLst>
              <a:ext uri="{FF2B5EF4-FFF2-40B4-BE49-F238E27FC236}">
                <a16:creationId xmlns:a16="http://schemas.microsoft.com/office/drawing/2014/main" id="{11705FB6-66F2-4677-FB45-6B4034E0C526}"/>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2" name="TextBox 41">
            <a:extLst>
              <a:ext uri="{FF2B5EF4-FFF2-40B4-BE49-F238E27FC236}">
                <a16:creationId xmlns:a16="http://schemas.microsoft.com/office/drawing/2014/main" id="{BC5418E1-BBA0-ECEE-6C3F-CC8DABFFE9EC}"/>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4" name="TextBox 43">
            <a:extLst>
              <a:ext uri="{FF2B5EF4-FFF2-40B4-BE49-F238E27FC236}">
                <a16:creationId xmlns:a16="http://schemas.microsoft.com/office/drawing/2014/main" id="{81DA889D-7274-F72C-4984-F1A1084485C0}"/>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5" name="TextBox 44">
            <a:extLst>
              <a:ext uri="{FF2B5EF4-FFF2-40B4-BE49-F238E27FC236}">
                <a16:creationId xmlns:a16="http://schemas.microsoft.com/office/drawing/2014/main" id="{CCE5D20B-E9A0-B398-313D-435B67F28384}"/>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46" name="TextBox 45">
            <a:extLst>
              <a:ext uri="{FF2B5EF4-FFF2-40B4-BE49-F238E27FC236}">
                <a16:creationId xmlns:a16="http://schemas.microsoft.com/office/drawing/2014/main" id="{CDA54CF8-E278-7DCB-39A1-3F5C6034DB9D}"/>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7" name="TextBox 46">
            <a:extLst>
              <a:ext uri="{FF2B5EF4-FFF2-40B4-BE49-F238E27FC236}">
                <a16:creationId xmlns:a16="http://schemas.microsoft.com/office/drawing/2014/main" id="{E3B0E2FF-1A3A-A46F-9CC8-69BFE2F2C262}"/>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53" name="TextBox 52">
            <a:extLst>
              <a:ext uri="{FF2B5EF4-FFF2-40B4-BE49-F238E27FC236}">
                <a16:creationId xmlns:a16="http://schemas.microsoft.com/office/drawing/2014/main" id="{9B37165C-C480-652B-4E43-BBEDB7EAE52C}"/>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55" name="TextBox 54">
            <a:extLst>
              <a:ext uri="{FF2B5EF4-FFF2-40B4-BE49-F238E27FC236}">
                <a16:creationId xmlns:a16="http://schemas.microsoft.com/office/drawing/2014/main" id="{344875D0-71D2-92C3-65F4-0F67ADC39BDF}"/>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57" name="TextBox 56">
            <a:extLst>
              <a:ext uri="{FF2B5EF4-FFF2-40B4-BE49-F238E27FC236}">
                <a16:creationId xmlns:a16="http://schemas.microsoft.com/office/drawing/2014/main" id="{7E666707-3459-8C57-3F79-1643764A41AE}"/>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58" name="TextBox 57">
            <a:extLst>
              <a:ext uri="{FF2B5EF4-FFF2-40B4-BE49-F238E27FC236}">
                <a16:creationId xmlns:a16="http://schemas.microsoft.com/office/drawing/2014/main" id="{0FDEC09C-495F-A09A-24A4-DE5645247724}"/>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9" name="Rectangle 38">
            <a:extLst>
              <a:ext uri="{FF2B5EF4-FFF2-40B4-BE49-F238E27FC236}">
                <a16:creationId xmlns:a16="http://schemas.microsoft.com/office/drawing/2014/main" id="{6C3303FD-F16A-EA91-4B02-E6C2941EA9D4}"/>
              </a:ext>
            </a:extLst>
          </p:cNvPr>
          <p:cNvSpPr/>
          <p:nvPr/>
        </p:nvSpPr>
        <p:spPr>
          <a:xfrm>
            <a:off x="1400730" y="658414"/>
            <a:ext cx="8416242" cy="373212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Submit Reportable Indicators</a:t>
            </a:r>
            <a:r>
              <a:rPr lang="en-US" sz="1800" dirty="0">
                <a:solidFill>
                  <a:schemeClr val="tx2"/>
                </a:solidFill>
                <a:effectLst/>
                <a:ea typeface="Calibri" panose="020F0502020204030204" pitchFamily="34" charset="0"/>
                <a:cs typeface="Myanmar Text" panose="020B0502040204020203" pitchFamily="34" charset="0"/>
              </a:rPr>
              <a:t>. There may be MOH mandates for POS solutions to regularly submit reportable indicators (e.g. number of new HIV patients started on antiretroviral medications, number of babies receiving their DPT-3 immunization, etc.). Such a submission, shown as transaction (</a:t>
            </a:r>
            <a:r>
              <a:rPr lang="en-US" sz="1800" dirty="0">
                <a:solidFill>
                  <a:schemeClr val="tx2"/>
                </a:solidFill>
                <a:effectLst/>
                <a:highlight>
                  <a:srgbClr val="00FFFF"/>
                </a:highlight>
                <a:ea typeface="Calibri" panose="020F0502020204030204" pitchFamily="34" charset="0"/>
                <a:cs typeface="Myanmar Text" panose="020B0502040204020203" pitchFamily="34" charset="0"/>
              </a:rPr>
              <a:t>15</a:t>
            </a:r>
            <a:r>
              <a:rPr lang="en-US" sz="1800" dirty="0">
                <a:solidFill>
                  <a:schemeClr val="tx2"/>
                </a:solidFill>
                <a:effectLst/>
                <a:ea typeface="Calibri" panose="020F0502020204030204" pitchFamily="34" charset="0"/>
                <a:cs typeface="Myanmar Text" panose="020B0502040204020203" pitchFamily="34" charset="0"/>
              </a:rPr>
              <a:t>), will be directed to the HIE’s Health Management Information System (HMIS). As an alternative, an MOH could opt to leverage a “t-connector” in its data processing pipeline that could de-identify inbound patient summary submissions as part of a separate workflow that does not impede the transaction processing of the HIE’s OLTP-optimized FHIR Server. These de-identified, person-centric data could be persisted to the HMIS to support advanced analyses not possible with aggregated data, alone. Such a pipeline, which could operate either in near real time or as a batch, is shown as transaction (</a:t>
            </a:r>
            <a:r>
              <a:rPr lang="en-US" sz="1800" dirty="0">
                <a:solidFill>
                  <a:schemeClr val="tx2"/>
                </a:solidFill>
                <a:effectLst/>
                <a:highlight>
                  <a:srgbClr val="00FF00"/>
                </a:highlight>
                <a:ea typeface="Calibri" panose="020F0502020204030204" pitchFamily="34" charset="0"/>
                <a:cs typeface="Myanmar Text" panose="020B0502040204020203" pitchFamily="34" charset="0"/>
              </a:rPr>
              <a:t>9*</a:t>
            </a:r>
            <a:r>
              <a:rPr lang="en-US" sz="1800" dirty="0">
                <a:solidFill>
                  <a:schemeClr val="tx2"/>
                </a:solidFill>
                <a:effectLst/>
                <a:ea typeface="Calibri" panose="020F0502020204030204" pitchFamily="34" charset="0"/>
                <a:cs typeface="Myanmar Text" panose="020B0502040204020203" pitchFamily="34" charset="0"/>
              </a:rPr>
              <a:t>).</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294776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46A25A8C-38A7-34BB-5C8F-12CCBD4EB272}"/>
              </a:ext>
            </a:extLst>
          </p:cNvPr>
          <p:cNvSpPr/>
          <p:nvPr/>
        </p:nvSpPr>
        <p:spPr>
          <a:xfrm>
            <a:off x="4951021" y="2957138"/>
            <a:ext cx="2088232" cy="127493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Shared Health Record Repository</a:t>
            </a:r>
          </a:p>
        </p:txBody>
      </p:sp>
      <p:sp>
        <p:nvSpPr>
          <p:cNvPr id="7" name="Cylinder 6">
            <a:extLst>
              <a:ext uri="{FF2B5EF4-FFF2-40B4-BE49-F238E27FC236}">
                <a16:creationId xmlns:a16="http://schemas.microsoft.com/office/drawing/2014/main" id="{F9D3D4EF-FD76-158E-AF4C-CDAD73DD2CF6}"/>
              </a:ext>
            </a:extLst>
          </p:cNvPr>
          <p:cNvSpPr/>
          <p:nvPr/>
        </p:nvSpPr>
        <p:spPr>
          <a:xfrm>
            <a:off x="9552877" y="1450504"/>
            <a:ext cx="2088232" cy="3168352"/>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Health Management Information System</a:t>
            </a:r>
          </a:p>
        </p:txBody>
      </p:sp>
      <p:sp>
        <p:nvSpPr>
          <p:cNvPr id="8" name="Rectangle: Rounded Corners 7">
            <a:extLst>
              <a:ext uri="{FF2B5EF4-FFF2-40B4-BE49-F238E27FC236}">
                <a16:creationId xmlns:a16="http://schemas.microsoft.com/office/drawing/2014/main" id="{2D1B93A0-AC95-EE2C-20C9-897991912D01}"/>
              </a:ext>
            </a:extLst>
          </p:cNvPr>
          <p:cNvSpPr/>
          <p:nvPr/>
        </p:nvSpPr>
        <p:spPr>
          <a:xfrm>
            <a:off x="2017189" y="3286708"/>
            <a:ext cx="1008112" cy="6480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EMR</a:t>
            </a:r>
          </a:p>
        </p:txBody>
      </p:sp>
      <p:sp>
        <p:nvSpPr>
          <p:cNvPr id="9" name="Rectangle: Rounded Corners 8">
            <a:extLst>
              <a:ext uri="{FF2B5EF4-FFF2-40B4-BE49-F238E27FC236}">
                <a16:creationId xmlns:a16="http://schemas.microsoft.com/office/drawing/2014/main" id="{F531B362-8004-3501-D67E-60CC252430BF}"/>
              </a:ext>
            </a:extLst>
          </p:cNvPr>
          <p:cNvSpPr/>
          <p:nvPr/>
        </p:nvSpPr>
        <p:spPr>
          <a:xfrm>
            <a:off x="2025522" y="1871700"/>
            <a:ext cx="1008112" cy="64807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Web Form</a:t>
            </a:r>
          </a:p>
        </p:txBody>
      </p:sp>
      <p:pic>
        <p:nvPicPr>
          <p:cNvPr id="11" name="Graphic 10" descr="Man with solid fill">
            <a:extLst>
              <a:ext uri="{FF2B5EF4-FFF2-40B4-BE49-F238E27FC236}">
                <a16:creationId xmlns:a16="http://schemas.microsoft.com/office/drawing/2014/main" id="{1D733193-E1EA-0AE7-6327-426E47313C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941" y="3153544"/>
            <a:ext cx="914400" cy="914400"/>
          </a:xfrm>
          <a:prstGeom prst="rect">
            <a:avLst/>
          </a:prstGeom>
        </p:spPr>
      </p:pic>
      <p:pic>
        <p:nvPicPr>
          <p:cNvPr id="12" name="Graphic 11" descr="Man with solid fill">
            <a:extLst>
              <a:ext uri="{FF2B5EF4-FFF2-40B4-BE49-F238E27FC236}">
                <a16:creationId xmlns:a16="http://schemas.microsoft.com/office/drawing/2014/main" id="{F1D1A279-C85D-32C8-BC4F-CFD5F85EA4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941" y="1738536"/>
            <a:ext cx="914400" cy="914400"/>
          </a:xfrm>
          <a:prstGeom prst="rect">
            <a:avLst/>
          </a:prstGeom>
        </p:spPr>
      </p:pic>
      <p:sp>
        <p:nvSpPr>
          <p:cNvPr id="20" name="Rectangle 19">
            <a:extLst>
              <a:ext uri="{FF2B5EF4-FFF2-40B4-BE49-F238E27FC236}">
                <a16:creationId xmlns:a16="http://schemas.microsoft.com/office/drawing/2014/main" id="{BC51D298-1249-8EC2-651B-F5C55DB425FC}"/>
              </a:ext>
            </a:extLst>
          </p:cNvPr>
          <p:cNvSpPr/>
          <p:nvPr/>
        </p:nvSpPr>
        <p:spPr>
          <a:xfrm>
            <a:off x="11896055" y="5848399"/>
            <a:ext cx="2134123" cy="128529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22" name="Straight Arrow Connector 21">
            <a:extLst>
              <a:ext uri="{FF2B5EF4-FFF2-40B4-BE49-F238E27FC236}">
                <a16:creationId xmlns:a16="http://schemas.microsoft.com/office/drawing/2014/main" id="{DBEBB5F3-2B12-5BBA-7245-D2EDF7BB9E03}"/>
              </a:ext>
            </a:extLst>
          </p:cNvPr>
          <p:cNvCxnSpPr>
            <a:stCxn id="20" idx="2"/>
          </p:cNvCxnSpPr>
          <p:nvPr/>
        </p:nvCxnSpPr>
        <p:spPr>
          <a:xfrm>
            <a:off x="12963117" y="7133691"/>
            <a:ext cx="130920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9D6FC6-AC1B-E292-4F19-B8CF50ADF72C}"/>
              </a:ext>
            </a:extLst>
          </p:cNvPr>
          <p:cNvSpPr txBox="1"/>
          <p:nvPr/>
        </p:nvSpPr>
        <p:spPr>
          <a:xfrm>
            <a:off x="12641553" y="7144434"/>
            <a:ext cx="643125" cy="338554"/>
          </a:xfrm>
          <a:prstGeom prst="rect">
            <a:avLst/>
          </a:prstGeom>
          <a:noFill/>
        </p:spPr>
        <p:txBody>
          <a:bodyPr wrap="none" rtlCol="0">
            <a:spAutoFit/>
          </a:bodyPr>
          <a:lstStyle/>
          <a:p>
            <a:pPr algn="l"/>
            <a:r>
              <a:rPr lang="en-CA" sz="1600" dirty="0">
                <a:solidFill>
                  <a:schemeClr val="tx2"/>
                </a:solidFill>
              </a:rPr>
              <a:t>Time </a:t>
            </a:r>
          </a:p>
        </p:txBody>
      </p:sp>
      <p:sp>
        <p:nvSpPr>
          <p:cNvPr id="24" name="TextBox 23">
            <a:extLst>
              <a:ext uri="{FF2B5EF4-FFF2-40B4-BE49-F238E27FC236}">
                <a16:creationId xmlns:a16="http://schemas.microsoft.com/office/drawing/2014/main" id="{442E74BB-45C4-095F-C55F-9B18B5CDDEC3}"/>
              </a:ext>
            </a:extLst>
          </p:cNvPr>
          <p:cNvSpPr txBox="1"/>
          <p:nvPr/>
        </p:nvSpPr>
        <p:spPr>
          <a:xfrm rot="16200000">
            <a:off x="11220432" y="6076691"/>
            <a:ext cx="756747" cy="646331"/>
          </a:xfrm>
          <a:prstGeom prst="rect">
            <a:avLst/>
          </a:prstGeom>
          <a:noFill/>
        </p:spPr>
        <p:txBody>
          <a:bodyPr wrap="none" rtlCol="0">
            <a:spAutoFit/>
          </a:bodyPr>
          <a:lstStyle/>
          <a:p>
            <a:pPr algn="ctr"/>
            <a:r>
              <a:rPr lang="en-CA" sz="1800" dirty="0">
                <a:solidFill>
                  <a:schemeClr val="tx2"/>
                </a:solidFill>
              </a:rPr>
              <a:t>HMIS</a:t>
            </a:r>
          </a:p>
          <a:p>
            <a:pPr algn="ctr"/>
            <a:r>
              <a:rPr lang="en-CA" sz="1800" dirty="0">
                <a:solidFill>
                  <a:schemeClr val="tx2"/>
                </a:solidFill>
              </a:rPr>
              <a:t>Traffic</a:t>
            </a:r>
          </a:p>
        </p:txBody>
      </p:sp>
      <p:sp>
        <p:nvSpPr>
          <p:cNvPr id="25" name="Isosceles Triangle 24">
            <a:extLst>
              <a:ext uri="{FF2B5EF4-FFF2-40B4-BE49-F238E27FC236}">
                <a16:creationId xmlns:a16="http://schemas.microsoft.com/office/drawing/2014/main" id="{B5E82421-5082-36BD-189A-CA34F3DDA61A}"/>
              </a:ext>
            </a:extLst>
          </p:cNvPr>
          <p:cNvSpPr/>
          <p:nvPr/>
        </p:nvSpPr>
        <p:spPr>
          <a:xfrm rot="16200000">
            <a:off x="12353033" y="5435724"/>
            <a:ext cx="1280274" cy="2094107"/>
          </a:xfrm>
          <a:prstGeom prst="triangle">
            <a:avLst>
              <a:gd name="adj" fmla="val 100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Rectangle: Rounded Corners 9">
            <a:extLst>
              <a:ext uri="{FF2B5EF4-FFF2-40B4-BE49-F238E27FC236}">
                <a16:creationId xmlns:a16="http://schemas.microsoft.com/office/drawing/2014/main" id="{3D8C4C70-3CAF-8D43-E85B-CBF176F0BC5B}"/>
              </a:ext>
            </a:extLst>
          </p:cNvPr>
          <p:cNvSpPr/>
          <p:nvPr/>
        </p:nvSpPr>
        <p:spPr>
          <a:xfrm>
            <a:off x="2017189" y="5944917"/>
            <a:ext cx="1008112" cy="6480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EMR</a:t>
            </a:r>
          </a:p>
        </p:txBody>
      </p:sp>
      <p:pic>
        <p:nvPicPr>
          <p:cNvPr id="13" name="Graphic 12" descr="Man with solid fill">
            <a:extLst>
              <a:ext uri="{FF2B5EF4-FFF2-40B4-BE49-F238E27FC236}">
                <a16:creationId xmlns:a16="http://schemas.microsoft.com/office/drawing/2014/main" id="{614E90B7-5A26-01F5-DCB4-3202F7B90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941" y="5811753"/>
            <a:ext cx="914400" cy="914400"/>
          </a:xfrm>
          <a:prstGeom prst="rect">
            <a:avLst/>
          </a:prstGeom>
        </p:spPr>
      </p:pic>
      <p:sp>
        <p:nvSpPr>
          <p:cNvPr id="21" name="Arrow: Left-Right-Up 20">
            <a:extLst>
              <a:ext uri="{FF2B5EF4-FFF2-40B4-BE49-F238E27FC236}">
                <a16:creationId xmlns:a16="http://schemas.microsoft.com/office/drawing/2014/main" id="{4FE756DA-8284-31E0-774A-ECB94DE183D7}"/>
              </a:ext>
            </a:extLst>
          </p:cNvPr>
          <p:cNvSpPr/>
          <p:nvPr/>
        </p:nvSpPr>
        <p:spPr>
          <a:xfrm>
            <a:off x="5449758" y="5620881"/>
            <a:ext cx="1082575" cy="864096"/>
          </a:xfrm>
          <a:prstGeom prst="leftRightUpArrow">
            <a:avLst>
              <a:gd name="adj1" fmla="val 22510"/>
              <a:gd name="adj2" fmla="val 25000"/>
              <a:gd name="adj3" fmla="val 0"/>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28" name="Straight Arrow Connector 27">
            <a:extLst>
              <a:ext uri="{FF2B5EF4-FFF2-40B4-BE49-F238E27FC236}">
                <a16:creationId xmlns:a16="http://schemas.microsoft.com/office/drawing/2014/main" id="{F21E2617-28FB-ADC3-D391-7B6FDD6AE035}"/>
              </a:ext>
            </a:extLst>
          </p:cNvPr>
          <p:cNvCxnSpPr>
            <a:cxnSpLocks/>
            <a:stCxn id="9" idx="3"/>
          </p:cNvCxnSpPr>
          <p:nvPr/>
        </p:nvCxnSpPr>
        <p:spPr>
          <a:xfrm>
            <a:off x="3033634" y="2195736"/>
            <a:ext cx="6566811" cy="0"/>
          </a:xfrm>
          <a:prstGeom prst="straightConnector1">
            <a:avLst/>
          </a:prstGeom>
          <a:ln w="762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2252A0-F88A-CC0C-A97F-9D512145FFBB}"/>
              </a:ext>
            </a:extLst>
          </p:cNvPr>
          <p:cNvCxnSpPr>
            <a:cxnSpLocks/>
            <a:stCxn id="8" idx="3"/>
            <a:endCxn id="2" idx="2"/>
          </p:cNvCxnSpPr>
          <p:nvPr/>
        </p:nvCxnSpPr>
        <p:spPr>
          <a:xfrm flipV="1">
            <a:off x="3025301" y="3594607"/>
            <a:ext cx="1925720" cy="16137"/>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F6630A-ABC5-B950-A12D-974DE079A7D5}"/>
              </a:ext>
            </a:extLst>
          </p:cNvPr>
          <p:cNvCxnSpPr>
            <a:cxnSpLocks/>
            <a:stCxn id="2" idx="4"/>
          </p:cNvCxnSpPr>
          <p:nvPr/>
        </p:nvCxnSpPr>
        <p:spPr>
          <a:xfrm flipV="1">
            <a:off x="7039253" y="3577785"/>
            <a:ext cx="2561192" cy="16822"/>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754C562-A6CD-9DB5-6F5A-651D6BB3340E}"/>
              </a:ext>
            </a:extLst>
          </p:cNvPr>
          <p:cNvSpPr/>
          <p:nvPr/>
        </p:nvSpPr>
        <p:spPr>
          <a:xfrm>
            <a:off x="7896693" y="3153544"/>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8" name="Picture 17">
            <a:extLst>
              <a:ext uri="{FF2B5EF4-FFF2-40B4-BE49-F238E27FC236}">
                <a16:creationId xmlns:a16="http://schemas.microsoft.com/office/drawing/2014/main" id="{9AFF5B34-4452-0FE3-4602-3D6B3379C41D}"/>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955363" y="3211901"/>
            <a:ext cx="765412" cy="765412"/>
          </a:xfrm>
          <a:prstGeom prst="rect">
            <a:avLst/>
          </a:prstGeom>
        </p:spPr>
      </p:pic>
      <p:cxnSp>
        <p:nvCxnSpPr>
          <p:cNvPr id="35" name="Straight Arrow Connector 34">
            <a:extLst>
              <a:ext uri="{FF2B5EF4-FFF2-40B4-BE49-F238E27FC236}">
                <a16:creationId xmlns:a16="http://schemas.microsoft.com/office/drawing/2014/main" id="{5CFF7C5E-D7BB-A5DC-B8D0-A89270CD10A2}"/>
              </a:ext>
            </a:extLst>
          </p:cNvPr>
          <p:cNvCxnSpPr>
            <a:cxnSpLocks/>
            <a:stCxn id="10" idx="3"/>
            <a:endCxn id="21" idx="1"/>
          </p:cNvCxnSpPr>
          <p:nvPr/>
        </p:nvCxnSpPr>
        <p:spPr>
          <a:xfrm>
            <a:off x="3025301" y="6268953"/>
            <a:ext cx="2424457" cy="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2830FB-E5A3-A356-0BE4-5A3AB3181D9D}"/>
              </a:ext>
            </a:extLst>
          </p:cNvPr>
          <p:cNvCxnSpPr>
            <a:cxnSpLocks/>
            <a:stCxn id="21" idx="0"/>
            <a:endCxn id="2" idx="3"/>
          </p:cNvCxnSpPr>
          <p:nvPr/>
        </p:nvCxnSpPr>
        <p:spPr>
          <a:xfrm flipV="1">
            <a:off x="5991046" y="4232076"/>
            <a:ext cx="4091" cy="1388805"/>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73EACEED-71A4-B88B-445E-23E6FFD3C00D}"/>
              </a:ext>
            </a:extLst>
          </p:cNvPr>
          <p:cNvCxnSpPr>
            <a:stCxn id="21" idx="3"/>
            <a:endCxn id="7" idx="3"/>
          </p:cNvCxnSpPr>
          <p:nvPr/>
        </p:nvCxnSpPr>
        <p:spPr>
          <a:xfrm flipV="1">
            <a:off x="6532333" y="4618856"/>
            <a:ext cx="4064660" cy="1650097"/>
          </a:xfrm>
          <a:prstGeom prst="bentConnector2">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4BE3DA4-3D3D-6851-ED96-BF9882AD3EA3}"/>
              </a:ext>
            </a:extLst>
          </p:cNvPr>
          <p:cNvSpPr/>
          <p:nvPr/>
        </p:nvSpPr>
        <p:spPr>
          <a:xfrm>
            <a:off x="7896693" y="5834706"/>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7" name="Graphic 46" descr="Fingerprint with solid fill">
            <a:extLst>
              <a:ext uri="{FF2B5EF4-FFF2-40B4-BE49-F238E27FC236}">
                <a16:creationId xmlns:a16="http://schemas.microsoft.com/office/drawing/2014/main" id="{72D5FF5A-2CA3-3884-036F-BD4573C92C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1528" y="5890632"/>
            <a:ext cx="756642" cy="756642"/>
          </a:xfrm>
          <a:prstGeom prst="rect">
            <a:avLst/>
          </a:prstGeom>
        </p:spPr>
      </p:pic>
      <p:pic>
        <p:nvPicPr>
          <p:cNvPr id="49" name="Picture 48">
            <a:extLst>
              <a:ext uri="{FF2B5EF4-FFF2-40B4-BE49-F238E27FC236}">
                <a16:creationId xmlns:a16="http://schemas.microsoft.com/office/drawing/2014/main" id="{5A16BD47-CB4D-65E4-7FE1-DDCD68533886}"/>
              </a:ext>
            </a:extLst>
          </p:cNvPr>
          <p:cNvPicPr>
            <a:picLocks noChangeAspect="1"/>
          </p:cNvPicPr>
          <p:nvPr/>
        </p:nvPicPr>
        <p:blipFill rotWithShape="1">
          <a:blip r:embed="rId8">
            <a:clrChange>
              <a:clrFrom>
                <a:srgbClr val="FFFFFF"/>
              </a:clrFrom>
              <a:clrTo>
                <a:srgbClr val="FFFFFF">
                  <a:alpha val="0"/>
                </a:srgbClr>
              </a:clrTo>
            </a:clrChange>
          </a:blip>
          <a:srcRect t="30630" b="32796"/>
          <a:stretch/>
        </p:blipFill>
        <p:spPr>
          <a:xfrm>
            <a:off x="7830248" y="6048111"/>
            <a:ext cx="992604" cy="358394"/>
          </a:xfrm>
          <a:prstGeom prst="rect">
            <a:avLst/>
          </a:prstGeom>
        </p:spPr>
      </p:pic>
      <p:sp>
        <p:nvSpPr>
          <p:cNvPr id="50" name="TextBox 49">
            <a:extLst>
              <a:ext uri="{FF2B5EF4-FFF2-40B4-BE49-F238E27FC236}">
                <a16:creationId xmlns:a16="http://schemas.microsoft.com/office/drawing/2014/main" id="{655A14AD-7D9A-2A38-F612-117B8647A2C6}"/>
              </a:ext>
            </a:extLst>
          </p:cNvPr>
          <p:cNvSpPr txBox="1"/>
          <p:nvPr/>
        </p:nvSpPr>
        <p:spPr>
          <a:xfrm>
            <a:off x="6827751" y="6647274"/>
            <a:ext cx="3020635" cy="707886"/>
          </a:xfrm>
          <a:prstGeom prst="rect">
            <a:avLst/>
          </a:prstGeom>
          <a:noFill/>
        </p:spPr>
        <p:txBody>
          <a:bodyPr wrap="none" rtlCol="0">
            <a:spAutoFit/>
          </a:bodyPr>
          <a:lstStyle/>
          <a:p>
            <a:pPr algn="ctr"/>
            <a:r>
              <a:rPr lang="en-CA" sz="2000" dirty="0">
                <a:solidFill>
                  <a:schemeClr val="tx2"/>
                </a:solidFill>
              </a:rPr>
              <a:t>Automatically De-identified</a:t>
            </a:r>
          </a:p>
          <a:p>
            <a:pPr algn="ctr"/>
            <a:r>
              <a:rPr lang="en-CA" sz="2000" dirty="0">
                <a:solidFill>
                  <a:schemeClr val="tx2"/>
                </a:solidFill>
              </a:rPr>
              <a:t>Person-centric Data</a:t>
            </a:r>
          </a:p>
        </p:txBody>
      </p:sp>
      <p:sp>
        <p:nvSpPr>
          <p:cNvPr id="51" name="TextBox 50">
            <a:extLst>
              <a:ext uri="{FF2B5EF4-FFF2-40B4-BE49-F238E27FC236}">
                <a16:creationId xmlns:a16="http://schemas.microsoft.com/office/drawing/2014/main" id="{FC5458CD-3B5C-7882-2F37-1865A405B913}"/>
              </a:ext>
            </a:extLst>
          </p:cNvPr>
          <p:cNvSpPr txBox="1"/>
          <p:nvPr/>
        </p:nvSpPr>
        <p:spPr>
          <a:xfrm>
            <a:off x="7222090" y="4018848"/>
            <a:ext cx="2231958" cy="707886"/>
          </a:xfrm>
          <a:prstGeom prst="rect">
            <a:avLst/>
          </a:prstGeom>
          <a:noFill/>
        </p:spPr>
        <p:txBody>
          <a:bodyPr wrap="none" rtlCol="0">
            <a:spAutoFit/>
          </a:bodyPr>
          <a:lstStyle/>
          <a:p>
            <a:pPr algn="ctr"/>
            <a:r>
              <a:rPr lang="en-CA" sz="2000" dirty="0">
                <a:solidFill>
                  <a:schemeClr val="tx2"/>
                </a:solidFill>
              </a:rPr>
              <a:t>Batch-aggregated </a:t>
            </a:r>
          </a:p>
          <a:p>
            <a:pPr algn="ctr"/>
            <a:r>
              <a:rPr lang="en-CA" sz="2000" dirty="0">
                <a:solidFill>
                  <a:schemeClr val="tx2"/>
                </a:solidFill>
              </a:rPr>
              <a:t>Person-centric Data</a:t>
            </a:r>
          </a:p>
        </p:txBody>
      </p:sp>
      <p:sp>
        <p:nvSpPr>
          <p:cNvPr id="52" name="TextBox 51">
            <a:extLst>
              <a:ext uri="{FF2B5EF4-FFF2-40B4-BE49-F238E27FC236}">
                <a16:creationId xmlns:a16="http://schemas.microsoft.com/office/drawing/2014/main" id="{7C962513-D54D-633A-2E5F-7B02DB9802BE}"/>
              </a:ext>
            </a:extLst>
          </p:cNvPr>
          <p:cNvSpPr txBox="1"/>
          <p:nvPr/>
        </p:nvSpPr>
        <p:spPr>
          <a:xfrm>
            <a:off x="5022239" y="989198"/>
            <a:ext cx="2231957" cy="707886"/>
          </a:xfrm>
          <a:prstGeom prst="rect">
            <a:avLst/>
          </a:prstGeom>
          <a:noFill/>
        </p:spPr>
        <p:txBody>
          <a:bodyPr wrap="none" rtlCol="0">
            <a:spAutoFit/>
          </a:bodyPr>
          <a:lstStyle/>
          <a:p>
            <a:pPr algn="ctr"/>
            <a:r>
              <a:rPr lang="en-CA" sz="2000" dirty="0">
                <a:solidFill>
                  <a:schemeClr val="accent6">
                    <a:lumMod val="50000"/>
                  </a:schemeClr>
                </a:solidFill>
              </a:rPr>
              <a:t>Aggregated </a:t>
            </a:r>
          </a:p>
          <a:p>
            <a:pPr algn="ctr"/>
            <a:r>
              <a:rPr lang="en-CA" sz="2000" dirty="0">
                <a:solidFill>
                  <a:schemeClr val="accent6">
                    <a:lumMod val="50000"/>
                  </a:schemeClr>
                </a:solidFill>
              </a:rPr>
              <a:t>Person-centric Data</a:t>
            </a:r>
          </a:p>
        </p:txBody>
      </p:sp>
      <p:sp>
        <p:nvSpPr>
          <p:cNvPr id="54" name="Oval 53">
            <a:extLst>
              <a:ext uri="{FF2B5EF4-FFF2-40B4-BE49-F238E27FC236}">
                <a16:creationId xmlns:a16="http://schemas.microsoft.com/office/drawing/2014/main" id="{0448A7E4-A37E-EFAB-DAFF-8C353A3557A1}"/>
              </a:ext>
            </a:extLst>
          </p:cNvPr>
          <p:cNvSpPr/>
          <p:nvPr/>
        </p:nvSpPr>
        <p:spPr>
          <a:xfrm>
            <a:off x="5655118" y="1736018"/>
            <a:ext cx="846312" cy="88212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55" name="Picture 54">
            <a:extLst>
              <a:ext uri="{FF2B5EF4-FFF2-40B4-BE49-F238E27FC236}">
                <a16:creationId xmlns:a16="http://schemas.microsoft.com/office/drawing/2014/main" id="{6F9D4EFD-50A1-1AB5-A3B9-60E86BBD793F}"/>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5713788" y="1794375"/>
            <a:ext cx="765412" cy="765412"/>
          </a:xfrm>
          <a:prstGeom prst="rect">
            <a:avLst/>
          </a:prstGeom>
        </p:spPr>
      </p:pic>
      <p:sp>
        <p:nvSpPr>
          <p:cNvPr id="56" name="Oval 55">
            <a:extLst>
              <a:ext uri="{FF2B5EF4-FFF2-40B4-BE49-F238E27FC236}">
                <a16:creationId xmlns:a16="http://schemas.microsoft.com/office/drawing/2014/main" id="{6B961C41-1020-34DB-D637-BCE34BF4E877}"/>
              </a:ext>
            </a:extLst>
          </p:cNvPr>
          <p:cNvSpPr/>
          <p:nvPr/>
        </p:nvSpPr>
        <p:spPr>
          <a:xfrm>
            <a:off x="3586158" y="5780421"/>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57" name="Graphic 56" descr="Fingerprint with solid fill">
            <a:extLst>
              <a:ext uri="{FF2B5EF4-FFF2-40B4-BE49-F238E27FC236}">
                <a16:creationId xmlns:a16="http://schemas.microsoft.com/office/drawing/2014/main" id="{4A9A9426-0E78-8E58-5439-596E75A0E2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0993" y="5836347"/>
            <a:ext cx="756642" cy="756642"/>
          </a:xfrm>
          <a:prstGeom prst="rect">
            <a:avLst/>
          </a:prstGeom>
        </p:spPr>
      </p:pic>
      <p:sp>
        <p:nvSpPr>
          <p:cNvPr id="59" name="Oval 58">
            <a:extLst>
              <a:ext uri="{FF2B5EF4-FFF2-40B4-BE49-F238E27FC236}">
                <a16:creationId xmlns:a16="http://schemas.microsoft.com/office/drawing/2014/main" id="{21739065-F306-06BF-F17C-BC2F6416FEBB}"/>
              </a:ext>
            </a:extLst>
          </p:cNvPr>
          <p:cNvSpPr/>
          <p:nvPr/>
        </p:nvSpPr>
        <p:spPr>
          <a:xfrm>
            <a:off x="3563832" y="3164745"/>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60" name="Graphic 59" descr="Fingerprint with solid fill">
            <a:extLst>
              <a:ext uri="{FF2B5EF4-FFF2-40B4-BE49-F238E27FC236}">
                <a16:creationId xmlns:a16="http://schemas.microsoft.com/office/drawing/2014/main" id="{17385A0B-970D-7533-83D7-06CEB55E7A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8667" y="3220671"/>
            <a:ext cx="756642" cy="756642"/>
          </a:xfrm>
          <a:prstGeom prst="rect">
            <a:avLst/>
          </a:prstGeom>
        </p:spPr>
      </p:pic>
      <p:sp>
        <p:nvSpPr>
          <p:cNvPr id="62" name="Oval 61">
            <a:extLst>
              <a:ext uri="{FF2B5EF4-FFF2-40B4-BE49-F238E27FC236}">
                <a16:creationId xmlns:a16="http://schemas.microsoft.com/office/drawing/2014/main" id="{61B080FE-89ED-0EAA-1EE7-DF8ABD361CD6}"/>
              </a:ext>
            </a:extLst>
          </p:cNvPr>
          <p:cNvSpPr/>
          <p:nvPr/>
        </p:nvSpPr>
        <p:spPr>
          <a:xfrm>
            <a:off x="5589893" y="4586441"/>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63" name="Graphic 62" descr="Fingerprint with solid fill">
            <a:extLst>
              <a:ext uri="{FF2B5EF4-FFF2-40B4-BE49-F238E27FC236}">
                <a16:creationId xmlns:a16="http://schemas.microsoft.com/office/drawing/2014/main" id="{12C4DB91-4734-AD54-FCB6-E1E0DEBE3F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4728" y="4642367"/>
            <a:ext cx="756642" cy="756642"/>
          </a:xfrm>
          <a:prstGeom prst="rect">
            <a:avLst/>
          </a:prstGeom>
        </p:spPr>
      </p:pic>
      <p:sp>
        <p:nvSpPr>
          <p:cNvPr id="64" name="TextBox 63">
            <a:extLst>
              <a:ext uri="{FF2B5EF4-FFF2-40B4-BE49-F238E27FC236}">
                <a16:creationId xmlns:a16="http://schemas.microsoft.com/office/drawing/2014/main" id="{9385B9EA-77C9-7105-B8B1-6DEDFD33B9C5}"/>
              </a:ext>
            </a:extLst>
          </p:cNvPr>
          <p:cNvSpPr txBox="1"/>
          <p:nvPr/>
        </p:nvSpPr>
        <p:spPr>
          <a:xfrm>
            <a:off x="3121489" y="3978951"/>
            <a:ext cx="1746953" cy="707886"/>
          </a:xfrm>
          <a:prstGeom prst="rect">
            <a:avLst/>
          </a:prstGeom>
          <a:noFill/>
        </p:spPr>
        <p:txBody>
          <a:bodyPr wrap="none" rtlCol="0">
            <a:spAutoFit/>
          </a:bodyPr>
          <a:lstStyle/>
          <a:p>
            <a:pPr algn="ctr"/>
            <a:r>
              <a:rPr lang="en-CA" sz="2000" dirty="0">
                <a:solidFill>
                  <a:schemeClr val="tx2"/>
                </a:solidFill>
              </a:rPr>
              <a:t>Person-centric </a:t>
            </a:r>
          </a:p>
          <a:p>
            <a:pPr algn="ctr"/>
            <a:r>
              <a:rPr lang="en-CA" sz="2000" dirty="0">
                <a:solidFill>
                  <a:schemeClr val="tx2"/>
                </a:solidFill>
              </a:rPr>
              <a:t>Data</a:t>
            </a:r>
          </a:p>
        </p:txBody>
      </p:sp>
      <p:sp>
        <p:nvSpPr>
          <p:cNvPr id="65" name="TextBox 64">
            <a:extLst>
              <a:ext uri="{FF2B5EF4-FFF2-40B4-BE49-F238E27FC236}">
                <a16:creationId xmlns:a16="http://schemas.microsoft.com/office/drawing/2014/main" id="{1F8C2335-A140-F5F6-534B-28667499246F}"/>
              </a:ext>
            </a:extLst>
          </p:cNvPr>
          <p:cNvSpPr txBox="1"/>
          <p:nvPr/>
        </p:nvSpPr>
        <p:spPr>
          <a:xfrm>
            <a:off x="11443289" y="5665429"/>
            <a:ext cx="530915" cy="276999"/>
          </a:xfrm>
          <a:prstGeom prst="rect">
            <a:avLst/>
          </a:prstGeom>
          <a:noFill/>
        </p:spPr>
        <p:txBody>
          <a:bodyPr wrap="none" rtlCol="0">
            <a:spAutoFit/>
          </a:bodyPr>
          <a:lstStyle/>
          <a:p>
            <a:pPr algn="l"/>
            <a:r>
              <a:rPr lang="en-CA" sz="1200" dirty="0">
                <a:solidFill>
                  <a:schemeClr val="tx2"/>
                </a:solidFill>
              </a:rPr>
              <a:t>100%</a:t>
            </a:r>
          </a:p>
        </p:txBody>
      </p:sp>
      <p:sp>
        <p:nvSpPr>
          <p:cNvPr id="66" name="TextBox 65">
            <a:extLst>
              <a:ext uri="{FF2B5EF4-FFF2-40B4-BE49-F238E27FC236}">
                <a16:creationId xmlns:a16="http://schemas.microsoft.com/office/drawing/2014/main" id="{1696DC8C-06FE-D4F3-949E-6D2928E93AD7}"/>
              </a:ext>
            </a:extLst>
          </p:cNvPr>
          <p:cNvSpPr txBox="1"/>
          <p:nvPr/>
        </p:nvSpPr>
        <p:spPr>
          <a:xfrm>
            <a:off x="11565118" y="6967331"/>
            <a:ext cx="409086" cy="276999"/>
          </a:xfrm>
          <a:prstGeom prst="rect">
            <a:avLst/>
          </a:prstGeom>
          <a:noFill/>
        </p:spPr>
        <p:txBody>
          <a:bodyPr wrap="none" rtlCol="0">
            <a:spAutoFit/>
          </a:bodyPr>
          <a:lstStyle/>
          <a:p>
            <a:pPr algn="l"/>
            <a:r>
              <a:rPr lang="en-CA" sz="1200" dirty="0">
                <a:solidFill>
                  <a:schemeClr val="tx2"/>
                </a:solidFill>
              </a:rPr>
              <a:t>0% </a:t>
            </a:r>
          </a:p>
        </p:txBody>
      </p:sp>
    </p:spTree>
    <p:extLst>
      <p:ext uri="{BB962C8B-B14F-4D97-AF65-F5344CB8AC3E}">
        <p14:creationId xmlns:p14="http://schemas.microsoft.com/office/powerpoint/2010/main" val="12963539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3C5626-887C-DC58-BC07-62E2B6102C5A}"/>
              </a:ext>
            </a:extLst>
          </p:cNvPr>
          <p:cNvSpPr txBox="1"/>
          <p:nvPr/>
        </p:nvSpPr>
        <p:spPr>
          <a:xfrm>
            <a:off x="2274640" y="442392"/>
            <a:ext cx="10081120" cy="1569660"/>
          </a:xfrm>
          <a:prstGeom prst="rect">
            <a:avLst/>
          </a:prstGeom>
          <a:noFill/>
        </p:spPr>
        <p:txBody>
          <a:bodyPr wrap="square" rtlCol="0">
            <a:spAutoFit/>
          </a:bodyPr>
          <a:lstStyle/>
          <a:p>
            <a:pPr algn="ctr"/>
            <a:r>
              <a:rPr lang="en-CA" sz="3200" b="1" dirty="0">
                <a:solidFill>
                  <a:schemeClr val="tx2"/>
                </a:solidFill>
              </a:rPr>
              <a:t>Over time, more and more of the traffic into the </a:t>
            </a:r>
            <a:r>
              <a:rPr lang="en-CA" sz="3200" b="1" dirty="0">
                <a:solidFill>
                  <a:schemeClr val="accent5"/>
                </a:solidFill>
              </a:rPr>
              <a:t>HMIS</a:t>
            </a:r>
            <a:r>
              <a:rPr lang="en-CA" sz="3200" b="1" dirty="0">
                <a:solidFill>
                  <a:schemeClr val="tx2"/>
                </a:solidFill>
              </a:rPr>
              <a:t> will evolve to become </a:t>
            </a:r>
            <a:r>
              <a:rPr lang="en-CA" sz="3200" b="1" dirty="0">
                <a:solidFill>
                  <a:schemeClr val="accent5"/>
                </a:solidFill>
              </a:rPr>
              <a:t>batch-aggregated</a:t>
            </a:r>
            <a:r>
              <a:rPr lang="en-CA" sz="3200" b="1" dirty="0">
                <a:solidFill>
                  <a:schemeClr val="tx2"/>
                </a:solidFill>
              </a:rPr>
              <a:t> (from the SHR) or </a:t>
            </a:r>
            <a:r>
              <a:rPr lang="en-CA" sz="3200" b="1" dirty="0">
                <a:solidFill>
                  <a:schemeClr val="accent5"/>
                </a:solidFill>
              </a:rPr>
              <a:t>de-identified</a:t>
            </a:r>
            <a:r>
              <a:rPr lang="en-CA" sz="3200" b="1" dirty="0">
                <a:solidFill>
                  <a:schemeClr val="tx2"/>
                </a:solidFill>
              </a:rPr>
              <a:t> person-centric data.</a:t>
            </a:r>
          </a:p>
        </p:txBody>
      </p:sp>
      <p:pic>
        <p:nvPicPr>
          <p:cNvPr id="3" name="Picture 2">
            <a:extLst>
              <a:ext uri="{FF2B5EF4-FFF2-40B4-BE49-F238E27FC236}">
                <a16:creationId xmlns:a16="http://schemas.microsoft.com/office/drawing/2014/main" id="{A1E8C1B7-31D6-01B8-4970-2E0E55B2E46C}"/>
              </a:ext>
            </a:extLst>
          </p:cNvPr>
          <p:cNvPicPr>
            <a:picLocks noChangeAspect="1"/>
          </p:cNvPicPr>
          <p:nvPr/>
        </p:nvPicPr>
        <p:blipFill>
          <a:blip r:embed="rId2"/>
          <a:stretch>
            <a:fillRect/>
          </a:stretch>
        </p:blipFill>
        <p:spPr>
          <a:xfrm>
            <a:off x="636492" y="2449396"/>
            <a:ext cx="7830836" cy="4833625"/>
          </a:xfrm>
          <a:prstGeom prst="rect">
            <a:avLst/>
          </a:prstGeom>
        </p:spPr>
      </p:pic>
      <p:pic>
        <p:nvPicPr>
          <p:cNvPr id="9" name="Picture 8">
            <a:extLst>
              <a:ext uri="{FF2B5EF4-FFF2-40B4-BE49-F238E27FC236}">
                <a16:creationId xmlns:a16="http://schemas.microsoft.com/office/drawing/2014/main" id="{8F04D982-5755-8D2C-36C0-F6A734ADEBFD}"/>
              </a:ext>
            </a:extLst>
          </p:cNvPr>
          <p:cNvPicPr>
            <a:picLocks noChangeAspect="1"/>
          </p:cNvPicPr>
          <p:nvPr/>
        </p:nvPicPr>
        <p:blipFill>
          <a:blip r:embed="rId3"/>
          <a:stretch>
            <a:fillRect/>
          </a:stretch>
        </p:blipFill>
        <p:spPr>
          <a:xfrm>
            <a:off x="8755360" y="3227397"/>
            <a:ext cx="5374877" cy="3277621"/>
          </a:xfrm>
          <a:prstGeom prst="rect">
            <a:avLst/>
          </a:prstGeom>
        </p:spPr>
      </p:pic>
    </p:spTree>
    <p:extLst>
      <p:ext uri="{BB962C8B-B14F-4D97-AF65-F5344CB8AC3E}">
        <p14:creationId xmlns:p14="http://schemas.microsoft.com/office/powerpoint/2010/main" val="11834660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Rectangle: Rounded Corners 31">
            <a:extLst>
              <a:ext uri="{FF2B5EF4-FFF2-40B4-BE49-F238E27FC236}">
                <a16:creationId xmlns:a16="http://schemas.microsoft.com/office/drawing/2014/main" id="{63F3823E-BDE1-6A7F-2162-D1960FFEE1BB}"/>
              </a:ext>
            </a:extLst>
          </p:cNvPr>
          <p:cNvSpPr/>
          <p:nvPr/>
        </p:nvSpPr>
        <p:spPr>
          <a:xfrm>
            <a:off x="6268546" y="2636613"/>
            <a:ext cx="3350678" cy="115817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7" name="Rectangle: Rounded Corners 36">
            <a:extLst>
              <a:ext uri="{FF2B5EF4-FFF2-40B4-BE49-F238E27FC236}">
                <a16:creationId xmlns:a16="http://schemas.microsoft.com/office/drawing/2014/main" id="{544555AA-74E4-136C-A20F-E6E886AC362B}"/>
              </a:ext>
            </a:extLst>
          </p:cNvPr>
          <p:cNvSpPr/>
          <p:nvPr/>
        </p:nvSpPr>
        <p:spPr>
          <a:xfrm>
            <a:off x="7837775" y="914874"/>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2" name="Rectangle: Rounded Corners 41">
            <a:extLst>
              <a:ext uri="{FF2B5EF4-FFF2-40B4-BE49-F238E27FC236}">
                <a16:creationId xmlns:a16="http://schemas.microsoft.com/office/drawing/2014/main" id="{1BB4010A-DE10-30EF-F167-02290045633D}"/>
              </a:ext>
            </a:extLst>
          </p:cNvPr>
          <p:cNvSpPr/>
          <p:nvPr/>
        </p:nvSpPr>
        <p:spPr>
          <a:xfrm>
            <a:off x="8866636" y="92901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C3EFA641-D9F6-2C07-0EE7-D31BD6FC9B42}"/>
              </a:ext>
            </a:extLst>
          </p:cNvPr>
          <p:cNvSpPr/>
          <p:nvPr/>
        </p:nvSpPr>
        <p:spPr>
          <a:xfrm>
            <a:off x="11672661" y="298375"/>
            <a:ext cx="275135" cy="250770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11313890" y="2715488"/>
            <a:ext cx="1000899"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E0B46879-4A89-BB0B-12E3-65BDF452CAD6}"/>
              </a:ext>
            </a:extLst>
          </p:cNvPr>
          <p:cNvSpPr/>
          <p:nvPr/>
        </p:nvSpPr>
        <p:spPr>
          <a:xfrm>
            <a:off x="7903288" y="90303"/>
            <a:ext cx="4044507" cy="28081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6762973" y="813407"/>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268546" y="315382"/>
            <a:ext cx="3350678" cy="89772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A353B1C-0A6D-962F-BBA1-B696E40F22D4}"/>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44" name="TextBox 43">
            <a:extLst>
              <a:ext uri="{FF2B5EF4-FFF2-40B4-BE49-F238E27FC236}">
                <a16:creationId xmlns:a16="http://schemas.microsoft.com/office/drawing/2014/main" id="{5609F3C2-55C9-3F5A-3156-C784A1E6ECB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2" name="TextBox 1">
            <a:extLst>
              <a:ext uri="{FF2B5EF4-FFF2-40B4-BE49-F238E27FC236}">
                <a16:creationId xmlns:a16="http://schemas.microsoft.com/office/drawing/2014/main" id="{FE3FA486-6309-C2C7-D2C6-B2BDB62E1A17}"/>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45" name="TextBox 44">
            <a:extLst>
              <a:ext uri="{FF2B5EF4-FFF2-40B4-BE49-F238E27FC236}">
                <a16:creationId xmlns:a16="http://schemas.microsoft.com/office/drawing/2014/main" id="{8D2689D3-D05E-749F-D0C6-CC033B4E824A}"/>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46" name="TextBox 45">
            <a:extLst>
              <a:ext uri="{FF2B5EF4-FFF2-40B4-BE49-F238E27FC236}">
                <a16:creationId xmlns:a16="http://schemas.microsoft.com/office/drawing/2014/main" id="{092165FE-59CE-E107-FA6D-250363DB3C29}"/>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47" name="TextBox 46">
            <a:extLst>
              <a:ext uri="{FF2B5EF4-FFF2-40B4-BE49-F238E27FC236}">
                <a16:creationId xmlns:a16="http://schemas.microsoft.com/office/drawing/2014/main" id="{688A0D11-5E30-0A85-7951-7C09462474CB}"/>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53" name="TextBox 52">
            <a:extLst>
              <a:ext uri="{FF2B5EF4-FFF2-40B4-BE49-F238E27FC236}">
                <a16:creationId xmlns:a16="http://schemas.microsoft.com/office/drawing/2014/main" id="{80EB6A0C-4E82-73AC-F71D-443417A338AC}"/>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55" name="TextBox 54">
            <a:extLst>
              <a:ext uri="{FF2B5EF4-FFF2-40B4-BE49-F238E27FC236}">
                <a16:creationId xmlns:a16="http://schemas.microsoft.com/office/drawing/2014/main" id="{37F42A43-8939-8DDE-6EDE-63BFAB113A81}"/>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57" name="TextBox 56">
            <a:extLst>
              <a:ext uri="{FF2B5EF4-FFF2-40B4-BE49-F238E27FC236}">
                <a16:creationId xmlns:a16="http://schemas.microsoft.com/office/drawing/2014/main" id="{9A05676E-8E31-E4EB-7C8B-531344F6DE16}"/>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58" name="TextBox 57">
            <a:extLst>
              <a:ext uri="{FF2B5EF4-FFF2-40B4-BE49-F238E27FC236}">
                <a16:creationId xmlns:a16="http://schemas.microsoft.com/office/drawing/2014/main" id="{9B98D453-58DF-4F2C-6440-9F8FEE9E6695}"/>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61" name="TextBox 60">
            <a:extLst>
              <a:ext uri="{FF2B5EF4-FFF2-40B4-BE49-F238E27FC236}">
                <a16:creationId xmlns:a16="http://schemas.microsoft.com/office/drawing/2014/main" id="{6484AD02-4D0D-BB40-7E16-F39605BC69F4}"/>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62" name="TextBox 61">
            <a:extLst>
              <a:ext uri="{FF2B5EF4-FFF2-40B4-BE49-F238E27FC236}">
                <a16:creationId xmlns:a16="http://schemas.microsoft.com/office/drawing/2014/main" id="{F7729A64-62CA-7395-EEA1-C0BDE22E5AEB}"/>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9" name="Rectangle 38">
            <a:extLst>
              <a:ext uri="{FF2B5EF4-FFF2-40B4-BE49-F238E27FC236}">
                <a16:creationId xmlns:a16="http://schemas.microsoft.com/office/drawing/2014/main" id="{6C3303FD-F16A-EA91-4B02-E6C2941EA9D4}"/>
              </a:ext>
            </a:extLst>
          </p:cNvPr>
          <p:cNvSpPr/>
          <p:nvPr/>
        </p:nvSpPr>
        <p:spPr>
          <a:xfrm>
            <a:off x="1400729" y="485047"/>
            <a:ext cx="4088839" cy="551348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Refresh and Update Interlinked Registries</a:t>
            </a:r>
            <a:r>
              <a:rPr lang="en-US" sz="1800" dirty="0">
                <a:solidFill>
                  <a:schemeClr val="tx2"/>
                </a:solidFill>
                <a:effectLst/>
                <a:ea typeface="Calibri" panose="020F0502020204030204" pitchFamily="34" charset="0"/>
                <a:cs typeface="Myanmar Text" panose="020B0502040204020203" pitchFamily="34" charset="0"/>
              </a:rPr>
              <a:t>. The HIE FHIR Server’s data regarding facilities, organizations, and health workers will need to be regularly refreshed and the cross-referencing between these data will need to be governed and managed. The sources of these data are expected to be a </a:t>
            </a:r>
            <a:r>
              <a:rPr lang="en-US" sz="1800" i="1" dirty="0">
                <a:solidFill>
                  <a:schemeClr val="tx2"/>
                </a:solidFill>
                <a:effectLst/>
                <a:ea typeface="Calibri" panose="020F0502020204030204" pitchFamily="34" charset="0"/>
                <a:cs typeface="Myanmar Text" panose="020B0502040204020203" pitchFamily="34" charset="0"/>
              </a:rPr>
              <a:t>federation</a:t>
            </a:r>
            <a:r>
              <a:rPr lang="en-US" sz="1800" dirty="0">
                <a:solidFill>
                  <a:schemeClr val="tx2"/>
                </a:solidFill>
                <a:effectLst/>
                <a:ea typeface="Calibri" panose="020F0502020204030204" pitchFamily="34" charset="0"/>
                <a:cs typeface="Myanmar Text" panose="020B0502040204020203" pitchFamily="34" charset="0"/>
              </a:rPr>
              <a:t> of underlying health worker directories (HWD), facility directories (FD) and organization (ORG) directories. Some HMIS solutions, such as DHIS2 as an example, can also play the role of a facility directory or an organization directory. The refresh transaction is shown as transaction (</a:t>
            </a:r>
            <a:r>
              <a:rPr lang="en-US" sz="1800" dirty="0">
                <a:solidFill>
                  <a:schemeClr val="tx2"/>
                </a:solidFill>
                <a:effectLst/>
                <a:highlight>
                  <a:srgbClr val="00FFFF"/>
                </a:highlight>
                <a:ea typeface="Calibri" panose="020F0502020204030204" pitchFamily="34" charset="0"/>
                <a:cs typeface="Myanmar Text" panose="020B0502040204020203" pitchFamily="34" charset="0"/>
              </a:rPr>
              <a:t>16</a:t>
            </a:r>
            <a:r>
              <a:rPr lang="en-US" sz="1800" dirty="0">
                <a:solidFill>
                  <a:schemeClr val="tx2"/>
                </a:solidFill>
                <a:effectLst/>
                <a:ea typeface="Calibri" panose="020F0502020204030204" pitchFamily="34" charset="0"/>
                <a:cs typeface="Myanmar Text" panose="020B0502040204020203" pitchFamily="34" charset="0"/>
              </a:rPr>
              <a:t>). </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4054550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sp>
        <p:nvSpPr>
          <p:cNvPr id="6" name="Cloud 5">
            <a:extLst>
              <a:ext uri="{FF2B5EF4-FFF2-40B4-BE49-F238E27FC236}">
                <a16:creationId xmlns:a16="http://schemas.microsoft.com/office/drawing/2014/main" id="{7CD89027-6CC4-BB83-8CE3-47B8F7E24DE1}"/>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2AAA66F6-485B-61E1-AB92-B418D67249F4}"/>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66298863-7FCA-8263-2791-BF24DA99CC67}"/>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4" name="Graphic 13">
            <a:extLst>
              <a:ext uri="{FF2B5EF4-FFF2-40B4-BE49-F238E27FC236}">
                <a16:creationId xmlns:a16="http://schemas.microsoft.com/office/drawing/2014/main" id="{A97A16D8-7024-B3FA-1B64-B6723CD849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9125" y="2241890"/>
            <a:ext cx="1196081" cy="1608289"/>
          </a:xfrm>
          <a:prstGeom prst="rect">
            <a:avLst/>
          </a:prstGeom>
        </p:spPr>
      </p:pic>
      <p:sp>
        <p:nvSpPr>
          <p:cNvPr id="19" name="TextBox 18">
            <a:extLst>
              <a:ext uri="{FF2B5EF4-FFF2-40B4-BE49-F238E27FC236}">
                <a16:creationId xmlns:a16="http://schemas.microsoft.com/office/drawing/2014/main" id="{AFA2B06C-AE58-EF99-C525-B1AABB1B2616}"/>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20" name="TextBox 19">
            <a:extLst>
              <a:ext uri="{FF2B5EF4-FFF2-40B4-BE49-F238E27FC236}">
                <a16:creationId xmlns:a16="http://schemas.microsoft.com/office/drawing/2014/main" id="{CDB54D23-93E3-E628-6A5E-AD1F1353090B}"/>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21" name="Cloud 20">
            <a:extLst>
              <a:ext uri="{FF2B5EF4-FFF2-40B4-BE49-F238E27FC236}">
                <a16:creationId xmlns:a16="http://schemas.microsoft.com/office/drawing/2014/main" id="{703CB9F6-95E7-8441-879A-ECA5D714C691}"/>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pic>
        <p:nvPicPr>
          <p:cNvPr id="22" name="Graphic 21" descr="Computer with solid fill">
            <a:extLst>
              <a:ext uri="{FF2B5EF4-FFF2-40B4-BE49-F238E27FC236}">
                <a16:creationId xmlns:a16="http://schemas.microsoft.com/office/drawing/2014/main" id="{BC48EDD8-B0F2-AA6B-1505-95967A64ED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0877" y="2431565"/>
            <a:ext cx="914400" cy="914400"/>
          </a:xfrm>
          <a:prstGeom prst="rect">
            <a:avLst/>
          </a:prstGeom>
        </p:spPr>
      </p:pic>
    </p:spTree>
    <p:extLst>
      <p:ext uri="{BB962C8B-B14F-4D97-AF65-F5344CB8AC3E}">
        <p14:creationId xmlns:p14="http://schemas.microsoft.com/office/powerpoint/2010/main" val="1763795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10671374" y="4796282"/>
            <a:ext cx="1276421"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5D3F4C4-4744-D720-94CB-296404D5C68F}"/>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26" name="TextBox 25">
            <a:extLst>
              <a:ext uri="{FF2B5EF4-FFF2-40B4-BE49-F238E27FC236}">
                <a16:creationId xmlns:a16="http://schemas.microsoft.com/office/drawing/2014/main" id="{D883B9EB-12DD-AD8D-FFC9-F106AE83A79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2" name="TextBox 1">
            <a:extLst>
              <a:ext uri="{FF2B5EF4-FFF2-40B4-BE49-F238E27FC236}">
                <a16:creationId xmlns:a16="http://schemas.microsoft.com/office/drawing/2014/main" id="{76224F05-D161-1E36-4B5E-91E60CBCE968}"/>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28" name="TextBox 27">
            <a:extLst>
              <a:ext uri="{FF2B5EF4-FFF2-40B4-BE49-F238E27FC236}">
                <a16:creationId xmlns:a16="http://schemas.microsoft.com/office/drawing/2014/main" id="{3280D8D0-A3EE-2CD4-324B-12E3181E5547}"/>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31" name="TextBox 30">
            <a:extLst>
              <a:ext uri="{FF2B5EF4-FFF2-40B4-BE49-F238E27FC236}">
                <a16:creationId xmlns:a16="http://schemas.microsoft.com/office/drawing/2014/main" id="{317D3546-14EE-2CDD-8FD3-886870D31326}"/>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32" name="TextBox 31">
            <a:extLst>
              <a:ext uri="{FF2B5EF4-FFF2-40B4-BE49-F238E27FC236}">
                <a16:creationId xmlns:a16="http://schemas.microsoft.com/office/drawing/2014/main" id="{9F102193-C0D3-FFF8-0E82-0C7022A03306}"/>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37" name="TextBox 36">
            <a:extLst>
              <a:ext uri="{FF2B5EF4-FFF2-40B4-BE49-F238E27FC236}">
                <a16:creationId xmlns:a16="http://schemas.microsoft.com/office/drawing/2014/main" id="{C39CA662-3A7F-50AA-1DFE-181270C50336}"/>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41" name="TextBox 40">
            <a:extLst>
              <a:ext uri="{FF2B5EF4-FFF2-40B4-BE49-F238E27FC236}">
                <a16:creationId xmlns:a16="http://schemas.microsoft.com/office/drawing/2014/main" id="{28F9E5E6-2CCC-549B-00CD-30F904807F0E}"/>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42" name="TextBox 41">
            <a:extLst>
              <a:ext uri="{FF2B5EF4-FFF2-40B4-BE49-F238E27FC236}">
                <a16:creationId xmlns:a16="http://schemas.microsoft.com/office/drawing/2014/main" id="{1047E217-058D-04FB-5F01-D7F8B38B623E}"/>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44" name="TextBox 43">
            <a:extLst>
              <a:ext uri="{FF2B5EF4-FFF2-40B4-BE49-F238E27FC236}">
                <a16:creationId xmlns:a16="http://schemas.microsoft.com/office/drawing/2014/main" id="{40751A28-7474-EC56-FB4C-EAF3E575FA1B}"/>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45" name="TextBox 44">
            <a:extLst>
              <a:ext uri="{FF2B5EF4-FFF2-40B4-BE49-F238E27FC236}">
                <a16:creationId xmlns:a16="http://schemas.microsoft.com/office/drawing/2014/main" id="{CD399226-0E2F-AD0B-5959-692845BD6D73}"/>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46" name="TextBox 45">
            <a:extLst>
              <a:ext uri="{FF2B5EF4-FFF2-40B4-BE49-F238E27FC236}">
                <a16:creationId xmlns:a16="http://schemas.microsoft.com/office/drawing/2014/main" id="{0687968A-934A-7D0D-0354-2F2B412577CA}"/>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
        <p:nvSpPr>
          <p:cNvPr id="39" name="Rectangle 38">
            <a:extLst>
              <a:ext uri="{FF2B5EF4-FFF2-40B4-BE49-F238E27FC236}">
                <a16:creationId xmlns:a16="http://schemas.microsoft.com/office/drawing/2014/main" id="{6C3303FD-F16A-EA91-4B02-E6C2941EA9D4}"/>
              </a:ext>
            </a:extLst>
          </p:cNvPr>
          <p:cNvSpPr/>
          <p:nvPr/>
        </p:nvSpPr>
        <p:spPr>
          <a:xfrm>
            <a:off x="534371" y="1667497"/>
            <a:ext cx="4483134" cy="268520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2"/>
                </a:solidFill>
                <a:effectLst/>
                <a:ea typeface="Calibri" panose="020F0502020204030204" pitchFamily="34" charset="0"/>
                <a:cs typeface="Myanmar Text" panose="020B0502040204020203" pitchFamily="34" charset="0"/>
              </a:rPr>
              <a:t>Privacy, Security, and Auditing</a:t>
            </a:r>
            <a:r>
              <a:rPr lang="en-US" sz="1800" dirty="0">
                <a:solidFill>
                  <a:schemeClr val="tx2"/>
                </a:solidFill>
                <a:effectLst/>
                <a:ea typeface="Calibri" panose="020F0502020204030204" pitchFamily="34" charset="0"/>
                <a:cs typeface="Myanmar Text" panose="020B0502040204020203" pitchFamily="34" charset="0"/>
              </a:rPr>
              <a:t>. The Interoperability Layer is used to manage the HIE’s transactional traffic. This includes enforcing key mandates related to authentication, authorization, privacy / consent, consistent time, and auditing. These are </a:t>
            </a:r>
            <a:r>
              <a:rPr lang="en-US" sz="1800" i="1" dirty="0">
                <a:solidFill>
                  <a:schemeClr val="tx2"/>
                </a:solidFill>
                <a:effectLst/>
                <a:ea typeface="Calibri" panose="020F0502020204030204" pitchFamily="34" charset="0"/>
                <a:cs typeface="Myanmar Text" panose="020B0502040204020203" pitchFamily="34" charset="0"/>
              </a:rPr>
              <a:t>pervasive</a:t>
            </a:r>
            <a:r>
              <a:rPr lang="en-US" sz="1800" dirty="0">
                <a:solidFill>
                  <a:schemeClr val="tx2"/>
                </a:solidFill>
                <a:effectLst/>
                <a:ea typeface="Calibri" panose="020F0502020204030204" pitchFamily="34" charset="0"/>
                <a:cs typeface="Myanmar Text" panose="020B0502040204020203" pitchFamily="34" charset="0"/>
              </a:rPr>
              <a:t> requirements that apply to all traffic that traverses the HIE.</a:t>
            </a:r>
            <a:endParaRPr lang="en-CA" sz="1800" dirty="0">
              <a:solidFill>
                <a:schemeClr val="tx2"/>
              </a:solidFill>
              <a:effectLst/>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448814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B1FD49-B4E0-411B-D27A-B42597A8A296}"/>
              </a:ext>
            </a:extLst>
          </p:cNvPr>
          <p:cNvSpPr>
            <a:spLocks noGrp="1"/>
          </p:cNvSpPr>
          <p:nvPr>
            <p:ph type="title"/>
          </p:nvPr>
        </p:nvSpPr>
        <p:spPr/>
        <p:txBody>
          <a:bodyPr/>
          <a:lstStyle/>
          <a:p>
            <a:r>
              <a:rPr lang="en-CA" dirty="0"/>
              <a:t>LEVERAGING LEGACY SOLUTIONS</a:t>
            </a:r>
          </a:p>
        </p:txBody>
      </p:sp>
      <p:sp>
        <p:nvSpPr>
          <p:cNvPr id="4" name="Content Placeholder 3">
            <a:extLst>
              <a:ext uri="{FF2B5EF4-FFF2-40B4-BE49-F238E27FC236}">
                <a16:creationId xmlns:a16="http://schemas.microsoft.com/office/drawing/2014/main" id="{F04A3434-90ED-B145-A9EB-8C78BE46B7ED}"/>
              </a:ext>
            </a:extLst>
          </p:cNvPr>
          <p:cNvSpPr>
            <a:spLocks noGrp="1"/>
          </p:cNvSpPr>
          <p:nvPr>
            <p:ph idx="1"/>
          </p:nvPr>
        </p:nvSpPr>
        <p:spPr>
          <a:xfrm>
            <a:off x="731520" y="1920243"/>
            <a:ext cx="12056288" cy="5431155"/>
          </a:xfrm>
        </p:spPr>
        <p:txBody>
          <a:bodyPr>
            <a:normAutofit/>
          </a:bodyPr>
          <a:lstStyle/>
          <a:p>
            <a:r>
              <a:rPr lang="en-CA" sz="2800" b="1" dirty="0"/>
              <a:t>There may be architectural elements have been deployed and taken to </a:t>
            </a:r>
            <a:r>
              <a:rPr lang="en-CA" sz="2800" b="1" dirty="0">
                <a:solidFill>
                  <a:schemeClr val="accent5"/>
                </a:solidFill>
              </a:rPr>
              <a:t>scale</a:t>
            </a:r>
            <a:r>
              <a:rPr lang="en-CA" sz="2800" b="1" dirty="0"/>
              <a:t>.</a:t>
            </a:r>
          </a:p>
          <a:p>
            <a:r>
              <a:rPr lang="en-CA" sz="2800" b="1" dirty="0"/>
              <a:t>Where practical, these </a:t>
            </a:r>
            <a:r>
              <a:rPr lang="en-CA" sz="2800" b="1" dirty="0">
                <a:solidFill>
                  <a:schemeClr val="accent5"/>
                </a:solidFill>
              </a:rPr>
              <a:t>legacy solutions </a:t>
            </a:r>
            <a:r>
              <a:rPr lang="en-CA" sz="2800" b="1" dirty="0"/>
              <a:t>will be </a:t>
            </a:r>
            <a:r>
              <a:rPr lang="en-CA" sz="2800" b="1" dirty="0">
                <a:solidFill>
                  <a:schemeClr val="accent5"/>
                </a:solidFill>
              </a:rPr>
              <a:t>incorporated</a:t>
            </a:r>
            <a:r>
              <a:rPr lang="en-CA" sz="2800" b="1" dirty="0"/>
              <a:t> into the HIE. This will be accomplished by developing a </a:t>
            </a:r>
            <a:r>
              <a:rPr lang="en-CA" sz="2800" b="1" dirty="0">
                <a:solidFill>
                  <a:schemeClr val="accent5"/>
                </a:solidFill>
              </a:rPr>
              <a:t>standards-conformant wrapper </a:t>
            </a:r>
            <a:r>
              <a:rPr lang="en-CA" sz="2800" b="1" dirty="0"/>
              <a:t>(a façade) for the existing solution.</a:t>
            </a:r>
          </a:p>
          <a:p>
            <a:r>
              <a:rPr lang="en-CA" sz="2800" b="1" dirty="0"/>
              <a:t>The </a:t>
            </a:r>
            <a:r>
              <a:rPr lang="en-CA" sz="2800" b="1" dirty="0">
                <a:solidFill>
                  <a:schemeClr val="accent5"/>
                </a:solidFill>
              </a:rPr>
              <a:t>façade</a:t>
            </a:r>
            <a:r>
              <a:rPr lang="en-CA" sz="2800" b="1" dirty="0"/>
              <a:t> will be used to add a communications interface to the legacy solution that </a:t>
            </a:r>
            <a:r>
              <a:rPr lang="en-CA" sz="2800" b="1" dirty="0">
                <a:solidFill>
                  <a:schemeClr val="accent5"/>
                </a:solidFill>
              </a:rPr>
              <a:t>adheres</a:t>
            </a:r>
            <a:r>
              <a:rPr lang="en-CA" sz="2800" b="1" dirty="0"/>
              <a:t> to the HIE’s </a:t>
            </a:r>
            <a:r>
              <a:rPr lang="en-CA" sz="2800" b="1" dirty="0">
                <a:solidFill>
                  <a:schemeClr val="accent5"/>
                </a:solidFill>
              </a:rPr>
              <a:t>normative</a:t>
            </a:r>
            <a:r>
              <a:rPr lang="en-CA" sz="2800" b="1" dirty="0"/>
              <a:t> transaction processing </a:t>
            </a:r>
            <a:r>
              <a:rPr lang="en-CA" sz="2800" b="1" dirty="0">
                <a:solidFill>
                  <a:schemeClr val="accent5"/>
                </a:solidFill>
              </a:rPr>
              <a:t>specifications</a:t>
            </a:r>
            <a:r>
              <a:rPr lang="en-CA" sz="2800" b="1" dirty="0"/>
              <a:t>.</a:t>
            </a:r>
          </a:p>
          <a:p>
            <a:r>
              <a:rPr lang="en-CA" sz="2800" b="1" dirty="0">
                <a:solidFill>
                  <a:schemeClr val="accent5"/>
                </a:solidFill>
              </a:rPr>
              <a:t>Loose coupling </a:t>
            </a:r>
            <a:r>
              <a:rPr lang="en-CA" sz="2800" b="1" dirty="0"/>
              <a:t>will be favoured; this will best defend </a:t>
            </a:r>
            <a:r>
              <a:rPr lang="en-CA" sz="2800" b="1" dirty="0">
                <a:solidFill>
                  <a:schemeClr val="accent5"/>
                </a:solidFill>
              </a:rPr>
              <a:t>OLTP performance </a:t>
            </a:r>
            <a:r>
              <a:rPr lang="en-CA" sz="2800" b="1" dirty="0"/>
              <a:t>of the HIE’s FHIR Server.</a:t>
            </a:r>
          </a:p>
        </p:txBody>
      </p:sp>
      <p:sp>
        <p:nvSpPr>
          <p:cNvPr id="2" name="Slide Number Placeholder 1">
            <a:extLst>
              <a:ext uri="{FF2B5EF4-FFF2-40B4-BE49-F238E27FC236}">
                <a16:creationId xmlns:a16="http://schemas.microsoft.com/office/drawing/2014/main" id="{E1A2BD92-3C8A-5FC3-46F3-38330193425E}"/>
              </a:ext>
            </a:extLst>
          </p:cNvPr>
          <p:cNvSpPr>
            <a:spLocks noGrp="1"/>
          </p:cNvSpPr>
          <p:nvPr>
            <p:ph type="sldNum" sz="quarter" idx="12"/>
          </p:nvPr>
        </p:nvSpPr>
        <p:spPr/>
        <p:txBody>
          <a:bodyPr/>
          <a:lstStyle/>
          <a:p>
            <a:fld id="{6734F48E-A456-4E2F-B17E-509464F7A050}" type="slidenum">
              <a:rPr lang="en-CA" smtClean="0"/>
              <a:pPr/>
              <a:t>81</a:t>
            </a:fld>
            <a:endParaRPr lang="en-CA"/>
          </a:p>
        </p:txBody>
      </p:sp>
    </p:spTree>
    <p:extLst>
      <p:ext uri="{BB962C8B-B14F-4D97-AF65-F5344CB8AC3E}">
        <p14:creationId xmlns:p14="http://schemas.microsoft.com/office/powerpoint/2010/main" val="1584289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C7F741-24C5-93AF-F62D-AFF83AF2B215}"/>
              </a:ext>
            </a:extLst>
          </p:cNvPr>
          <p:cNvSpPr>
            <a:spLocks noGrp="1"/>
          </p:cNvSpPr>
          <p:nvPr>
            <p:ph type="sldNum" sz="quarter" idx="12"/>
          </p:nvPr>
        </p:nvSpPr>
        <p:spPr/>
        <p:txBody>
          <a:bodyPr/>
          <a:lstStyle/>
          <a:p>
            <a:fld id="{6734F48E-A456-4E2F-B17E-509464F7A050}" type="slidenum">
              <a:rPr lang="en-CA" smtClean="0"/>
              <a:pPr/>
              <a:t>82</a:t>
            </a:fld>
            <a:endParaRPr lang="en-CA"/>
          </a:p>
        </p:txBody>
      </p:sp>
      <p:sp>
        <p:nvSpPr>
          <p:cNvPr id="5" name="Cube 4">
            <a:extLst>
              <a:ext uri="{FF2B5EF4-FFF2-40B4-BE49-F238E27FC236}">
                <a16:creationId xmlns:a16="http://schemas.microsoft.com/office/drawing/2014/main" id="{766A57F5-716C-C5AD-B1D5-D4ECFDB8089F}"/>
              </a:ext>
            </a:extLst>
          </p:cNvPr>
          <p:cNvSpPr/>
          <p:nvPr/>
        </p:nvSpPr>
        <p:spPr>
          <a:xfrm>
            <a:off x="3858816" y="1954560"/>
            <a:ext cx="2448272" cy="2160240"/>
          </a:xfrm>
          <a:prstGeom prst="cub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7" name="Straight Connector 6">
            <a:extLst>
              <a:ext uri="{FF2B5EF4-FFF2-40B4-BE49-F238E27FC236}">
                <a16:creationId xmlns:a16="http://schemas.microsoft.com/office/drawing/2014/main" id="{369A94E8-D23C-55C5-C8E4-D683C79AF626}"/>
              </a:ext>
            </a:extLst>
          </p:cNvPr>
          <p:cNvCxnSpPr>
            <a:cxnSpLocks/>
            <a:endCxn id="9" idx="2"/>
          </p:cNvCxnSpPr>
          <p:nvPr/>
        </p:nvCxnSpPr>
        <p:spPr>
          <a:xfrm>
            <a:off x="6091064" y="2962672"/>
            <a:ext cx="792088"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BEAA5C5-D8BC-EF85-62B8-69FF352BC4ED}"/>
              </a:ext>
            </a:extLst>
          </p:cNvPr>
          <p:cNvSpPr/>
          <p:nvPr/>
        </p:nvSpPr>
        <p:spPr>
          <a:xfrm>
            <a:off x="6883152" y="2710652"/>
            <a:ext cx="504056" cy="504039"/>
          </a:xfrm>
          <a:prstGeom prst="ellipse">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603A72A2-7E98-6CB6-F641-A395C463591B}"/>
              </a:ext>
            </a:extLst>
          </p:cNvPr>
          <p:cNvSpPr txBox="1"/>
          <p:nvPr/>
        </p:nvSpPr>
        <p:spPr>
          <a:xfrm>
            <a:off x="1960834" y="2458616"/>
            <a:ext cx="1702710" cy="1384995"/>
          </a:xfrm>
          <a:prstGeom prst="rect">
            <a:avLst/>
          </a:prstGeom>
          <a:noFill/>
        </p:spPr>
        <p:txBody>
          <a:bodyPr wrap="none" rtlCol="0">
            <a:spAutoFit/>
          </a:bodyPr>
          <a:lstStyle/>
          <a:p>
            <a:pPr algn="r"/>
            <a:r>
              <a:rPr lang="en-CA" sz="2800" b="1" dirty="0">
                <a:solidFill>
                  <a:schemeClr val="tx2"/>
                </a:solidFill>
              </a:rPr>
              <a:t>Legacy</a:t>
            </a:r>
          </a:p>
          <a:p>
            <a:pPr algn="r"/>
            <a:r>
              <a:rPr lang="en-CA" sz="2800" b="1" dirty="0">
                <a:solidFill>
                  <a:schemeClr val="tx2"/>
                </a:solidFill>
              </a:rPr>
              <a:t>Software</a:t>
            </a:r>
          </a:p>
          <a:p>
            <a:pPr algn="r"/>
            <a:r>
              <a:rPr lang="en-CA" sz="2800" b="1" dirty="0">
                <a:solidFill>
                  <a:schemeClr val="tx2"/>
                </a:solidFill>
              </a:rPr>
              <a:t>Solution</a:t>
            </a:r>
          </a:p>
        </p:txBody>
      </p:sp>
      <p:sp>
        <p:nvSpPr>
          <p:cNvPr id="13" name="TextBox 12">
            <a:extLst>
              <a:ext uri="{FF2B5EF4-FFF2-40B4-BE49-F238E27FC236}">
                <a16:creationId xmlns:a16="http://schemas.microsoft.com/office/drawing/2014/main" id="{4D2C45D7-1FBF-89DA-D4B4-BB03D83B3535}"/>
              </a:ext>
            </a:extLst>
          </p:cNvPr>
          <p:cNvSpPr txBox="1"/>
          <p:nvPr/>
        </p:nvSpPr>
        <p:spPr>
          <a:xfrm>
            <a:off x="6490922" y="3386010"/>
            <a:ext cx="1279517" cy="584775"/>
          </a:xfrm>
          <a:prstGeom prst="rect">
            <a:avLst/>
          </a:prstGeom>
          <a:noFill/>
        </p:spPr>
        <p:txBody>
          <a:bodyPr wrap="none" rtlCol="0">
            <a:spAutoFit/>
          </a:bodyPr>
          <a:lstStyle/>
          <a:p>
            <a:pPr algn="ctr"/>
            <a:r>
              <a:rPr lang="en-CA" sz="1600" b="1" dirty="0">
                <a:solidFill>
                  <a:schemeClr val="tx2"/>
                </a:solidFill>
              </a:rPr>
              <a:t>Proprietary</a:t>
            </a:r>
          </a:p>
          <a:p>
            <a:pPr algn="ctr"/>
            <a:r>
              <a:rPr lang="en-CA" sz="1600" b="1" dirty="0">
                <a:solidFill>
                  <a:schemeClr val="tx2"/>
                </a:solidFill>
              </a:rPr>
              <a:t>Interface</a:t>
            </a:r>
          </a:p>
        </p:txBody>
      </p:sp>
      <p:cxnSp>
        <p:nvCxnSpPr>
          <p:cNvPr id="17" name="Straight Connector 16">
            <a:extLst>
              <a:ext uri="{FF2B5EF4-FFF2-40B4-BE49-F238E27FC236}">
                <a16:creationId xmlns:a16="http://schemas.microsoft.com/office/drawing/2014/main" id="{35714B7C-CE6B-0277-B8A0-F21C117CBDA1}"/>
              </a:ext>
            </a:extLst>
          </p:cNvPr>
          <p:cNvCxnSpPr>
            <a:cxnSpLocks/>
            <a:stCxn id="9" idx="6"/>
            <a:endCxn id="19" idx="2"/>
          </p:cNvCxnSpPr>
          <p:nvPr/>
        </p:nvCxnSpPr>
        <p:spPr>
          <a:xfrm>
            <a:off x="7387208" y="2962672"/>
            <a:ext cx="2232248"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FBC42E1-6EAC-C8EC-1B1C-B00F6A162401}"/>
              </a:ext>
            </a:extLst>
          </p:cNvPr>
          <p:cNvPicPr>
            <a:picLocks noChangeAspect="1"/>
          </p:cNvPicPr>
          <p:nvPr/>
        </p:nvPicPr>
        <p:blipFill>
          <a:blip r:embed="rId2">
            <a:duotone>
              <a:schemeClr val="accent2">
                <a:shade val="45000"/>
                <a:satMod val="135000"/>
              </a:schemeClr>
              <a:prstClr val="white"/>
            </a:duotone>
          </a:blip>
          <a:stretch>
            <a:fillRect/>
          </a:stretch>
        </p:blipFill>
        <p:spPr>
          <a:xfrm>
            <a:off x="7967065" y="1741983"/>
            <a:ext cx="791343" cy="2441377"/>
          </a:xfrm>
          <a:prstGeom prst="rect">
            <a:avLst/>
          </a:prstGeom>
        </p:spPr>
      </p:pic>
      <p:sp>
        <p:nvSpPr>
          <p:cNvPr id="19" name="Oval 18">
            <a:extLst>
              <a:ext uri="{FF2B5EF4-FFF2-40B4-BE49-F238E27FC236}">
                <a16:creationId xmlns:a16="http://schemas.microsoft.com/office/drawing/2014/main" id="{B2F4DF5E-F1FA-CEA9-E1B3-4156DB1BC620}"/>
              </a:ext>
            </a:extLst>
          </p:cNvPr>
          <p:cNvSpPr/>
          <p:nvPr/>
        </p:nvSpPr>
        <p:spPr>
          <a:xfrm>
            <a:off x="9619456" y="2710652"/>
            <a:ext cx="504056" cy="504039"/>
          </a:xfrm>
          <a:prstGeom prst="ellipse">
            <a:avLst/>
          </a:prstGeom>
          <a:solidFill>
            <a:schemeClr val="bg1"/>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2" name="Picture 21">
            <a:extLst>
              <a:ext uri="{FF2B5EF4-FFF2-40B4-BE49-F238E27FC236}">
                <a16:creationId xmlns:a16="http://schemas.microsoft.com/office/drawing/2014/main" id="{2D41127C-19E8-1E52-064A-75A48A9C61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2337" y="2000612"/>
            <a:ext cx="463856" cy="703431"/>
          </a:xfrm>
          <a:prstGeom prst="rect">
            <a:avLst/>
          </a:prstGeom>
        </p:spPr>
      </p:pic>
      <p:sp>
        <p:nvSpPr>
          <p:cNvPr id="23" name="TextBox 22">
            <a:extLst>
              <a:ext uri="{FF2B5EF4-FFF2-40B4-BE49-F238E27FC236}">
                <a16:creationId xmlns:a16="http://schemas.microsoft.com/office/drawing/2014/main" id="{70AC2504-FC69-94BE-7D76-39C2111ABD16}"/>
              </a:ext>
            </a:extLst>
          </p:cNvPr>
          <p:cNvSpPr txBox="1"/>
          <p:nvPr/>
        </p:nvSpPr>
        <p:spPr>
          <a:xfrm>
            <a:off x="10199313" y="2793394"/>
            <a:ext cx="3452591" cy="338554"/>
          </a:xfrm>
          <a:prstGeom prst="rect">
            <a:avLst/>
          </a:prstGeom>
          <a:noFill/>
        </p:spPr>
        <p:txBody>
          <a:bodyPr wrap="square" rtlCol="0">
            <a:spAutoFit/>
          </a:bodyPr>
          <a:lstStyle/>
          <a:p>
            <a:r>
              <a:rPr lang="en-CA" sz="1600" b="1" dirty="0">
                <a:solidFill>
                  <a:schemeClr val="accent6"/>
                </a:solidFill>
              </a:rPr>
              <a:t>Standards-based Interface</a:t>
            </a:r>
          </a:p>
        </p:txBody>
      </p:sp>
      <p:sp>
        <p:nvSpPr>
          <p:cNvPr id="24" name="TextBox 23">
            <a:extLst>
              <a:ext uri="{FF2B5EF4-FFF2-40B4-BE49-F238E27FC236}">
                <a16:creationId xmlns:a16="http://schemas.microsoft.com/office/drawing/2014/main" id="{E3010787-8C53-AAEE-4F79-B080F8C031DD}"/>
              </a:ext>
            </a:extLst>
          </p:cNvPr>
          <p:cNvSpPr txBox="1"/>
          <p:nvPr/>
        </p:nvSpPr>
        <p:spPr>
          <a:xfrm>
            <a:off x="2202632" y="4314309"/>
            <a:ext cx="11089232" cy="2246769"/>
          </a:xfrm>
          <a:prstGeom prst="rect">
            <a:avLst/>
          </a:prstGeom>
          <a:noFill/>
        </p:spPr>
        <p:txBody>
          <a:bodyPr wrap="square" rtlCol="0">
            <a:spAutoFit/>
          </a:bodyPr>
          <a:lstStyle/>
          <a:p>
            <a:r>
              <a:rPr lang="en-CA" sz="2800" dirty="0">
                <a:solidFill>
                  <a:schemeClr val="accent2"/>
                </a:solidFill>
              </a:rPr>
              <a:t>The software façade ingests the legacy software solution’s </a:t>
            </a:r>
            <a:r>
              <a:rPr lang="en-CA" sz="2800" b="1" i="1" dirty="0">
                <a:solidFill>
                  <a:schemeClr val="accent2"/>
                </a:solidFill>
              </a:rPr>
              <a:t>proprietary </a:t>
            </a:r>
            <a:r>
              <a:rPr lang="en-CA" sz="2800" dirty="0">
                <a:solidFill>
                  <a:schemeClr val="accent2"/>
                </a:solidFill>
              </a:rPr>
              <a:t>interface, applies </a:t>
            </a:r>
            <a:r>
              <a:rPr lang="en-CA" sz="2800" b="1" dirty="0">
                <a:solidFill>
                  <a:schemeClr val="accent2"/>
                </a:solidFill>
              </a:rPr>
              <a:t>mapping </a:t>
            </a:r>
            <a:r>
              <a:rPr lang="en-CA" sz="2800" dirty="0">
                <a:solidFill>
                  <a:schemeClr val="accent2"/>
                </a:solidFill>
              </a:rPr>
              <a:t>and </a:t>
            </a:r>
            <a:r>
              <a:rPr lang="en-CA" sz="2800" b="1" dirty="0">
                <a:solidFill>
                  <a:schemeClr val="accent2"/>
                </a:solidFill>
              </a:rPr>
              <a:t>translation </a:t>
            </a:r>
            <a:r>
              <a:rPr lang="en-CA" sz="2800" dirty="0">
                <a:solidFill>
                  <a:schemeClr val="accent2"/>
                </a:solidFill>
              </a:rPr>
              <a:t>routines, and exposes the transformed messages via a </a:t>
            </a:r>
            <a:r>
              <a:rPr lang="en-CA" sz="2800" b="1" i="1" dirty="0">
                <a:solidFill>
                  <a:schemeClr val="accent2"/>
                </a:solidFill>
              </a:rPr>
              <a:t>standards-based </a:t>
            </a:r>
            <a:r>
              <a:rPr lang="en-CA" sz="2800" dirty="0">
                <a:solidFill>
                  <a:schemeClr val="accent2"/>
                </a:solidFill>
              </a:rPr>
              <a:t>interface. A façade can be constructed to operate as a 1-way or as a 2-way communications interface.</a:t>
            </a:r>
          </a:p>
        </p:txBody>
      </p:sp>
    </p:spTree>
    <p:extLst>
      <p:ext uri="{BB962C8B-B14F-4D97-AF65-F5344CB8AC3E}">
        <p14:creationId xmlns:p14="http://schemas.microsoft.com/office/powerpoint/2010/main" val="22943522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6" name="Rectangle: Rounded Corners 75">
            <a:extLst>
              <a:ext uri="{FF2B5EF4-FFF2-40B4-BE49-F238E27FC236}">
                <a16:creationId xmlns:a16="http://schemas.microsoft.com/office/drawing/2014/main" id="{54A2492F-81EC-BE09-80DE-57778638A413}"/>
              </a:ext>
            </a:extLst>
          </p:cNvPr>
          <p:cNvSpPr/>
          <p:nvPr/>
        </p:nvSpPr>
        <p:spPr>
          <a:xfrm>
            <a:off x="9882030" y="1266075"/>
            <a:ext cx="894988" cy="103949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2" name="Rectangle: Rounded Corners 51">
            <a:extLst>
              <a:ext uri="{FF2B5EF4-FFF2-40B4-BE49-F238E27FC236}">
                <a16:creationId xmlns:a16="http://schemas.microsoft.com/office/drawing/2014/main" id="{1B9E1CA5-B79C-9E53-FB17-0DE8E7F5753B}"/>
              </a:ext>
            </a:extLst>
          </p:cNvPr>
          <p:cNvSpPr/>
          <p:nvPr/>
        </p:nvSpPr>
        <p:spPr>
          <a:xfrm>
            <a:off x="6539931" y="6811047"/>
            <a:ext cx="1451272" cy="9143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5" name="Rectangle: Rounded Corners 44">
            <a:extLst>
              <a:ext uri="{FF2B5EF4-FFF2-40B4-BE49-F238E27FC236}">
                <a16:creationId xmlns:a16="http://schemas.microsoft.com/office/drawing/2014/main" id="{A35FA0D3-2F0A-DFC0-0C58-F1DA4BC05EFB}"/>
              </a:ext>
            </a:extLst>
          </p:cNvPr>
          <p:cNvSpPr/>
          <p:nvPr/>
        </p:nvSpPr>
        <p:spPr>
          <a:xfrm>
            <a:off x="2580902" y="6821754"/>
            <a:ext cx="969141" cy="9143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90C0ED92-06B2-CF60-418F-0CFCE790F3F3}"/>
              </a:ext>
            </a:extLst>
          </p:cNvPr>
          <p:cNvSpPr/>
          <p:nvPr/>
        </p:nvSpPr>
        <p:spPr>
          <a:xfrm>
            <a:off x="2580902" y="2868701"/>
            <a:ext cx="894988" cy="103949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1585EAE-9FE1-8212-D5D9-CDFFD88B3BF7}"/>
              </a:ext>
            </a:extLst>
          </p:cNvPr>
          <p:cNvSpPr/>
          <p:nvPr/>
        </p:nvSpPr>
        <p:spPr>
          <a:xfrm>
            <a:off x="6236522" y="326712"/>
            <a:ext cx="3454942" cy="113449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5D2D186F-6667-19AF-A471-E1F3B60CD548}"/>
              </a:ext>
            </a:extLst>
          </p:cNvPr>
          <p:cNvSpPr/>
          <p:nvPr/>
        </p:nvSpPr>
        <p:spPr>
          <a:xfrm>
            <a:off x="3570784" y="2395352"/>
            <a:ext cx="7228106" cy="1666094"/>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1" name="Picture 30">
            <a:extLst>
              <a:ext uri="{FF2B5EF4-FFF2-40B4-BE49-F238E27FC236}">
                <a16:creationId xmlns:a16="http://schemas.microsoft.com/office/drawing/2014/main" id="{120D9F44-A332-1671-4FFE-8D295A276A1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32" name="TextBox 31">
            <a:extLst>
              <a:ext uri="{FF2B5EF4-FFF2-40B4-BE49-F238E27FC236}">
                <a16:creationId xmlns:a16="http://schemas.microsoft.com/office/drawing/2014/main" id="{29A52A2A-2F2F-084F-84CD-4CE7128ADB4B}"/>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3"/>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4"/>
          <a:stretch>
            <a:fillRect/>
          </a:stretch>
        </p:blipFill>
        <p:spPr>
          <a:xfrm>
            <a:off x="5088657" y="2415584"/>
            <a:ext cx="714375" cy="714375"/>
          </a:xfrm>
          <a:prstGeom prst="rect">
            <a:avLst/>
          </a:prstGeom>
        </p:spPr>
      </p:pic>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5"/>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6">
            <a:biLevel thresh="75000"/>
          </a:blip>
          <a:stretch>
            <a:fillRect/>
          </a:stretch>
        </p:blipFill>
        <p:spPr>
          <a:xfrm>
            <a:off x="7635829" y="424174"/>
            <a:ext cx="714375" cy="714375"/>
          </a:xfrm>
          <a:prstGeom prst="rect">
            <a:avLst/>
          </a:prstGeom>
        </p:spPr>
      </p:pic>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7">
            <a:biLevel thresh="75000"/>
          </a:blip>
          <a:stretch>
            <a:fillRect/>
          </a:stretch>
        </p:blipFill>
        <p:spPr>
          <a:xfrm>
            <a:off x="6594893" y="424174"/>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5"/>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6C054B-B622-6574-3C07-AB1853AD45E4}"/>
              </a:ext>
            </a:extLst>
          </p:cNvPr>
          <p:cNvCxnSpPr>
            <a:cxnSpLocks/>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4"/>
          <a:stretch>
            <a:fillRect/>
          </a:stretch>
        </p:blipFill>
        <p:spPr>
          <a:xfrm>
            <a:off x="1776289" y="2407870"/>
            <a:ext cx="714375" cy="714375"/>
          </a:xfrm>
          <a:prstGeom prst="rect">
            <a:avLst/>
          </a:prstGeom>
        </p:spPr>
      </p:pic>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6"/>
          <a:stretch>
            <a:fillRect/>
          </a:stretch>
        </p:blipFill>
        <p:spPr>
          <a:xfrm>
            <a:off x="8692319" y="2765058"/>
            <a:ext cx="714375" cy="714375"/>
          </a:xfrm>
          <a:prstGeom prst="rect">
            <a:avLst/>
          </a:prstGeom>
        </p:spPr>
      </p:pic>
      <p:cxnSp>
        <p:nvCxnSpPr>
          <p:cNvPr id="50" name="Straight Arrow Connector 49">
            <a:extLst>
              <a:ext uri="{FF2B5EF4-FFF2-40B4-BE49-F238E27FC236}">
                <a16:creationId xmlns:a16="http://schemas.microsoft.com/office/drawing/2014/main" id="{44B940D8-C09F-B335-D8DC-F20BB8299B33}"/>
              </a:ext>
            </a:extLst>
          </p:cNvPr>
          <p:cNvCxnSpPr>
            <a:cxnSpLocks/>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6066" y="222453"/>
            <a:ext cx="2283985" cy="2687427"/>
          </a:xfrm>
          <a:prstGeom prst="bentConnector3">
            <a:avLst>
              <a:gd name="adj1" fmla="val 1100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08579" y="179282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597844" y="179282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24174"/>
            <a:ext cx="714375" cy="714375"/>
          </a:xfrm>
          <a:prstGeom prst="flowChartMultidocumen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1495"/>
            <a:ext cx="13985" cy="1653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56FD15D-A0A6-A83D-C180-F40D58393ABA}"/>
              </a:ext>
            </a:extLst>
          </p:cNvPr>
          <p:cNvPicPr>
            <a:picLocks noChangeAspect="1"/>
          </p:cNvPicPr>
          <p:nvPr/>
        </p:nvPicPr>
        <p:blipFill>
          <a:blip r:embed="rId6"/>
          <a:stretch>
            <a:fillRect/>
          </a:stretch>
        </p:blipFill>
        <p:spPr>
          <a:xfrm>
            <a:off x="7635829" y="2771493"/>
            <a:ext cx="714375" cy="714375"/>
          </a:xfrm>
          <a:prstGeom prst="rect">
            <a:avLst/>
          </a:prstGeom>
        </p:spPr>
      </p:pic>
      <p:pic>
        <p:nvPicPr>
          <p:cNvPr id="3" name="Picture 2">
            <a:extLst>
              <a:ext uri="{FF2B5EF4-FFF2-40B4-BE49-F238E27FC236}">
                <a16:creationId xmlns:a16="http://schemas.microsoft.com/office/drawing/2014/main" id="{194F7E05-46B7-7EE0-6087-5CA33E1DBCAB}"/>
              </a:ext>
            </a:extLst>
          </p:cNvPr>
          <p:cNvPicPr>
            <a:picLocks noChangeAspect="1"/>
          </p:cNvPicPr>
          <p:nvPr/>
        </p:nvPicPr>
        <p:blipFill>
          <a:blip r:embed="rId7"/>
          <a:stretch>
            <a:fillRect/>
          </a:stretch>
        </p:blipFill>
        <p:spPr>
          <a:xfrm>
            <a:off x="6594893" y="2771493"/>
            <a:ext cx="714375" cy="714375"/>
          </a:xfrm>
          <a:prstGeom prst="rect">
            <a:avLst/>
          </a:prstGeom>
        </p:spPr>
      </p:pic>
      <p:cxnSp>
        <p:nvCxnSpPr>
          <p:cNvPr id="26" name="Straight Arrow Connector 25">
            <a:extLst>
              <a:ext uri="{FF2B5EF4-FFF2-40B4-BE49-F238E27FC236}">
                <a16:creationId xmlns:a16="http://schemas.microsoft.com/office/drawing/2014/main" id="{4A6BC1D8-AA19-F3F1-37FC-13A091E13BCC}"/>
              </a:ext>
            </a:extLst>
          </p:cNvPr>
          <p:cNvCxnSpPr>
            <a:cxnSpLocks/>
          </p:cNvCxnSpPr>
          <p:nvPr/>
        </p:nvCxnSpPr>
        <p:spPr>
          <a:xfrm>
            <a:off x="6938586" y="1407846"/>
            <a:ext cx="1" cy="1363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47A393B-BA64-D35E-432C-14982A4E41EF}"/>
              </a:ext>
            </a:extLst>
          </p:cNvPr>
          <p:cNvCxnSpPr>
            <a:cxnSpLocks/>
            <a:stCxn id="53" idx="2"/>
            <a:endCxn id="2" idx="0"/>
          </p:cNvCxnSpPr>
          <p:nvPr/>
        </p:nvCxnSpPr>
        <p:spPr>
          <a:xfrm>
            <a:off x="7993016" y="1397394"/>
            <a:ext cx="1" cy="1374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CE4FA65B-4868-0397-CF87-10B0394E33CF}"/>
              </a:ext>
            </a:extLst>
          </p:cNvPr>
          <p:cNvPicPr>
            <a:picLocks noChangeAspect="1"/>
          </p:cNvPicPr>
          <p:nvPr/>
        </p:nvPicPr>
        <p:blipFill>
          <a:blip r:embed="rId10"/>
          <a:stretch>
            <a:fillRect/>
          </a:stretch>
        </p:blipFill>
        <p:spPr>
          <a:xfrm>
            <a:off x="6511289" y="1121309"/>
            <a:ext cx="881582" cy="286537"/>
          </a:xfrm>
          <a:prstGeom prst="rect">
            <a:avLst/>
          </a:prstGeom>
        </p:spPr>
      </p:pic>
      <p:pic>
        <p:nvPicPr>
          <p:cNvPr id="53" name="Picture 52">
            <a:extLst>
              <a:ext uri="{FF2B5EF4-FFF2-40B4-BE49-F238E27FC236}">
                <a16:creationId xmlns:a16="http://schemas.microsoft.com/office/drawing/2014/main" id="{C54285B0-C5B8-CFB1-31B1-AE99BAA89CC3}"/>
              </a:ext>
            </a:extLst>
          </p:cNvPr>
          <p:cNvPicPr>
            <a:picLocks noChangeAspect="1"/>
          </p:cNvPicPr>
          <p:nvPr/>
        </p:nvPicPr>
        <p:blipFill>
          <a:blip r:embed="rId10"/>
          <a:stretch>
            <a:fillRect/>
          </a:stretch>
        </p:blipFill>
        <p:spPr>
          <a:xfrm>
            <a:off x="7552225" y="1110857"/>
            <a:ext cx="881582" cy="286537"/>
          </a:xfrm>
          <a:prstGeom prst="rect">
            <a:avLst/>
          </a:prstGeom>
        </p:spPr>
      </p:pic>
      <p:pic>
        <p:nvPicPr>
          <p:cNvPr id="58" name="Picture 57">
            <a:extLst>
              <a:ext uri="{FF2B5EF4-FFF2-40B4-BE49-F238E27FC236}">
                <a16:creationId xmlns:a16="http://schemas.microsoft.com/office/drawing/2014/main" id="{F07C170C-BF1E-7FEF-C0EC-9CED2D0A348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61478" y="1079192"/>
            <a:ext cx="169234" cy="256641"/>
          </a:xfrm>
          <a:prstGeom prst="rect">
            <a:avLst/>
          </a:prstGeom>
        </p:spPr>
      </p:pic>
      <p:pic>
        <p:nvPicPr>
          <p:cNvPr id="61" name="Picture 60">
            <a:extLst>
              <a:ext uri="{FF2B5EF4-FFF2-40B4-BE49-F238E27FC236}">
                <a16:creationId xmlns:a16="http://schemas.microsoft.com/office/drawing/2014/main" id="{12D7326C-520A-BEAC-053D-9F5CE7894A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02477" y="1079192"/>
            <a:ext cx="169234" cy="256641"/>
          </a:xfrm>
          <a:prstGeom prst="rect">
            <a:avLst/>
          </a:prstGeom>
        </p:spPr>
      </p:pic>
      <p:sp>
        <p:nvSpPr>
          <p:cNvPr id="62" name="TextBox 61">
            <a:extLst>
              <a:ext uri="{FF2B5EF4-FFF2-40B4-BE49-F238E27FC236}">
                <a16:creationId xmlns:a16="http://schemas.microsoft.com/office/drawing/2014/main" id="{FF4682AC-18F0-0C1C-B33F-AE7A5D0C4F4B}"/>
              </a:ext>
            </a:extLst>
          </p:cNvPr>
          <p:cNvSpPr txBox="1"/>
          <p:nvPr/>
        </p:nvSpPr>
        <p:spPr>
          <a:xfrm>
            <a:off x="1217376" y="330372"/>
            <a:ext cx="4851008" cy="830997"/>
          </a:xfrm>
          <a:prstGeom prst="rect">
            <a:avLst/>
          </a:prstGeom>
          <a:noFill/>
        </p:spPr>
        <p:txBody>
          <a:bodyPr wrap="none" rtlCol="0">
            <a:spAutoFit/>
          </a:bodyPr>
          <a:lstStyle/>
          <a:p>
            <a:pPr algn="r"/>
            <a:r>
              <a:rPr lang="en-CA" sz="2400" b="1" dirty="0">
                <a:solidFill>
                  <a:schemeClr val="tx2"/>
                </a:solidFill>
              </a:rPr>
              <a:t>Examples: Legacy Solutions</a:t>
            </a:r>
          </a:p>
          <a:p>
            <a:pPr algn="r"/>
            <a:r>
              <a:rPr lang="en-CA" sz="2400" b="1" dirty="0">
                <a:solidFill>
                  <a:schemeClr val="tx2"/>
                </a:solidFill>
              </a:rPr>
              <a:t>with FHIR-conformant wrappers</a:t>
            </a:r>
          </a:p>
        </p:txBody>
      </p:sp>
      <p:sp>
        <p:nvSpPr>
          <p:cNvPr id="39" name="TextBox 38">
            <a:extLst>
              <a:ext uri="{FF2B5EF4-FFF2-40B4-BE49-F238E27FC236}">
                <a16:creationId xmlns:a16="http://schemas.microsoft.com/office/drawing/2014/main" id="{900AE9EC-4B1B-E8CC-DABE-253454B9B141}"/>
              </a:ext>
            </a:extLst>
          </p:cNvPr>
          <p:cNvSpPr txBox="1"/>
          <p:nvPr/>
        </p:nvSpPr>
        <p:spPr>
          <a:xfrm>
            <a:off x="10745696" y="6394702"/>
            <a:ext cx="3376374" cy="646331"/>
          </a:xfrm>
          <a:prstGeom prst="rect">
            <a:avLst/>
          </a:prstGeom>
          <a:noFill/>
        </p:spPr>
        <p:txBody>
          <a:bodyPr wrap="none" rtlCol="0">
            <a:spAutoFit/>
          </a:bodyPr>
          <a:lstStyle/>
          <a:p>
            <a:pPr algn="l"/>
            <a:r>
              <a:rPr lang="en-CA" sz="1800" dirty="0">
                <a:solidFill>
                  <a:schemeClr val="tx2"/>
                </a:solidFill>
                <a:highlight>
                  <a:srgbClr val="00FFFF"/>
                </a:highlight>
              </a:rPr>
              <a:t>(Maintenance/batch transactions)</a:t>
            </a:r>
          </a:p>
          <a:p>
            <a:pPr algn="l"/>
            <a:r>
              <a:rPr lang="en-CA" sz="1800" dirty="0">
                <a:solidFill>
                  <a:schemeClr val="tx2"/>
                </a:solidFill>
                <a:highlight>
                  <a:srgbClr val="FFFF00"/>
                </a:highlight>
              </a:rPr>
              <a:t>(Real-time runtime transactions)</a:t>
            </a:r>
          </a:p>
        </p:txBody>
      </p:sp>
      <p:pic>
        <p:nvPicPr>
          <p:cNvPr id="42" name="Picture 41">
            <a:extLst>
              <a:ext uri="{FF2B5EF4-FFF2-40B4-BE49-F238E27FC236}">
                <a16:creationId xmlns:a16="http://schemas.microsoft.com/office/drawing/2014/main" id="{36FE0BE2-F383-1139-4356-2A5C720BB5E4}"/>
              </a:ext>
            </a:extLst>
          </p:cNvPr>
          <p:cNvPicPr>
            <a:picLocks noChangeAspect="1"/>
          </p:cNvPicPr>
          <p:nvPr/>
        </p:nvPicPr>
        <p:blipFill>
          <a:blip r:embed="rId10"/>
          <a:stretch>
            <a:fillRect/>
          </a:stretch>
        </p:blipFill>
        <p:spPr>
          <a:xfrm rot="16200000">
            <a:off x="3024605" y="3220295"/>
            <a:ext cx="881582" cy="286537"/>
          </a:xfrm>
          <a:prstGeom prst="rect">
            <a:avLst/>
          </a:prstGeom>
        </p:spPr>
      </p:pic>
      <p:pic>
        <p:nvPicPr>
          <p:cNvPr id="44" name="Picture 43">
            <a:extLst>
              <a:ext uri="{FF2B5EF4-FFF2-40B4-BE49-F238E27FC236}">
                <a16:creationId xmlns:a16="http://schemas.microsoft.com/office/drawing/2014/main" id="{CDC7F67F-F26B-0D84-15C2-2BEFC3D6593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00237" y="2702523"/>
            <a:ext cx="169234" cy="256641"/>
          </a:xfrm>
          <a:prstGeom prst="rect">
            <a:avLst/>
          </a:prstGeom>
        </p:spPr>
      </p:pic>
      <p:pic>
        <p:nvPicPr>
          <p:cNvPr id="46" name="Picture 45">
            <a:extLst>
              <a:ext uri="{FF2B5EF4-FFF2-40B4-BE49-F238E27FC236}">
                <a16:creationId xmlns:a16="http://schemas.microsoft.com/office/drawing/2014/main" id="{C2222425-6625-5CE1-D6FF-0EC0FDCD8DCA}"/>
              </a:ext>
            </a:extLst>
          </p:cNvPr>
          <p:cNvPicPr>
            <a:picLocks noChangeAspect="1"/>
          </p:cNvPicPr>
          <p:nvPr/>
        </p:nvPicPr>
        <p:blipFill>
          <a:blip r:embed="rId10"/>
          <a:stretch>
            <a:fillRect/>
          </a:stretch>
        </p:blipFill>
        <p:spPr>
          <a:xfrm rot="16200000">
            <a:off x="3098758" y="7152070"/>
            <a:ext cx="881582" cy="286537"/>
          </a:xfrm>
          <a:prstGeom prst="rect">
            <a:avLst/>
          </a:prstGeom>
        </p:spPr>
      </p:pic>
      <p:pic>
        <p:nvPicPr>
          <p:cNvPr id="51" name="Picture 50">
            <a:extLst>
              <a:ext uri="{FF2B5EF4-FFF2-40B4-BE49-F238E27FC236}">
                <a16:creationId xmlns:a16="http://schemas.microsoft.com/office/drawing/2014/main" id="{EB13BFE7-65FC-5EC8-DE92-56AFC424E14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74390" y="6634298"/>
            <a:ext cx="169234" cy="256641"/>
          </a:xfrm>
          <a:prstGeom prst="rect">
            <a:avLst/>
          </a:prstGeom>
        </p:spPr>
      </p:pic>
      <p:pic>
        <p:nvPicPr>
          <p:cNvPr id="54" name="Picture 53">
            <a:extLst>
              <a:ext uri="{FF2B5EF4-FFF2-40B4-BE49-F238E27FC236}">
                <a16:creationId xmlns:a16="http://schemas.microsoft.com/office/drawing/2014/main" id="{9DDD5680-58BA-F219-A680-5F763DD76EC4}"/>
              </a:ext>
            </a:extLst>
          </p:cNvPr>
          <p:cNvPicPr>
            <a:picLocks noChangeAspect="1"/>
          </p:cNvPicPr>
          <p:nvPr/>
        </p:nvPicPr>
        <p:blipFill>
          <a:blip r:embed="rId10"/>
          <a:stretch>
            <a:fillRect/>
          </a:stretch>
        </p:blipFill>
        <p:spPr>
          <a:xfrm rot="10800000">
            <a:off x="6832911" y="6702750"/>
            <a:ext cx="881582" cy="286537"/>
          </a:xfrm>
          <a:prstGeom prst="rect">
            <a:avLst/>
          </a:prstGeom>
        </p:spPr>
      </p:pic>
      <p:pic>
        <p:nvPicPr>
          <p:cNvPr id="55" name="Picture 54">
            <a:extLst>
              <a:ext uri="{FF2B5EF4-FFF2-40B4-BE49-F238E27FC236}">
                <a16:creationId xmlns:a16="http://schemas.microsoft.com/office/drawing/2014/main" id="{EC7875C9-14D0-7162-BF7A-ACA470F26C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97226" y="6489205"/>
            <a:ext cx="169234" cy="256641"/>
          </a:xfrm>
          <a:prstGeom prst="rect">
            <a:avLst/>
          </a:prstGeom>
        </p:spPr>
      </p:pic>
      <p:pic>
        <p:nvPicPr>
          <p:cNvPr id="56" name="Picture 55">
            <a:extLst>
              <a:ext uri="{FF2B5EF4-FFF2-40B4-BE49-F238E27FC236}">
                <a16:creationId xmlns:a16="http://schemas.microsoft.com/office/drawing/2014/main" id="{49972BE1-0663-62F9-ED0F-3ACF3B7F32CC}"/>
              </a:ext>
            </a:extLst>
          </p:cNvPr>
          <p:cNvPicPr>
            <a:picLocks noChangeAspect="1"/>
          </p:cNvPicPr>
          <p:nvPr/>
        </p:nvPicPr>
        <p:blipFill>
          <a:blip r:embed="rId10"/>
          <a:stretch>
            <a:fillRect/>
          </a:stretch>
        </p:blipFill>
        <p:spPr>
          <a:xfrm rot="16200000">
            <a:off x="7499027" y="7152071"/>
            <a:ext cx="881582" cy="286537"/>
          </a:xfrm>
          <a:prstGeom prst="rect">
            <a:avLst/>
          </a:prstGeom>
        </p:spPr>
      </p:pic>
      <p:pic>
        <p:nvPicPr>
          <p:cNvPr id="57" name="Picture 56">
            <a:extLst>
              <a:ext uri="{FF2B5EF4-FFF2-40B4-BE49-F238E27FC236}">
                <a16:creationId xmlns:a16="http://schemas.microsoft.com/office/drawing/2014/main" id="{6AF70712-BA18-CD71-CA17-E32E5A67D7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774659" y="6634299"/>
            <a:ext cx="169234" cy="256641"/>
          </a:xfrm>
          <a:prstGeom prst="rect">
            <a:avLst/>
          </a:prstGeom>
        </p:spPr>
      </p:pic>
      <p:pic>
        <p:nvPicPr>
          <p:cNvPr id="64" name="Picture 63">
            <a:extLst>
              <a:ext uri="{FF2B5EF4-FFF2-40B4-BE49-F238E27FC236}">
                <a16:creationId xmlns:a16="http://schemas.microsoft.com/office/drawing/2014/main" id="{5F783A7E-0853-B20C-B291-D883720E4D0B}"/>
              </a:ext>
            </a:extLst>
          </p:cNvPr>
          <p:cNvPicPr>
            <a:picLocks noChangeAspect="1"/>
          </p:cNvPicPr>
          <p:nvPr/>
        </p:nvPicPr>
        <p:blipFill>
          <a:blip r:embed="rId10"/>
          <a:stretch>
            <a:fillRect/>
          </a:stretch>
        </p:blipFill>
        <p:spPr>
          <a:xfrm>
            <a:off x="8595897" y="1121309"/>
            <a:ext cx="881582" cy="286537"/>
          </a:xfrm>
          <a:prstGeom prst="rect">
            <a:avLst/>
          </a:prstGeom>
        </p:spPr>
      </p:pic>
      <p:pic>
        <p:nvPicPr>
          <p:cNvPr id="65" name="Picture 64">
            <a:extLst>
              <a:ext uri="{FF2B5EF4-FFF2-40B4-BE49-F238E27FC236}">
                <a16:creationId xmlns:a16="http://schemas.microsoft.com/office/drawing/2014/main" id="{207F243D-D0CB-40BD-F3E3-2CCFA65ED0B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946149" y="1089644"/>
            <a:ext cx="169234" cy="256641"/>
          </a:xfrm>
          <a:prstGeom prst="rect">
            <a:avLst/>
          </a:prstGeom>
        </p:spPr>
      </p:pic>
      <p:pic>
        <p:nvPicPr>
          <p:cNvPr id="68" name="Picture 67">
            <a:extLst>
              <a:ext uri="{FF2B5EF4-FFF2-40B4-BE49-F238E27FC236}">
                <a16:creationId xmlns:a16="http://schemas.microsoft.com/office/drawing/2014/main" id="{EDF20A0D-DDF5-E021-8CE2-7E241D7EA7A9}"/>
              </a:ext>
            </a:extLst>
          </p:cNvPr>
          <p:cNvPicPr>
            <a:picLocks noChangeAspect="1"/>
          </p:cNvPicPr>
          <p:nvPr/>
        </p:nvPicPr>
        <p:blipFill>
          <a:blip r:embed="rId3"/>
          <a:stretch>
            <a:fillRect/>
          </a:stretch>
        </p:blipFill>
        <p:spPr>
          <a:xfrm>
            <a:off x="9962621" y="1306488"/>
            <a:ext cx="714375" cy="714375"/>
          </a:xfrm>
          <a:prstGeom prst="rect">
            <a:avLst/>
          </a:prstGeom>
        </p:spPr>
      </p:pic>
      <p:cxnSp>
        <p:nvCxnSpPr>
          <p:cNvPr id="72" name="Straight Arrow Connector 71">
            <a:extLst>
              <a:ext uri="{FF2B5EF4-FFF2-40B4-BE49-F238E27FC236}">
                <a16:creationId xmlns:a16="http://schemas.microsoft.com/office/drawing/2014/main" id="{9998CE5A-520E-112E-5890-CA3F1B92A332}"/>
              </a:ext>
            </a:extLst>
          </p:cNvPr>
          <p:cNvCxnSpPr>
            <a:cxnSpLocks/>
            <a:stCxn id="70" idx="0"/>
            <a:endCxn id="4" idx="0"/>
          </p:cNvCxnSpPr>
          <p:nvPr/>
        </p:nvCxnSpPr>
        <p:spPr>
          <a:xfrm flipH="1">
            <a:off x="10253858" y="1973639"/>
            <a:ext cx="11308" cy="779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6418231B-336E-7679-C8F8-BCEAAD9D1E0A}"/>
              </a:ext>
            </a:extLst>
          </p:cNvPr>
          <p:cNvPicPr>
            <a:picLocks noChangeAspect="1"/>
          </p:cNvPicPr>
          <p:nvPr/>
        </p:nvPicPr>
        <p:blipFill>
          <a:blip r:embed="rId10"/>
          <a:stretch>
            <a:fillRect/>
          </a:stretch>
        </p:blipFill>
        <p:spPr>
          <a:xfrm>
            <a:off x="9830297" y="2005304"/>
            <a:ext cx="881582" cy="286537"/>
          </a:xfrm>
          <a:prstGeom prst="rect">
            <a:avLst/>
          </a:prstGeom>
        </p:spPr>
      </p:pic>
      <p:pic>
        <p:nvPicPr>
          <p:cNvPr id="70" name="Picture 69">
            <a:extLst>
              <a:ext uri="{FF2B5EF4-FFF2-40B4-BE49-F238E27FC236}">
                <a16:creationId xmlns:a16="http://schemas.microsoft.com/office/drawing/2014/main" id="{57A7E7D5-FDD7-F315-C010-6A6BCE4E758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180549" y="1973639"/>
            <a:ext cx="169234" cy="256641"/>
          </a:xfrm>
          <a:prstGeom prst="rect">
            <a:avLst/>
          </a:prstGeom>
        </p:spPr>
      </p:pic>
      <p:sp>
        <p:nvSpPr>
          <p:cNvPr id="75" name="TextBox 74">
            <a:extLst>
              <a:ext uri="{FF2B5EF4-FFF2-40B4-BE49-F238E27FC236}">
                <a16:creationId xmlns:a16="http://schemas.microsoft.com/office/drawing/2014/main" id="{9D541452-21E9-58E4-A21C-6EC0CDB29AD3}"/>
              </a:ext>
            </a:extLst>
          </p:cNvPr>
          <p:cNvSpPr txBox="1"/>
          <p:nvPr/>
        </p:nvSpPr>
        <p:spPr>
          <a:xfrm>
            <a:off x="10210687" y="2458616"/>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63" name="TextBox 62">
            <a:extLst>
              <a:ext uri="{FF2B5EF4-FFF2-40B4-BE49-F238E27FC236}">
                <a16:creationId xmlns:a16="http://schemas.microsoft.com/office/drawing/2014/main" id="{8500DA16-84BE-E6EA-52BD-8A0A4E44329B}"/>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73" name="TextBox 72">
            <a:extLst>
              <a:ext uri="{FF2B5EF4-FFF2-40B4-BE49-F238E27FC236}">
                <a16:creationId xmlns:a16="http://schemas.microsoft.com/office/drawing/2014/main" id="{218076DA-1CF3-CE93-3614-CD9ADD864CE2}"/>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74" name="TextBox 73">
            <a:extLst>
              <a:ext uri="{FF2B5EF4-FFF2-40B4-BE49-F238E27FC236}">
                <a16:creationId xmlns:a16="http://schemas.microsoft.com/office/drawing/2014/main" id="{225FC1DB-F60F-4529-E67B-553DE4CB2477}"/>
              </a:ext>
            </a:extLst>
          </p:cNvPr>
          <p:cNvSpPr txBox="1"/>
          <p:nvPr/>
        </p:nvSpPr>
        <p:spPr>
          <a:xfrm>
            <a:off x="9933096" y="3391868"/>
            <a:ext cx="64152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SHR</a:t>
            </a:r>
          </a:p>
        </p:txBody>
      </p:sp>
      <p:sp>
        <p:nvSpPr>
          <p:cNvPr id="77" name="TextBox 76">
            <a:extLst>
              <a:ext uri="{FF2B5EF4-FFF2-40B4-BE49-F238E27FC236}">
                <a16:creationId xmlns:a16="http://schemas.microsoft.com/office/drawing/2014/main" id="{E1731993-5D92-D34A-7B8A-99359C9A95C9}"/>
              </a:ext>
            </a:extLst>
          </p:cNvPr>
          <p:cNvSpPr txBox="1"/>
          <p:nvPr/>
        </p:nvSpPr>
        <p:spPr>
          <a:xfrm>
            <a:off x="5023545" y="3026064"/>
            <a:ext cx="92063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ILR/TS</a:t>
            </a:r>
          </a:p>
        </p:txBody>
      </p:sp>
      <p:sp>
        <p:nvSpPr>
          <p:cNvPr id="78" name="TextBox 77">
            <a:extLst>
              <a:ext uri="{FF2B5EF4-FFF2-40B4-BE49-F238E27FC236}">
                <a16:creationId xmlns:a16="http://schemas.microsoft.com/office/drawing/2014/main" id="{1155D1E4-3B29-6AD7-CAC6-7C04341FE9A9}"/>
              </a:ext>
            </a:extLst>
          </p:cNvPr>
          <p:cNvSpPr txBox="1"/>
          <p:nvPr/>
        </p:nvSpPr>
        <p:spPr>
          <a:xfrm>
            <a:off x="2677619" y="3601452"/>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sp>
        <p:nvSpPr>
          <p:cNvPr id="79" name="TextBox 78">
            <a:extLst>
              <a:ext uri="{FF2B5EF4-FFF2-40B4-BE49-F238E27FC236}">
                <a16:creationId xmlns:a16="http://schemas.microsoft.com/office/drawing/2014/main" id="{B358B9C0-8207-14D4-16FE-40A23AF87657}"/>
              </a:ext>
            </a:extLst>
          </p:cNvPr>
          <p:cNvSpPr txBox="1"/>
          <p:nvPr/>
        </p:nvSpPr>
        <p:spPr>
          <a:xfrm>
            <a:off x="7543837" y="3391868"/>
            <a:ext cx="89473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ILR-FR</a:t>
            </a:r>
          </a:p>
        </p:txBody>
      </p:sp>
      <p:sp>
        <p:nvSpPr>
          <p:cNvPr id="80" name="TextBox 79">
            <a:extLst>
              <a:ext uri="{FF2B5EF4-FFF2-40B4-BE49-F238E27FC236}">
                <a16:creationId xmlns:a16="http://schemas.microsoft.com/office/drawing/2014/main" id="{473AA580-10EB-05B6-5F85-926B81D2EE1A}"/>
              </a:ext>
            </a:extLst>
          </p:cNvPr>
          <p:cNvSpPr txBox="1"/>
          <p:nvPr/>
        </p:nvSpPr>
        <p:spPr>
          <a:xfrm>
            <a:off x="6347244" y="3391868"/>
            <a:ext cx="1167244"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ILR-HWR</a:t>
            </a:r>
          </a:p>
        </p:txBody>
      </p:sp>
      <p:sp>
        <p:nvSpPr>
          <p:cNvPr id="81" name="TextBox 80">
            <a:extLst>
              <a:ext uri="{FF2B5EF4-FFF2-40B4-BE49-F238E27FC236}">
                <a16:creationId xmlns:a16="http://schemas.microsoft.com/office/drawing/2014/main" id="{07D2C563-F8E2-F174-6424-DC756C58FDEE}"/>
              </a:ext>
            </a:extLst>
          </p:cNvPr>
          <p:cNvSpPr txBox="1"/>
          <p:nvPr/>
        </p:nvSpPr>
        <p:spPr>
          <a:xfrm>
            <a:off x="4036086" y="3565080"/>
            <a:ext cx="49084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CR</a:t>
            </a:r>
          </a:p>
        </p:txBody>
      </p:sp>
      <p:sp>
        <p:nvSpPr>
          <p:cNvPr id="82" name="TextBox 81">
            <a:extLst>
              <a:ext uri="{FF2B5EF4-FFF2-40B4-BE49-F238E27FC236}">
                <a16:creationId xmlns:a16="http://schemas.microsoft.com/office/drawing/2014/main" id="{16AA45E7-5F63-0609-8EAC-390D32F4C0A4}"/>
              </a:ext>
            </a:extLst>
          </p:cNvPr>
          <p:cNvSpPr txBox="1"/>
          <p:nvPr/>
        </p:nvSpPr>
        <p:spPr>
          <a:xfrm>
            <a:off x="11448111" y="3391866"/>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83" name="TextBox 82">
            <a:extLst>
              <a:ext uri="{FF2B5EF4-FFF2-40B4-BE49-F238E27FC236}">
                <a16:creationId xmlns:a16="http://schemas.microsoft.com/office/drawing/2014/main" id="{CF94F952-E316-CE78-546A-56CCBCE4E6C9}"/>
              </a:ext>
            </a:extLst>
          </p:cNvPr>
          <p:cNvSpPr txBox="1"/>
          <p:nvPr/>
        </p:nvSpPr>
        <p:spPr>
          <a:xfrm>
            <a:off x="11014230" y="5401652"/>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sp>
        <p:nvSpPr>
          <p:cNvPr id="84" name="TextBox 83">
            <a:extLst>
              <a:ext uri="{FF2B5EF4-FFF2-40B4-BE49-F238E27FC236}">
                <a16:creationId xmlns:a16="http://schemas.microsoft.com/office/drawing/2014/main" id="{5562BBB7-E176-E778-9E2F-7726CC5CAC5E}"/>
              </a:ext>
            </a:extLst>
          </p:cNvPr>
          <p:cNvSpPr txBox="1"/>
          <p:nvPr/>
        </p:nvSpPr>
        <p:spPr>
          <a:xfrm>
            <a:off x="1847885" y="2985846"/>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sp>
        <p:nvSpPr>
          <p:cNvPr id="85" name="TextBox 84">
            <a:extLst>
              <a:ext uri="{FF2B5EF4-FFF2-40B4-BE49-F238E27FC236}">
                <a16:creationId xmlns:a16="http://schemas.microsoft.com/office/drawing/2014/main" id="{176F8FC5-DE27-7777-09A9-85EBDFE5CB4A}"/>
              </a:ext>
            </a:extLst>
          </p:cNvPr>
          <p:cNvSpPr txBox="1"/>
          <p:nvPr/>
        </p:nvSpPr>
        <p:spPr>
          <a:xfrm>
            <a:off x="8505157" y="3403840"/>
            <a:ext cx="1088696"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ILR-ORG</a:t>
            </a:r>
          </a:p>
        </p:txBody>
      </p:sp>
    </p:spTree>
    <p:extLst>
      <p:ext uri="{BB962C8B-B14F-4D97-AF65-F5344CB8AC3E}">
        <p14:creationId xmlns:p14="http://schemas.microsoft.com/office/powerpoint/2010/main" val="637425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3354760" y="1110869"/>
            <a:ext cx="8424933" cy="5211963"/>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TextBox 31">
            <a:extLst>
              <a:ext uri="{FF2B5EF4-FFF2-40B4-BE49-F238E27FC236}">
                <a16:creationId xmlns:a16="http://schemas.microsoft.com/office/drawing/2014/main" id="{29A52A2A-2F2F-084F-84CD-4CE7128ADB4B}"/>
              </a:ext>
            </a:extLst>
          </p:cNvPr>
          <p:cNvSpPr txBox="1"/>
          <p:nvPr/>
        </p:nvSpPr>
        <p:spPr>
          <a:xfrm>
            <a:off x="6297484" y="2049543"/>
            <a:ext cx="2384371" cy="400110"/>
          </a:xfrm>
          <a:prstGeom prst="rect">
            <a:avLst/>
          </a:prstGeom>
          <a:noFill/>
        </p:spPr>
        <p:txBody>
          <a:bodyPr wrap="none" rtlCol="0">
            <a:spAutoFit/>
          </a:bodyPr>
          <a:lstStyle/>
          <a:p>
            <a:pPr algn="l"/>
            <a:r>
              <a:rPr lang="en-CA" sz="2000" b="1" dirty="0">
                <a:solidFill>
                  <a:schemeClr val="accent2"/>
                </a:solidFill>
              </a:rPr>
              <a:t>OLTP FHIR Server</a:t>
            </a:r>
          </a:p>
        </p:txBody>
      </p:sp>
      <p:sp>
        <p:nvSpPr>
          <p:cNvPr id="9" name="TextBox 8">
            <a:extLst>
              <a:ext uri="{FF2B5EF4-FFF2-40B4-BE49-F238E27FC236}">
                <a16:creationId xmlns:a16="http://schemas.microsoft.com/office/drawing/2014/main" id="{DEF70839-94B7-7FE2-7445-471353C9D522}"/>
              </a:ext>
            </a:extLst>
          </p:cNvPr>
          <p:cNvSpPr txBox="1"/>
          <p:nvPr/>
        </p:nvSpPr>
        <p:spPr>
          <a:xfrm>
            <a:off x="5336210" y="3609794"/>
            <a:ext cx="749149" cy="369332"/>
          </a:xfrm>
          <a:prstGeom prst="rect">
            <a:avLst/>
          </a:prstGeom>
          <a:noFill/>
        </p:spPr>
        <p:txBody>
          <a:bodyPr wrap="square" rtlCol="0">
            <a:spAutoFit/>
          </a:bodyPr>
          <a:lstStyle/>
          <a:p>
            <a:pPr algn="ctr"/>
            <a:r>
              <a:rPr lang="en-CA" sz="1800" b="1" dirty="0">
                <a:solidFill>
                  <a:schemeClr val="accent5"/>
                </a:solidFill>
                <a:latin typeface="Andes Bold" panose="02000000000000000000" pitchFamily="2"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2"/>
          <a:stretch>
            <a:fillRect/>
          </a:stretch>
        </p:blipFill>
        <p:spPr>
          <a:xfrm>
            <a:off x="5353597" y="2962672"/>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cxnSpLocks/>
            <a:stCxn id="10" idx="3"/>
          </p:cNvCxnSpPr>
          <p:nvPr/>
        </p:nvCxnSpPr>
        <p:spPr>
          <a:xfrm flipV="1">
            <a:off x="6067972"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5336210" y="6991423"/>
            <a:ext cx="749149" cy="576064"/>
          </a:xfrm>
          <a:prstGeom prst="flowChartPredefined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1251"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7652949" y="3769540"/>
            <a:ext cx="1780417" cy="6260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9059706" y="3400208"/>
            <a:ext cx="747320"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HMIS</a:t>
            </a:r>
          </a:p>
        </p:txBody>
      </p:sp>
      <p:sp>
        <p:nvSpPr>
          <p:cNvPr id="59" name="TextBox 58">
            <a:extLst>
              <a:ext uri="{FF2B5EF4-FFF2-40B4-BE49-F238E27FC236}">
                <a16:creationId xmlns:a16="http://schemas.microsoft.com/office/drawing/2014/main" id="{4E855158-5469-187C-9504-CE875D2959F2}"/>
              </a:ext>
            </a:extLst>
          </p:cNvPr>
          <p:cNvSpPr txBox="1"/>
          <p:nvPr/>
        </p:nvSpPr>
        <p:spPr>
          <a:xfrm>
            <a:off x="9574070" y="5257636"/>
            <a:ext cx="784317"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9475440" y="4994957"/>
            <a:ext cx="288143"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a:off x="7282048" y="5174976"/>
            <a:ext cx="1" cy="18201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93692" y="6995121"/>
            <a:ext cx="1176713" cy="576063"/>
          </a:xfrm>
          <a:prstGeom prst="flowChartPredefinedProcess">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sp>
        <p:nvSpPr>
          <p:cNvPr id="107" name="Flowchart: Predefined Process 106">
            <a:extLst>
              <a:ext uri="{FF2B5EF4-FFF2-40B4-BE49-F238E27FC236}">
                <a16:creationId xmlns:a16="http://schemas.microsoft.com/office/drawing/2014/main" id="{1BA1EB6A-DA16-D282-ADE6-E429D4ACD43C}"/>
              </a:ext>
            </a:extLst>
          </p:cNvPr>
          <p:cNvSpPr/>
          <p:nvPr/>
        </p:nvSpPr>
        <p:spPr>
          <a:xfrm>
            <a:off x="8251304"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5"/>
          <a:stretch>
            <a:fillRect/>
          </a:stretch>
        </p:blipFill>
        <p:spPr>
          <a:xfrm>
            <a:off x="4434880"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4506476" y="2994188"/>
            <a:ext cx="571182" cy="369332"/>
          </a:xfrm>
          <a:prstGeom prst="rect">
            <a:avLst/>
          </a:prstGeom>
          <a:noFill/>
        </p:spPr>
        <p:txBody>
          <a:bodyPr wrap="none" rtlCol="0">
            <a:spAutoFit/>
          </a:bodyPr>
          <a:lstStyle/>
          <a:p>
            <a:pPr algn="ctr"/>
            <a:r>
              <a:rPr lang="en-CA" sz="1800" b="1" dirty="0">
                <a:solidFill>
                  <a:schemeClr val="accent5"/>
                </a:solidFill>
                <a:latin typeface="Andes Bold" panose="02000000000000000000" pitchFamily="2"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p:cNvCxnSpPr>
          <p:nvPr/>
        </p:nvCxnSpPr>
        <p:spPr>
          <a:xfrm>
            <a:off x="5149255"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9763583" y="477691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70405" y="7279455"/>
            <a:ext cx="380899"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32" idx="0"/>
          </p:cNvCxnSpPr>
          <p:nvPr/>
        </p:nvCxnSpPr>
        <p:spPr>
          <a:xfrm rot="16200000" flipV="1">
            <a:off x="8132210" y="1407003"/>
            <a:ext cx="658616" cy="1943696"/>
          </a:xfrm>
          <a:prstGeom prst="bentConnector3">
            <a:avLst>
              <a:gd name="adj1" fmla="val 1347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6085359" y="7279455"/>
            <a:ext cx="608333"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72BE1034-05E8-1190-D1F3-70F9C42A8291}"/>
              </a:ext>
            </a:extLst>
          </p:cNvPr>
          <p:cNvSpPr/>
          <p:nvPr/>
        </p:nvSpPr>
        <p:spPr>
          <a:xfrm rot="5400000">
            <a:off x="7102029" y="2801565"/>
            <a:ext cx="360038" cy="4386783"/>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cxnSpLocks/>
            <a:stCxn id="9" idx="2"/>
            <a:endCxn id="19" idx="0"/>
          </p:cNvCxnSpPr>
          <p:nvPr/>
        </p:nvCxnSpPr>
        <p:spPr>
          <a:xfrm>
            <a:off x="5710785" y="3979126"/>
            <a:ext cx="0" cy="30122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3933226" y="4222361"/>
            <a:ext cx="4207664" cy="2489982"/>
          </a:xfrm>
          <a:prstGeom prst="bentConnector3">
            <a:avLst>
              <a:gd name="adj1" fmla="val -5433"/>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D2D186F-6667-19AF-A471-E1F3B60CD548}"/>
              </a:ext>
            </a:extLst>
          </p:cNvPr>
          <p:cNvSpPr/>
          <p:nvPr/>
        </p:nvSpPr>
        <p:spPr>
          <a:xfrm>
            <a:off x="6296620" y="2423734"/>
            <a:ext cx="1970857" cy="1502890"/>
          </a:xfrm>
          <a:prstGeom prst="roundRect">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1" name="Picture 30">
            <a:extLst>
              <a:ext uri="{FF2B5EF4-FFF2-40B4-BE49-F238E27FC236}">
                <a16:creationId xmlns:a16="http://schemas.microsoft.com/office/drawing/2014/main" id="{120D9F44-A332-1671-4FFE-8D295A276A1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860886" y="2503523"/>
            <a:ext cx="842325" cy="1277374"/>
          </a:xfrm>
          <a:prstGeom prst="rect">
            <a:avLst/>
          </a:prstGeom>
        </p:spPr>
      </p:pic>
      <p:cxnSp>
        <p:nvCxnSpPr>
          <p:cNvPr id="25" name="Straight Arrow Connector 24">
            <a:extLst>
              <a:ext uri="{FF2B5EF4-FFF2-40B4-BE49-F238E27FC236}">
                <a16:creationId xmlns:a16="http://schemas.microsoft.com/office/drawing/2014/main" id="{A2AC0D34-BC92-46E1-DF09-1DFC0319AF4E}"/>
              </a:ext>
            </a:extLst>
          </p:cNvPr>
          <p:cNvCxnSpPr>
            <a:cxnSpLocks/>
            <a:endCxn id="22" idx="2"/>
          </p:cNvCxnSpPr>
          <p:nvPr/>
        </p:nvCxnSpPr>
        <p:spPr>
          <a:xfrm flipH="1">
            <a:off x="7282048" y="3732898"/>
            <a:ext cx="6239" cy="1082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7146437" y="4143544"/>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TextBox 1">
            <a:extLst>
              <a:ext uri="{FF2B5EF4-FFF2-40B4-BE49-F238E27FC236}">
                <a16:creationId xmlns:a16="http://schemas.microsoft.com/office/drawing/2014/main" id="{7930BB72-5B69-AB63-83F2-1E539777B242}"/>
              </a:ext>
            </a:extLst>
          </p:cNvPr>
          <p:cNvSpPr txBox="1"/>
          <p:nvPr/>
        </p:nvSpPr>
        <p:spPr>
          <a:xfrm>
            <a:off x="1879420" y="2503523"/>
            <a:ext cx="2573333" cy="400110"/>
          </a:xfrm>
          <a:prstGeom prst="rect">
            <a:avLst/>
          </a:prstGeom>
          <a:noFill/>
        </p:spPr>
        <p:txBody>
          <a:bodyPr wrap="none" rtlCol="0">
            <a:spAutoFit/>
          </a:bodyPr>
          <a:lstStyle/>
          <a:p>
            <a:pPr algn="r"/>
            <a:r>
              <a:rPr lang="en-CA" sz="2000" b="1" dirty="0">
                <a:solidFill>
                  <a:schemeClr val="accent2"/>
                </a:solidFill>
              </a:rPr>
              <a:t>Terminology Server</a:t>
            </a:r>
          </a:p>
        </p:txBody>
      </p:sp>
      <p:sp>
        <p:nvSpPr>
          <p:cNvPr id="3" name="TextBox 2">
            <a:extLst>
              <a:ext uri="{FF2B5EF4-FFF2-40B4-BE49-F238E27FC236}">
                <a16:creationId xmlns:a16="http://schemas.microsoft.com/office/drawing/2014/main" id="{FBAE9CE2-9A14-B5CF-5D0F-B6A43833CFA2}"/>
              </a:ext>
            </a:extLst>
          </p:cNvPr>
          <p:cNvSpPr txBox="1"/>
          <p:nvPr/>
        </p:nvSpPr>
        <p:spPr>
          <a:xfrm>
            <a:off x="2489133" y="3311789"/>
            <a:ext cx="1992853" cy="400110"/>
          </a:xfrm>
          <a:prstGeom prst="rect">
            <a:avLst/>
          </a:prstGeom>
          <a:noFill/>
        </p:spPr>
        <p:txBody>
          <a:bodyPr wrap="none" rtlCol="0">
            <a:spAutoFit/>
          </a:bodyPr>
          <a:lstStyle/>
          <a:p>
            <a:pPr algn="r"/>
            <a:r>
              <a:rPr lang="en-CA" sz="2000" b="1" dirty="0">
                <a:solidFill>
                  <a:schemeClr val="accent2"/>
                </a:solidFill>
              </a:rPr>
              <a:t>Client Registry</a:t>
            </a:r>
          </a:p>
        </p:txBody>
      </p:sp>
      <p:sp>
        <p:nvSpPr>
          <p:cNvPr id="4" name="TextBox 3">
            <a:extLst>
              <a:ext uri="{FF2B5EF4-FFF2-40B4-BE49-F238E27FC236}">
                <a16:creationId xmlns:a16="http://schemas.microsoft.com/office/drawing/2014/main" id="{92C5E633-21BD-01C3-C173-C883CEFA049A}"/>
              </a:ext>
            </a:extLst>
          </p:cNvPr>
          <p:cNvSpPr txBox="1"/>
          <p:nvPr/>
        </p:nvSpPr>
        <p:spPr>
          <a:xfrm>
            <a:off x="10460868" y="4791461"/>
            <a:ext cx="2789546" cy="400110"/>
          </a:xfrm>
          <a:prstGeom prst="rect">
            <a:avLst/>
          </a:prstGeom>
          <a:noFill/>
        </p:spPr>
        <p:txBody>
          <a:bodyPr wrap="none" rtlCol="0">
            <a:spAutoFit/>
          </a:bodyPr>
          <a:lstStyle/>
          <a:p>
            <a:r>
              <a:rPr lang="en-CA" sz="2000" b="1" dirty="0">
                <a:solidFill>
                  <a:schemeClr val="accent2"/>
                </a:solidFill>
              </a:rPr>
              <a:t>Interoperability Layer</a:t>
            </a:r>
          </a:p>
        </p:txBody>
      </p:sp>
      <p:sp>
        <p:nvSpPr>
          <p:cNvPr id="5" name="TextBox 4">
            <a:extLst>
              <a:ext uri="{FF2B5EF4-FFF2-40B4-BE49-F238E27FC236}">
                <a16:creationId xmlns:a16="http://schemas.microsoft.com/office/drawing/2014/main" id="{4BBF1903-823A-49F7-C383-E73D9F43CAB5}"/>
              </a:ext>
            </a:extLst>
          </p:cNvPr>
          <p:cNvSpPr txBox="1"/>
          <p:nvPr/>
        </p:nvSpPr>
        <p:spPr>
          <a:xfrm>
            <a:off x="9612759" y="7079399"/>
            <a:ext cx="3389069" cy="400110"/>
          </a:xfrm>
          <a:prstGeom prst="rect">
            <a:avLst/>
          </a:prstGeom>
          <a:noFill/>
        </p:spPr>
        <p:txBody>
          <a:bodyPr wrap="none" rtlCol="0">
            <a:spAutoFit/>
          </a:bodyPr>
          <a:lstStyle/>
          <a:p>
            <a:r>
              <a:rPr lang="en-CA" sz="2000" b="1" dirty="0">
                <a:solidFill>
                  <a:schemeClr val="accent2"/>
                </a:solidFill>
              </a:rPr>
              <a:t>Point-of-Service Solutions</a:t>
            </a:r>
          </a:p>
        </p:txBody>
      </p:sp>
      <p:sp>
        <p:nvSpPr>
          <p:cNvPr id="6" name="TextBox 5">
            <a:extLst>
              <a:ext uri="{FF2B5EF4-FFF2-40B4-BE49-F238E27FC236}">
                <a16:creationId xmlns:a16="http://schemas.microsoft.com/office/drawing/2014/main" id="{D5391A82-18BF-0534-5691-AD926FB35D36}"/>
              </a:ext>
            </a:extLst>
          </p:cNvPr>
          <p:cNvSpPr txBox="1"/>
          <p:nvPr/>
        </p:nvSpPr>
        <p:spPr>
          <a:xfrm>
            <a:off x="10059285" y="2903633"/>
            <a:ext cx="3088563" cy="707886"/>
          </a:xfrm>
          <a:prstGeom prst="rect">
            <a:avLst/>
          </a:prstGeom>
          <a:noFill/>
        </p:spPr>
        <p:txBody>
          <a:bodyPr wrap="square" rtlCol="0">
            <a:spAutoFit/>
          </a:bodyPr>
          <a:lstStyle/>
          <a:p>
            <a:r>
              <a:rPr lang="en-CA" sz="2000" b="1" dirty="0">
                <a:solidFill>
                  <a:schemeClr val="accent2"/>
                </a:solidFill>
              </a:rPr>
              <a:t>Health Management Information System</a:t>
            </a:r>
          </a:p>
        </p:txBody>
      </p:sp>
      <p:sp>
        <p:nvSpPr>
          <p:cNvPr id="7" name="TextBox 6">
            <a:extLst>
              <a:ext uri="{FF2B5EF4-FFF2-40B4-BE49-F238E27FC236}">
                <a16:creationId xmlns:a16="http://schemas.microsoft.com/office/drawing/2014/main" id="{D579116E-6D0A-60C2-520A-E0F5369E4CFF}"/>
              </a:ext>
            </a:extLst>
          </p:cNvPr>
          <p:cNvSpPr txBox="1"/>
          <p:nvPr/>
        </p:nvSpPr>
        <p:spPr>
          <a:xfrm>
            <a:off x="2058616" y="442392"/>
            <a:ext cx="11089232" cy="1077218"/>
          </a:xfrm>
          <a:prstGeom prst="rect">
            <a:avLst/>
          </a:prstGeom>
          <a:noFill/>
        </p:spPr>
        <p:txBody>
          <a:bodyPr wrap="square" rtlCol="0">
            <a:spAutoFit/>
          </a:bodyPr>
          <a:lstStyle/>
          <a:p>
            <a:pPr algn="ctr"/>
            <a:r>
              <a:rPr lang="en-CA" sz="3200" dirty="0">
                <a:solidFill>
                  <a:schemeClr val="tx2"/>
                </a:solidFill>
              </a:rPr>
              <a:t>One of the advantages of adopting </a:t>
            </a:r>
            <a:r>
              <a:rPr lang="en-CA" sz="3200" b="1" i="1" dirty="0">
                <a:solidFill>
                  <a:schemeClr val="tx2"/>
                </a:solidFill>
              </a:rPr>
              <a:t>standards</a:t>
            </a:r>
            <a:r>
              <a:rPr lang="en-CA" sz="3200" dirty="0">
                <a:solidFill>
                  <a:schemeClr val="tx2"/>
                </a:solidFill>
              </a:rPr>
              <a:t> is that there are many credible </a:t>
            </a:r>
            <a:r>
              <a:rPr lang="en-CA" sz="3200" b="1" i="1" dirty="0">
                <a:solidFill>
                  <a:schemeClr val="accent2"/>
                </a:solidFill>
              </a:rPr>
              <a:t>product</a:t>
            </a:r>
            <a:r>
              <a:rPr lang="en-CA" sz="3200" b="1" i="1" dirty="0">
                <a:solidFill>
                  <a:schemeClr val="accent6">
                    <a:lumMod val="75000"/>
                  </a:schemeClr>
                </a:solidFill>
              </a:rPr>
              <a:t> </a:t>
            </a:r>
            <a:r>
              <a:rPr lang="en-CA" sz="3200" dirty="0">
                <a:solidFill>
                  <a:schemeClr val="tx2"/>
                </a:solidFill>
              </a:rPr>
              <a:t>options to choose from.</a:t>
            </a:r>
          </a:p>
        </p:txBody>
      </p:sp>
    </p:spTree>
    <p:extLst>
      <p:ext uri="{BB962C8B-B14F-4D97-AF65-F5344CB8AC3E}">
        <p14:creationId xmlns:p14="http://schemas.microsoft.com/office/powerpoint/2010/main" val="165468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9F8D3-AA7A-0503-1C56-DC699467EB33}"/>
              </a:ext>
            </a:extLst>
          </p:cNvPr>
          <p:cNvSpPr>
            <a:spLocks noGrp="1"/>
          </p:cNvSpPr>
          <p:nvPr>
            <p:ph type="sldNum" sz="quarter" idx="12"/>
          </p:nvPr>
        </p:nvSpPr>
        <p:spPr/>
        <p:txBody>
          <a:bodyPr/>
          <a:lstStyle/>
          <a:p>
            <a:fld id="{6734F48E-A456-4E2F-B17E-509464F7A050}" type="slidenum">
              <a:rPr lang="en-CA" smtClean="0"/>
              <a:pPr/>
              <a:t>85</a:t>
            </a:fld>
            <a:endParaRPr lang="en-CA"/>
          </a:p>
        </p:txBody>
      </p:sp>
      <p:sp>
        <p:nvSpPr>
          <p:cNvPr id="4" name="TextBox 3">
            <a:extLst>
              <a:ext uri="{FF2B5EF4-FFF2-40B4-BE49-F238E27FC236}">
                <a16:creationId xmlns:a16="http://schemas.microsoft.com/office/drawing/2014/main" id="{B6A2748C-B35C-A311-D76A-31B3B6552D6C}"/>
              </a:ext>
            </a:extLst>
          </p:cNvPr>
          <p:cNvSpPr txBox="1"/>
          <p:nvPr/>
        </p:nvSpPr>
        <p:spPr>
          <a:xfrm>
            <a:off x="1626568" y="442392"/>
            <a:ext cx="11377264" cy="1077218"/>
          </a:xfrm>
          <a:prstGeom prst="rect">
            <a:avLst/>
          </a:prstGeom>
          <a:noFill/>
        </p:spPr>
        <p:txBody>
          <a:bodyPr wrap="square" rtlCol="0">
            <a:spAutoFit/>
          </a:bodyPr>
          <a:lstStyle/>
          <a:p>
            <a:pPr algn="ctr"/>
            <a:r>
              <a:rPr lang="en-CA" sz="3200" b="1" dirty="0">
                <a:solidFill>
                  <a:schemeClr val="tx2"/>
                </a:solidFill>
              </a:rPr>
              <a:t>One of the advantages of adopting </a:t>
            </a:r>
            <a:r>
              <a:rPr lang="en-CA" sz="3200" b="1" i="1" dirty="0">
                <a:solidFill>
                  <a:schemeClr val="accent5"/>
                </a:solidFill>
              </a:rPr>
              <a:t>standards</a:t>
            </a:r>
            <a:r>
              <a:rPr lang="en-CA" sz="3200" b="1" dirty="0">
                <a:solidFill>
                  <a:schemeClr val="tx2"/>
                </a:solidFill>
              </a:rPr>
              <a:t> is that there are many credible </a:t>
            </a:r>
            <a:r>
              <a:rPr lang="en-CA" sz="3200" b="1" i="1" dirty="0">
                <a:solidFill>
                  <a:schemeClr val="accent2"/>
                </a:solidFill>
              </a:rPr>
              <a:t>product</a:t>
            </a:r>
            <a:r>
              <a:rPr lang="en-CA" sz="3200" b="1" i="1" dirty="0">
                <a:solidFill>
                  <a:schemeClr val="accent6">
                    <a:lumMod val="75000"/>
                  </a:schemeClr>
                </a:solidFill>
              </a:rPr>
              <a:t> </a:t>
            </a:r>
            <a:r>
              <a:rPr lang="en-CA" sz="3200" b="1" dirty="0">
                <a:solidFill>
                  <a:schemeClr val="tx2"/>
                </a:solidFill>
              </a:rPr>
              <a:t>options to choose from.</a:t>
            </a:r>
          </a:p>
        </p:txBody>
      </p:sp>
      <p:sp>
        <p:nvSpPr>
          <p:cNvPr id="5" name="TextBox 4">
            <a:extLst>
              <a:ext uri="{FF2B5EF4-FFF2-40B4-BE49-F238E27FC236}">
                <a16:creationId xmlns:a16="http://schemas.microsoft.com/office/drawing/2014/main" id="{8A250913-5B3D-5D3E-88FA-FC91C19BCC82}"/>
              </a:ext>
            </a:extLst>
          </p:cNvPr>
          <p:cNvSpPr txBox="1"/>
          <p:nvPr/>
        </p:nvSpPr>
        <p:spPr>
          <a:xfrm>
            <a:off x="498513" y="3828762"/>
            <a:ext cx="1589731" cy="307777"/>
          </a:xfrm>
          <a:prstGeom prst="rect">
            <a:avLst/>
          </a:prstGeom>
          <a:noFill/>
        </p:spPr>
        <p:txBody>
          <a:bodyPr wrap="none" rtlCol="0">
            <a:spAutoFit/>
          </a:bodyPr>
          <a:lstStyle/>
          <a:p>
            <a:pPr algn="l"/>
            <a:r>
              <a:rPr lang="en-CA" sz="1400" dirty="0">
                <a:solidFill>
                  <a:schemeClr val="tx2"/>
                </a:solidFill>
                <a:hlinkClick r:id="rId2"/>
              </a:rPr>
              <a:t>https://hapifhir.io/</a:t>
            </a:r>
            <a:r>
              <a:rPr lang="en-CA" sz="1400" dirty="0">
                <a:solidFill>
                  <a:schemeClr val="tx2"/>
                </a:solidFill>
              </a:rPr>
              <a:t> </a:t>
            </a:r>
          </a:p>
        </p:txBody>
      </p:sp>
      <p:pic>
        <p:nvPicPr>
          <p:cNvPr id="6" name="Picture 5">
            <a:extLst>
              <a:ext uri="{FF2B5EF4-FFF2-40B4-BE49-F238E27FC236}">
                <a16:creationId xmlns:a16="http://schemas.microsoft.com/office/drawing/2014/main" id="{2325096F-5570-A11D-0462-896819D9C015}"/>
              </a:ext>
            </a:extLst>
          </p:cNvPr>
          <p:cNvPicPr>
            <a:picLocks noChangeAspect="1"/>
          </p:cNvPicPr>
          <p:nvPr/>
        </p:nvPicPr>
        <p:blipFill>
          <a:blip r:embed="rId3"/>
          <a:stretch>
            <a:fillRect/>
          </a:stretch>
        </p:blipFill>
        <p:spPr>
          <a:xfrm>
            <a:off x="531555" y="2150458"/>
            <a:ext cx="1523648" cy="1678304"/>
          </a:xfrm>
          <a:prstGeom prst="rect">
            <a:avLst/>
          </a:prstGeom>
        </p:spPr>
      </p:pic>
      <p:sp>
        <p:nvSpPr>
          <p:cNvPr id="7" name="TextBox 6">
            <a:extLst>
              <a:ext uri="{FF2B5EF4-FFF2-40B4-BE49-F238E27FC236}">
                <a16:creationId xmlns:a16="http://schemas.microsoft.com/office/drawing/2014/main" id="{26C5A616-2038-FC26-5AF7-7FD497039274}"/>
              </a:ext>
            </a:extLst>
          </p:cNvPr>
          <p:cNvSpPr txBox="1"/>
          <p:nvPr/>
        </p:nvSpPr>
        <p:spPr>
          <a:xfrm>
            <a:off x="2770697" y="3828762"/>
            <a:ext cx="2987741" cy="307777"/>
          </a:xfrm>
          <a:prstGeom prst="rect">
            <a:avLst/>
          </a:prstGeom>
          <a:noFill/>
        </p:spPr>
        <p:txBody>
          <a:bodyPr wrap="none" rtlCol="0">
            <a:spAutoFit/>
          </a:bodyPr>
          <a:lstStyle/>
          <a:p>
            <a:pPr algn="l"/>
            <a:r>
              <a:rPr lang="en-CA" sz="1400" dirty="0">
                <a:solidFill>
                  <a:schemeClr val="tx2"/>
                </a:solidFill>
                <a:hlinkClick r:id="rId4"/>
              </a:rPr>
              <a:t>https://linuxforhealth.github.io/FHIR/</a:t>
            </a:r>
            <a:r>
              <a:rPr lang="en-CA" sz="1400" dirty="0">
                <a:solidFill>
                  <a:schemeClr val="tx2"/>
                </a:solidFill>
              </a:rPr>
              <a:t> </a:t>
            </a:r>
          </a:p>
        </p:txBody>
      </p:sp>
      <p:pic>
        <p:nvPicPr>
          <p:cNvPr id="8" name="Picture 7">
            <a:extLst>
              <a:ext uri="{FF2B5EF4-FFF2-40B4-BE49-F238E27FC236}">
                <a16:creationId xmlns:a16="http://schemas.microsoft.com/office/drawing/2014/main" id="{D31A93DF-4E89-F0EA-74F6-C97533C1E271}"/>
              </a:ext>
            </a:extLst>
          </p:cNvPr>
          <p:cNvPicPr>
            <a:picLocks noChangeAspect="1"/>
          </p:cNvPicPr>
          <p:nvPr/>
        </p:nvPicPr>
        <p:blipFill>
          <a:blip r:embed="rId5"/>
          <a:stretch>
            <a:fillRect/>
          </a:stretch>
        </p:blipFill>
        <p:spPr>
          <a:xfrm>
            <a:off x="3259429" y="1981725"/>
            <a:ext cx="1954883" cy="1954883"/>
          </a:xfrm>
          <a:prstGeom prst="rect">
            <a:avLst/>
          </a:prstGeom>
        </p:spPr>
      </p:pic>
      <p:sp>
        <p:nvSpPr>
          <p:cNvPr id="9" name="TextBox 8">
            <a:extLst>
              <a:ext uri="{FF2B5EF4-FFF2-40B4-BE49-F238E27FC236}">
                <a16:creationId xmlns:a16="http://schemas.microsoft.com/office/drawing/2014/main" id="{A777727E-BA55-487E-5D91-9CC1175CF27E}"/>
              </a:ext>
            </a:extLst>
          </p:cNvPr>
          <p:cNvSpPr txBox="1"/>
          <p:nvPr/>
        </p:nvSpPr>
        <p:spPr>
          <a:xfrm>
            <a:off x="6424226" y="3828762"/>
            <a:ext cx="3695050" cy="307777"/>
          </a:xfrm>
          <a:prstGeom prst="rect">
            <a:avLst/>
          </a:prstGeom>
          <a:noFill/>
        </p:spPr>
        <p:txBody>
          <a:bodyPr wrap="none" rtlCol="0">
            <a:spAutoFit/>
          </a:bodyPr>
          <a:lstStyle/>
          <a:p>
            <a:pPr algn="l"/>
            <a:r>
              <a:rPr lang="en-CA" sz="1400" dirty="0">
                <a:solidFill>
                  <a:schemeClr val="tx2"/>
                </a:solidFill>
                <a:hlinkClick r:id="rId6"/>
              </a:rPr>
              <a:t>https://cloud.google.com/healthcare-api?hl=en</a:t>
            </a:r>
            <a:r>
              <a:rPr lang="en-CA" sz="1400" dirty="0">
                <a:solidFill>
                  <a:schemeClr val="tx2"/>
                </a:solidFill>
              </a:rPr>
              <a:t> </a:t>
            </a:r>
          </a:p>
        </p:txBody>
      </p:sp>
      <p:pic>
        <p:nvPicPr>
          <p:cNvPr id="10" name="Picture 9">
            <a:extLst>
              <a:ext uri="{FF2B5EF4-FFF2-40B4-BE49-F238E27FC236}">
                <a16:creationId xmlns:a16="http://schemas.microsoft.com/office/drawing/2014/main" id="{A8E1C194-D364-3CF1-F1F3-7000E4D9321E}"/>
              </a:ext>
            </a:extLst>
          </p:cNvPr>
          <p:cNvPicPr>
            <a:picLocks noChangeAspect="1"/>
          </p:cNvPicPr>
          <p:nvPr/>
        </p:nvPicPr>
        <p:blipFill>
          <a:blip r:embed="rId7"/>
          <a:stretch>
            <a:fillRect/>
          </a:stretch>
        </p:blipFill>
        <p:spPr>
          <a:xfrm>
            <a:off x="6758724" y="2152828"/>
            <a:ext cx="3045556" cy="1739193"/>
          </a:xfrm>
          <a:prstGeom prst="rect">
            <a:avLst/>
          </a:prstGeom>
        </p:spPr>
      </p:pic>
      <p:sp>
        <p:nvSpPr>
          <p:cNvPr id="11" name="TextBox 10">
            <a:extLst>
              <a:ext uri="{FF2B5EF4-FFF2-40B4-BE49-F238E27FC236}">
                <a16:creationId xmlns:a16="http://schemas.microsoft.com/office/drawing/2014/main" id="{6D985BBE-20E6-9CCB-2A2B-561E5EF1C62A}"/>
              </a:ext>
            </a:extLst>
          </p:cNvPr>
          <p:cNvSpPr txBox="1"/>
          <p:nvPr/>
        </p:nvSpPr>
        <p:spPr>
          <a:xfrm>
            <a:off x="11008506" y="3828762"/>
            <a:ext cx="3208122" cy="307777"/>
          </a:xfrm>
          <a:prstGeom prst="rect">
            <a:avLst/>
          </a:prstGeom>
          <a:noFill/>
        </p:spPr>
        <p:txBody>
          <a:bodyPr wrap="none" rtlCol="0">
            <a:spAutoFit/>
          </a:bodyPr>
          <a:lstStyle/>
          <a:p>
            <a:pPr algn="l"/>
            <a:r>
              <a:rPr lang="en-CA" sz="1400" dirty="0">
                <a:solidFill>
                  <a:schemeClr val="tx2"/>
                </a:solidFill>
                <a:hlinkClick r:id="rId8"/>
              </a:rPr>
              <a:t>https://github.com/microsoft/fhir-server</a:t>
            </a:r>
            <a:r>
              <a:rPr lang="en-CA" sz="1400" dirty="0">
                <a:solidFill>
                  <a:schemeClr val="tx2"/>
                </a:solidFill>
              </a:rPr>
              <a:t> </a:t>
            </a:r>
          </a:p>
        </p:txBody>
      </p:sp>
      <p:pic>
        <p:nvPicPr>
          <p:cNvPr id="12" name="Picture 11">
            <a:extLst>
              <a:ext uri="{FF2B5EF4-FFF2-40B4-BE49-F238E27FC236}">
                <a16:creationId xmlns:a16="http://schemas.microsoft.com/office/drawing/2014/main" id="{4842FBCD-7C10-077D-9F7E-F58C680AE6D4}"/>
              </a:ext>
            </a:extLst>
          </p:cNvPr>
          <p:cNvPicPr>
            <a:picLocks noChangeAspect="1"/>
          </p:cNvPicPr>
          <p:nvPr/>
        </p:nvPicPr>
        <p:blipFill>
          <a:blip r:embed="rId9"/>
          <a:stretch>
            <a:fillRect/>
          </a:stretch>
        </p:blipFill>
        <p:spPr>
          <a:xfrm>
            <a:off x="11766460" y="2089569"/>
            <a:ext cx="1692214" cy="1692214"/>
          </a:xfrm>
          <a:prstGeom prst="rect">
            <a:avLst/>
          </a:prstGeom>
        </p:spPr>
      </p:pic>
      <p:sp>
        <p:nvSpPr>
          <p:cNvPr id="13" name="TextBox 12">
            <a:extLst>
              <a:ext uri="{FF2B5EF4-FFF2-40B4-BE49-F238E27FC236}">
                <a16:creationId xmlns:a16="http://schemas.microsoft.com/office/drawing/2014/main" id="{19C5A440-2924-BACC-FD18-A00358BAF76A}"/>
              </a:ext>
            </a:extLst>
          </p:cNvPr>
          <p:cNvSpPr txBox="1"/>
          <p:nvPr/>
        </p:nvSpPr>
        <p:spPr>
          <a:xfrm>
            <a:off x="939118" y="5879994"/>
            <a:ext cx="3044423" cy="307777"/>
          </a:xfrm>
          <a:prstGeom prst="rect">
            <a:avLst/>
          </a:prstGeom>
          <a:noFill/>
        </p:spPr>
        <p:txBody>
          <a:bodyPr wrap="none" rtlCol="0">
            <a:spAutoFit/>
          </a:bodyPr>
          <a:lstStyle/>
          <a:p>
            <a:pPr algn="l"/>
            <a:r>
              <a:rPr lang="en-CA" sz="1400" dirty="0">
                <a:solidFill>
                  <a:schemeClr val="tx2"/>
                </a:solidFill>
                <a:hlinkClick r:id="rId10"/>
              </a:rPr>
              <a:t>https://www.health-samurai.io/aidbox</a:t>
            </a:r>
            <a:r>
              <a:rPr lang="en-CA" sz="1400" dirty="0">
                <a:solidFill>
                  <a:schemeClr val="tx2"/>
                </a:solidFill>
              </a:rPr>
              <a:t> </a:t>
            </a:r>
          </a:p>
        </p:txBody>
      </p:sp>
      <p:pic>
        <p:nvPicPr>
          <p:cNvPr id="14" name="Picture 13">
            <a:extLst>
              <a:ext uri="{FF2B5EF4-FFF2-40B4-BE49-F238E27FC236}">
                <a16:creationId xmlns:a16="http://schemas.microsoft.com/office/drawing/2014/main" id="{37A2FEF8-01AB-06AB-E2B4-9D37BDF64F73}"/>
              </a:ext>
            </a:extLst>
          </p:cNvPr>
          <p:cNvPicPr>
            <a:picLocks noChangeAspect="1"/>
          </p:cNvPicPr>
          <p:nvPr/>
        </p:nvPicPr>
        <p:blipFill>
          <a:blip r:embed="rId11"/>
          <a:stretch>
            <a:fillRect/>
          </a:stretch>
        </p:blipFill>
        <p:spPr>
          <a:xfrm>
            <a:off x="1058705" y="4706814"/>
            <a:ext cx="2805250" cy="1012627"/>
          </a:xfrm>
          <a:prstGeom prst="rect">
            <a:avLst/>
          </a:prstGeom>
        </p:spPr>
      </p:pic>
      <p:sp>
        <p:nvSpPr>
          <p:cNvPr id="15" name="TextBox 14">
            <a:extLst>
              <a:ext uri="{FF2B5EF4-FFF2-40B4-BE49-F238E27FC236}">
                <a16:creationId xmlns:a16="http://schemas.microsoft.com/office/drawing/2014/main" id="{04E530B4-2989-6061-AF23-8A57B4DA4547}"/>
              </a:ext>
            </a:extLst>
          </p:cNvPr>
          <p:cNvSpPr txBox="1"/>
          <p:nvPr/>
        </p:nvSpPr>
        <p:spPr>
          <a:xfrm>
            <a:off x="5018986" y="5879994"/>
            <a:ext cx="2935804" cy="307777"/>
          </a:xfrm>
          <a:prstGeom prst="rect">
            <a:avLst/>
          </a:prstGeom>
          <a:noFill/>
        </p:spPr>
        <p:txBody>
          <a:bodyPr wrap="none" rtlCol="0">
            <a:spAutoFit/>
          </a:bodyPr>
          <a:lstStyle/>
          <a:p>
            <a:pPr algn="l"/>
            <a:r>
              <a:rPr lang="en-CA" sz="1400" dirty="0">
                <a:solidFill>
                  <a:schemeClr val="tx2"/>
                </a:solidFill>
                <a:hlinkClick r:id="rId12"/>
              </a:rPr>
              <a:t>https://www.smiledigitalhealth.com/</a:t>
            </a:r>
            <a:r>
              <a:rPr lang="en-CA" sz="1400" dirty="0">
                <a:solidFill>
                  <a:schemeClr val="tx2"/>
                </a:solidFill>
              </a:rPr>
              <a:t> </a:t>
            </a:r>
          </a:p>
        </p:txBody>
      </p:sp>
      <p:pic>
        <p:nvPicPr>
          <p:cNvPr id="16" name="Picture 15">
            <a:extLst>
              <a:ext uri="{FF2B5EF4-FFF2-40B4-BE49-F238E27FC236}">
                <a16:creationId xmlns:a16="http://schemas.microsoft.com/office/drawing/2014/main" id="{F512CB35-EAEE-7DDD-7901-ED3AD3CB1A08}"/>
              </a:ext>
            </a:extLst>
          </p:cNvPr>
          <p:cNvPicPr>
            <a:picLocks noChangeAspect="1"/>
          </p:cNvPicPr>
          <p:nvPr/>
        </p:nvPicPr>
        <p:blipFill>
          <a:blip r:embed="rId13"/>
          <a:stretch>
            <a:fillRect/>
          </a:stretch>
        </p:blipFill>
        <p:spPr>
          <a:xfrm>
            <a:off x="5274302" y="4485120"/>
            <a:ext cx="2404010" cy="1150356"/>
          </a:xfrm>
          <a:prstGeom prst="rect">
            <a:avLst/>
          </a:prstGeom>
        </p:spPr>
      </p:pic>
      <p:sp>
        <p:nvSpPr>
          <p:cNvPr id="17" name="TextBox 16">
            <a:extLst>
              <a:ext uri="{FF2B5EF4-FFF2-40B4-BE49-F238E27FC236}">
                <a16:creationId xmlns:a16="http://schemas.microsoft.com/office/drawing/2014/main" id="{B5422407-C670-7BF0-05A6-CC611F046C04}"/>
              </a:ext>
            </a:extLst>
          </p:cNvPr>
          <p:cNvSpPr txBox="1"/>
          <p:nvPr/>
        </p:nvSpPr>
        <p:spPr>
          <a:xfrm>
            <a:off x="9475440" y="5879994"/>
            <a:ext cx="1656415" cy="307777"/>
          </a:xfrm>
          <a:prstGeom prst="rect">
            <a:avLst/>
          </a:prstGeom>
          <a:noFill/>
        </p:spPr>
        <p:txBody>
          <a:bodyPr wrap="none" rtlCol="0">
            <a:spAutoFit/>
          </a:bodyPr>
          <a:lstStyle/>
          <a:p>
            <a:pPr algn="l"/>
            <a:r>
              <a:rPr lang="en-CA" sz="1400" dirty="0">
                <a:solidFill>
                  <a:schemeClr val="tx2"/>
                </a:solidFill>
                <a:hlinkClick r:id="rId14"/>
              </a:rPr>
              <a:t>https://kodjin.com/</a:t>
            </a:r>
            <a:r>
              <a:rPr lang="en-CA" sz="1400" dirty="0">
                <a:solidFill>
                  <a:schemeClr val="tx2"/>
                </a:solidFill>
              </a:rPr>
              <a:t> </a:t>
            </a:r>
          </a:p>
        </p:txBody>
      </p:sp>
      <p:pic>
        <p:nvPicPr>
          <p:cNvPr id="18" name="Picture 17">
            <a:extLst>
              <a:ext uri="{FF2B5EF4-FFF2-40B4-BE49-F238E27FC236}">
                <a16:creationId xmlns:a16="http://schemas.microsoft.com/office/drawing/2014/main" id="{D46395D8-DBEA-33A3-9C19-BFEC1A669864}"/>
              </a:ext>
            </a:extLst>
          </p:cNvPr>
          <p:cNvPicPr>
            <a:picLocks noChangeAspect="1"/>
          </p:cNvPicPr>
          <p:nvPr/>
        </p:nvPicPr>
        <p:blipFill>
          <a:blip r:embed="rId15"/>
          <a:stretch>
            <a:fillRect/>
          </a:stretch>
        </p:blipFill>
        <p:spPr>
          <a:xfrm>
            <a:off x="8847155" y="4402832"/>
            <a:ext cx="2520280" cy="1411357"/>
          </a:xfrm>
          <a:prstGeom prst="rect">
            <a:avLst/>
          </a:prstGeom>
        </p:spPr>
      </p:pic>
      <p:sp>
        <p:nvSpPr>
          <p:cNvPr id="19" name="TextBox 18">
            <a:extLst>
              <a:ext uri="{FF2B5EF4-FFF2-40B4-BE49-F238E27FC236}">
                <a16:creationId xmlns:a16="http://schemas.microsoft.com/office/drawing/2014/main" id="{05426B15-B369-AECD-C336-973776EF4F72}"/>
              </a:ext>
            </a:extLst>
          </p:cNvPr>
          <p:cNvSpPr txBox="1"/>
          <p:nvPr/>
        </p:nvSpPr>
        <p:spPr>
          <a:xfrm>
            <a:off x="11785830" y="5213127"/>
            <a:ext cx="2563522" cy="400110"/>
          </a:xfrm>
          <a:prstGeom prst="rect">
            <a:avLst/>
          </a:prstGeom>
          <a:noFill/>
        </p:spPr>
        <p:txBody>
          <a:bodyPr wrap="none" rtlCol="0">
            <a:spAutoFit/>
          </a:bodyPr>
          <a:lstStyle/>
          <a:p>
            <a:pPr algn="l"/>
            <a:r>
              <a:rPr lang="en-CA" sz="2000" b="1" dirty="0">
                <a:solidFill>
                  <a:schemeClr val="accent2"/>
                </a:solidFill>
              </a:rPr>
              <a:t>and </a:t>
            </a:r>
            <a:r>
              <a:rPr lang="en-CA" sz="2000" b="1" i="1" dirty="0">
                <a:solidFill>
                  <a:schemeClr val="accent2"/>
                </a:solidFill>
              </a:rPr>
              <a:t>many</a:t>
            </a:r>
            <a:r>
              <a:rPr lang="en-CA" sz="2000" b="1" dirty="0">
                <a:solidFill>
                  <a:schemeClr val="accent2"/>
                </a:solidFill>
              </a:rPr>
              <a:t> others… </a:t>
            </a:r>
          </a:p>
        </p:txBody>
      </p:sp>
      <p:sp>
        <p:nvSpPr>
          <p:cNvPr id="20" name="TextBox 19">
            <a:extLst>
              <a:ext uri="{FF2B5EF4-FFF2-40B4-BE49-F238E27FC236}">
                <a16:creationId xmlns:a16="http://schemas.microsoft.com/office/drawing/2014/main" id="{BC9C6459-8BCB-D854-CE6D-CF220D2065EA}"/>
              </a:ext>
            </a:extLst>
          </p:cNvPr>
          <p:cNvSpPr txBox="1"/>
          <p:nvPr/>
        </p:nvSpPr>
        <p:spPr>
          <a:xfrm>
            <a:off x="4968816" y="6524068"/>
            <a:ext cx="4223207" cy="584775"/>
          </a:xfrm>
          <a:prstGeom prst="rect">
            <a:avLst/>
          </a:prstGeom>
          <a:noFill/>
        </p:spPr>
        <p:txBody>
          <a:bodyPr wrap="none" rtlCol="0">
            <a:spAutoFit/>
          </a:bodyPr>
          <a:lstStyle/>
          <a:p>
            <a:pPr algn="ctr"/>
            <a:r>
              <a:rPr lang="en-CA" sz="3200" b="1" dirty="0">
                <a:solidFill>
                  <a:schemeClr val="accent2"/>
                </a:solidFill>
              </a:rPr>
              <a:t>OLTP Server options</a:t>
            </a:r>
          </a:p>
        </p:txBody>
      </p:sp>
    </p:spTree>
    <p:extLst>
      <p:ext uri="{BB962C8B-B14F-4D97-AF65-F5344CB8AC3E}">
        <p14:creationId xmlns:p14="http://schemas.microsoft.com/office/powerpoint/2010/main" val="2534770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onfluence Mobile - OpenHIE Wiki">
            <a:extLst>
              <a:ext uri="{FF2B5EF4-FFF2-40B4-BE49-F238E27FC236}">
                <a16:creationId xmlns:a16="http://schemas.microsoft.com/office/drawing/2014/main" id="{24F132F1-FCCB-58F9-5E24-BAB1ED2B5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768" y="2274092"/>
            <a:ext cx="2909378" cy="111467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D19F8D3-AA7A-0503-1C56-DC699467EB33}"/>
              </a:ext>
            </a:extLst>
          </p:cNvPr>
          <p:cNvSpPr>
            <a:spLocks noGrp="1"/>
          </p:cNvSpPr>
          <p:nvPr>
            <p:ph type="sldNum" sz="quarter" idx="12"/>
          </p:nvPr>
        </p:nvSpPr>
        <p:spPr/>
        <p:txBody>
          <a:bodyPr/>
          <a:lstStyle/>
          <a:p>
            <a:fld id="{6734F48E-A456-4E2F-B17E-509464F7A050}" type="slidenum">
              <a:rPr lang="en-CA" smtClean="0"/>
              <a:pPr/>
              <a:t>86</a:t>
            </a:fld>
            <a:endParaRPr lang="en-CA"/>
          </a:p>
        </p:txBody>
      </p:sp>
      <p:sp>
        <p:nvSpPr>
          <p:cNvPr id="20" name="TextBox 19">
            <a:extLst>
              <a:ext uri="{FF2B5EF4-FFF2-40B4-BE49-F238E27FC236}">
                <a16:creationId xmlns:a16="http://schemas.microsoft.com/office/drawing/2014/main" id="{BC9C6459-8BCB-D854-CE6D-CF220D2065EA}"/>
              </a:ext>
            </a:extLst>
          </p:cNvPr>
          <p:cNvSpPr txBox="1"/>
          <p:nvPr/>
        </p:nvSpPr>
        <p:spPr>
          <a:xfrm>
            <a:off x="652796" y="7015136"/>
            <a:ext cx="3998723" cy="584775"/>
          </a:xfrm>
          <a:prstGeom prst="rect">
            <a:avLst/>
          </a:prstGeom>
          <a:noFill/>
        </p:spPr>
        <p:txBody>
          <a:bodyPr wrap="none" rtlCol="0">
            <a:spAutoFit/>
          </a:bodyPr>
          <a:lstStyle/>
          <a:p>
            <a:pPr algn="ctr"/>
            <a:r>
              <a:rPr lang="en-CA" sz="3200" b="1" dirty="0">
                <a:solidFill>
                  <a:schemeClr val="accent2"/>
                </a:solidFill>
                <a:latin typeface="Andes Bold" panose="02000000000000000000" pitchFamily="2" charset="0"/>
              </a:rPr>
              <a:t>Terminology Servers</a:t>
            </a:r>
          </a:p>
        </p:txBody>
      </p:sp>
      <p:sp>
        <p:nvSpPr>
          <p:cNvPr id="6" name="TextBox 5">
            <a:extLst>
              <a:ext uri="{FF2B5EF4-FFF2-40B4-BE49-F238E27FC236}">
                <a16:creationId xmlns:a16="http://schemas.microsoft.com/office/drawing/2014/main" id="{4D25B058-4342-BDAA-67EC-6641A4D83254}"/>
              </a:ext>
            </a:extLst>
          </p:cNvPr>
          <p:cNvSpPr txBox="1"/>
          <p:nvPr/>
        </p:nvSpPr>
        <p:spPr>
          <a:xfrm>
            <a:off x="5354069" y="7021326"/>
            <a:ext cx="3255956" cy="584775"/>
          </a:xfrm>
          <a:prstGeom prst="rect">
            <a:avLst/>
          </a:prstGeom>
          <a:noFill/>
        </p:spPr>
        <p:txBody>
          <a:bodyPr wrap="none" rtlCol="0">
            <a:spAutoFit/>
          </a:bodyPr>
          <a:lstStyle/>
          <a:p>
            <a:pPr algn="ctr"/>
            <a:r>
              <a:rPr lang="en-CA" sz="3200" b="1" dirty="0">
                <a:solidFill>
                  <a:schemeClr val="accent2"/>
                </a:solidFill>
                <a:latin typeface="Andes Bold" panose="02000000000000000000" pitchFamily="2" charset="0"/>
              </a:rPr>
              <a:t>Client Registries</a:t>
            </a:r>
          </a:p>
        </p:txBody>
      </p:sp>
      <p:sp>
        <p:nvSpPr>
          <p:cNvPr id="7" name="TextBox 6">
            <a:extLst>
              <a:ext uri="{FF2B5EF4-FFF2-40B4-BE49-F238E27FC236}">
                <a16:creationId xmlns:a16="http://schemas.microsoft.com/office/drawing/2014/main" id="{A2082F36-7AB5-5E5B-DC3E-BF9BE4AD5C96}"/>
              </a:ext>
            </a:extLst>
          </p:cNvPr>
          <p:cNvSpPr txBox="1"/>
          <p:nvPr/>
        </p:nvSpPr>
        <p:spPr>
          <a:xfrm>
            <a:off x="9532079" y="4282569"/>
            <a:ext cx="4001609" cy="584775"/>
          </a:xfrm>
          <a:prstGeom prst="rect">
            <a:avLst/>
          </a:prstGeom>
          <a:noFill/>
        </p:spPr>
        <p:txBody>
          <a:bodyPr wrap="none" rtlCol="0">
            <a:spAutoFit/>
          </a:bodyPr>
          <a:lstStyle/>
          <a:p>
            <a:pPr algn="ctr"/>
            <a:r>
              <a:rPr lang="en-CA" sz="3200" b="1" dirty="0">
                <a:solidFill>
                  <a:srgbClr val="FF0000"/>
                </a:solidFill>
              </a:rPr>
              <a:t>Interoperability Layers</a:t>
            </a:r>
          </a:p>
        </p:txBody>
      </p:sp>
      <p:sp>
        <p:nvSpPr>
          <p:cNvPr id="8" name="TextBox 7">
            <a:extLst>
              <a:ext uri="{FF2B5EF4-FFF2-40B4-BE49-F238E27FC236}">
                <a16:creationId xmlns:a16="http://schemas.microsoft.com/office/drawing/2014/main" id="{F1D50BED-E3FF-CF5A-25B0-844EF8F1B6E5}"/>
              </a:ext>
            </a:extLst>
          </p:cNvPr>
          <p:cNvSpPr txBox="1"/>
          <p:nvPr/>
        </p:nvSpPr>
        <p:spPr>
          <a:xfrm>
            <a:off x="1194520" y="2683288"/>
            <a:ext cx="2572051" cy="307777"/>
          </a:xfrm>
          <a:prstGeom prst="rect">
            <a:avLst/>
          </a:prstGeom>
          <a:noFill/>
        </p:spPr>
        <p:txBody>
          <a:bodyPr wrap="none" rtlCol="0">
            <a:spAutoFit/>
          </a:bodyPr>
          <a:lstStyle/>
          <a:p>
            <a:pPr algn="ctr"/>
            <a:r>
              <a:rPr lang="en-CA" sz="1400" dirty="0">
                <a:solidFill>
                  <a:schemeClr val="tx2"/>
                </a:solidFill>
                <a:hlinkClick r:id="rId3"/>
              </a:rPr>
              <a:t>https://ontoserver.csiro.au/site/</a:t>
            </a:r>
            <a:r>
              <a:rPr lang="en-CA" sz="1400" dirty="0">
                <a:solidFill>
                  <a:schemeClr val="tx2"/>
                </a:solidFill>
              </a:rPr>
              <a:t> </a:t>
            </a:r>
          </a:p>
        </p:txBody>
      </p:sp>
      <p:pic>
        <p:nvPicPr>
          <p:cNvPr id="2050" name="Picture 2" descr="Ontoserver – Ontoserver">
            <a:extLst>
              <a:ext uri="{FF2B5EF4-FFF2-40B4-BE49-F238E27FC236}">
                <a16:creationId xmlns:a16="http://schemas.microsoft.com/office/drawing/2014/main" id="{E3BBC9AB-2E4F-9737-6349-AC2B4473D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345" y="1496464"/>
            <a:ext cx="1485870" cy="14858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B3850E4-B9E3-79A2-2E51-23112B86F6C0}"/>
              </a:ext>
            </a:extLst>
          </p:cNvPr>
          <p:cNvSpPr txBox="1"/>
          <p:nvPr/>
        </p:nvSpPr>
        <p:spPr>
          <a:xfrm>
            <a:off x="1319041" y="4498866"/>
            <a:ext cx="2323008" cy="307777"/>
          </a:xfrm>
          <a:prstGeom prst="rect">
            <a:avLst/>
          </a:prstGeom>
          <a:noFill/>
        </p:spPr>
        <p:txBody>
          <a:bodyPr wrap="none" rtlCol="0">
            <a:spAutoFit/>
          </a:bodyPr>
          <a:lstStyle/>
          <a:p>
            <a:pPr algn="ctr"/>
            <a:r>
              <a:rPr lang="en-CA" sz="1400" dirty="0">
                <a:solidFill>
                  <a:schemeClr val="tx2"/>
                </a:solidFill>
                <a:hlinkClick r:id="rId5"/>
              </a:rPr>
              <a:t>https://openconceptlab.org/</a:t>
            </a:r>
            <a:r>
              <a:rPr lang="en-CA" sz="1400" dirty="0">
                <a:solidFill>
                  <a:schemeClr val="tx2"/>
                </a:solidFill>
              </a:rPr>
              <a:t> </a:t>
            </a:r>
          </a:p>
        </p:txBody>
      </p:sp>
      <p:pic>
        <p:nvPicPr>
          <p:cNvPr id="2052" name="Picture 4" descr="Open Concept Lab · GitHub">
            <a:extLst>
              <a:ext uri="{FF2B5EF4-FFF2-40B4-BE49-F238E27FC236}">
                <a16:creationId xmlns:a16="http://schemas.microsoft.com/office/drawing/2014/main" id="{E7ED0087-9CD2-7F7D-4417-1F9B4DFFEB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15" y="3255682"/>
            <a:ext cx="1223911" cy="12239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1D9260D-4CC9-F24A-BA92-0F812B7F015C}"/>
              </a:ext>
            </a:extLst>
          </p:cNvPr>
          <p:cNvSpPr txBox="1"/>
          <p:nvPr/>
        </p:nvSpPr>
        <p:spPr>
          <a:xfrm>
            <a:off x="1410633" y="6271790"/>
            <a:ext cx="2139825" cy="307777"/>
          </a:xfrm>
          <a:prstGeom prst="rect">
            <a:avLst/>
          </a:prstGeom>
          <a:noFill/>
        </p:spPr>
        <p:txBody>
          <a:bodyPr wrap="square" rtlCol="0">
            <a:spAutoFit/>
          </a:bodyPr>
          <a:lstStyle/>
          <a:p>
            <a:pPr algn="ctr"/>
            <a:r>
              <a:rPr lang="en-CA" sz="1400" dirty="0">
                <a:solidFill>
                  <a:schemeClr val="tx2"/>
                </a:solidFill>
                <a:hlinkClick r:id="rId7"/>
              </a:rPr>
              <a:t>https://apelon.com/</a:t>
            </a:r>
            <a:r>
              <a:rPr lang="en-CA" sz="1400" dirty="0">
                <a:solidFill>
                  <a:schemeClr val="tx2"/>
                </a:solidFill>
              </a:rPr>
              <a:t> </a:t>
            </a:r>
          </a:p>
        </p:txBody>
      </p:sp>
      <p:pic>
        <p:nvPicPr>
          <p:cNvPr id="2054" name="Picture 6" descr="Apelon - Terminology Solutions for Electronic Medical Records">
            <a:extLst>
              <a:ext uri="{FF2B5EF4-FFF2-40B4-BE49-F238E27FC236}">
                <a16:creationId xmlns:a16="http://schemas.microsoft.com/office/drawing/2014/main" id="{4FB2361B-71CE-F409-3207-CA39FA98DB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6905" y="4983975"/>
            <a:ext cx="1374217" cy="12245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E03A2F2-D0C3-70A8-807B-3780B9C0B3AF}"/>
              </a:ext>
            </a:extLst>
          </p:cNvPr>
          <p:cNvSpPr txBox="1"/>
          <p:nvPr/>
        </p:nvSpPr>
        <p:spPr>
          <a:xfrm>
            <a:off x="5311896" y="3248538"/>
            <a:ext cx="3120342" cy="307777"/>
          </a:xfrm>
          <a:prstGeom prst="rect">
            <a:avLst/>
          </a:prstGeom>
          <a:noFill/>
        </p:spPr>
        <p:txBody>
          <a:bodyPr wrap="none" rtlCol="0">
            <a:spAutoFit/>
          </a:bodyPr>
          <a:lstStyle/>
          <a:p>
            <a:pPr algn="ctr"/>
            <a:r>
              <a:rPr lang="en-CA" sz="1400" dirty="0">
                <a:solidFill>
                  <a:schemeClr val="tx2"/>
                </a:solidFill>
                <a:hlinkClick r:id="rId9"/>
              </a:rPr>
              <a:t>https://www.santesuite.com/#products</a:t>
            </a:r>
            <a:r>
              <a:rPr lang="en-CA" sz="1400" dirty="0">
                <a:solidFill>
                  <a:schemeClr val="tx2"/>
                </a:solidFill>
              </a:rPr>
              <a:t> </a:t>
            </a:r>
          </a:p>
        </p:txBody>
      </p:sp>
      <p:sp>
        <p:nvSpPr>
          <p:cNvPr id="13" name="TextBox 12">
            <a:extLst>
              <a:ext uri="{FF2B5EF4-FFF2-40B4-BE49-F238E27FC236}">
                <a16:creationId xmlns:a16="http://schemas.microsoft.com/office/drawing/2014/main" id="{B0F98D61-0406-3BCC-75C8-82744DC72C88}"/>
              </a:ext>
            </a:extLst>
          </p:cNvPr>
          <p:cNvSpPr txBox="1"/>
          <p:nvPr/>
        </p:nvSpPr>
        <p:spPr>
          <a:xfrm>
            <a:off x="5573538" y="4718316"/>
            <a:ext cx="2597058" cy="307777"/>
          </a:xfrm>
          <a:prstGeom prst="rect">
            <a:avLst/>
          </a:prstGeom>
          <a:noFill/>
        </p:spPr>
        <p:txBody>
          <a:bodyPr wrap="none" rtlCol="0">
            <a:spAutoFit/>
          </a:bodyPr>
          <a:lstStyle/>
          <a:p>
            <a:pPr algn="ctr"/>
            <a:r>
              <a:rPr lang="en-CA" sz="1400" dirty="0">
                <a:solidFill>
                  <a:schemeClr val="tx2"/>
                </a:solidFill>
                <a:hlinkClick r:id="rId10"/>
              </a:rPr>
              <a:t>https://github.com/jembi/JeMPI</a:t>
            </a:r>
            <a:r>
              <a:rPr lang="en-CA" sz="1400" dirty="0">
                <a:solidFill>
                  <a:schemeClr val="tx2"/>
                </a:solidFill>
              </a:rPr>
              <a:t> </a:t>
            </a:r>
          </a:p>
        </p:txBody>
      </p:sp>
      <p:pic>
        <p:nvPicPr>
          <p:cNvPr id="2058" name="Picture 10" descr="GitHub - jembi/JeMPI: The Jembi MPI, also known as JeMPI, is a  standards-based client registry (CR) or master patient index (MPI). JeMPI  facilitates the exchange of patient information between different systems  and">
            <a:extLst>
              <a:ext uri="{FF2B5EF4-FFF2-40B4-BE49-F238E27FC236}">
                <a16:creationId xmlns:a16="http://schemas.microsoft.com/office/drawing/2014/main" id="{B90BB5EF-FBC2-2D8A-EF77-5FA9250AB3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94753" y="3708890"/>
            <a:ext cx="1726461" cy="86323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581846-672D-72D8-782A-9CC9DDB2B918}"/>
              </a:ext>
            </a:extLst>
          </p:cNvPr>
          <p:cNvSpPr txBox="1"/>
          <p:nvPr/>
        </p:nvSpPr>
        <p:spPr>
          <a:xfrm>
            <a:off x="5431288" y="6158476"/>
            <a:ext cx="2881559" cy="307777"/>
          </a:xfrm>
          <a:prstGeom prst="rect">
            <a:avLst/>
          </a:prstGeom>
          <a:noFill/>
        </p:spPr>
        <p:txBody>
          <a:bodyPr wrap="none" rtlCol="0">
            <a:spAutoFit/>
          </a:bodyPr>
          <a:lstStyle/>
          <a:p>
            <a:pPr algn="ctr"/>
            <a:r>
              <a:rPr lang="en-CA" sz="1400" dirty="0">
                <a:solidFill>
                  <a:schemeClr val="tx2"/>
                </a:solidFill>
                <a:hlinkClick r:id="rId12"/>
              </a:rPr>
              <a:t>https://www.openclientregistry.org/</a:t>
            </a:r>
            <a:r>
              <a:rPr lang="en-CA" sz="1400" dirty="0">
                <a:solidFill>
                  <a:schemeClr val="tx2"/>
                </a:solidFill>
              </a:rPr>
              <a:t> </a:t>
            </a:r>
          </a:p>
        </p:txBody>
      </p:sp>
      <p:pic>
        <p:nvPicPr>
          <p:cNvPr id="2060" name="Picture 12" descr="Home | Open Client Registry">
            <a:extLst>
              <a:ext uri="{FF2B5EF4-FFF2-40B4-BE49-F238E27FC236}">
                <a16:creationId xmlns:a16="http://schemas.microsoft.com/office/drawing/2014/main" id="{3117D4BC-6068-AED3-12EE-F7DD8BAC3B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9248" y="5207539"/>
            <a:ext cx="2808237" cy="7768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D88AAAB-388A-E2DA-420C-14BF2A2722CF}"/>
              </a:ext>
            </a:extLst>
          </p:cNvPr>
          <p:cNvSpPr txBox="1"/>
          <p:nvPr/>
        </p:nvSpPr>
        <p:spPr>
          <a:xfrm>
            <a:off x="10634752" y="2180153"/>
            <a:ext cx="1796262" cy="307777"/>
          </a:xfrm>
          <a:prstGeom prst="rect">
            <a:avLst/>
          </a:prstGeom>
          <a:noFill/>
        </p:spPr>
        <p:txBody>
          <a:bodyPr wrap="none" rtlCol="0">
            <a:spAutoFit/>
          </a:bodyPr>
          <a:lstStyle/>
          <a:p>
            <a:pPr algn="ctr"/>
            <a:r>
              <a:rPr lang="en-CA" sz="1400" dirty="0">
                <a:solidFill>
                  <a:schemeClr val="tx2"/>
                </a:solidFill>
                <a:hlinkClick r:id="rId14"/>
              </a:rPr>
              <a:t>https://openhim.org/</a:t>
            </a:r>
            <a:r>
              <a:rPr lang="en-CA" sz="1400" dirty="0">
                <a:solidFill>
                  <a:schemeClr val="tx2"/>
                </a:solidFill>
              </a:rPr>
              <a:t> </a:t>
            </a:r>
          </a:p>
        </p:txBody>
      </p:sp>
      <p:pic>
        <p:nvPicPr>
          <p:cNvPr id="17" name="Picture 16">
            <a:extLst>
              <a:ext uri="{FF2B5EF4-FFF2-40B4-BE49-F238E27FC236}">
                <a16:creationId xmlns:a16="http://schemas.microsoft.com/office/drawing/2014/main" id="{2A835D51-9D62-4472-2432-77A44A9F1247}"/>
              </a:ext>
            </a:extLst>
          </p:cNvPr>
          <p:cNvPicPr>
            <a:picLocks noChangeAspect="1"/>
          </p:cNvPicPr>
          <p:nvPr/>
        </p:nvPicPr>
        <p:blipFill>
          <a:blip r:embed="rId15"/>
          <a:stretch>
            <a:fillRect/>
          </a:stretch>
        </p:blipFill>
        <p:spPr>
          <a:xfrm>
            <a:off x="10440775" y="1567658"/>
            <a:ext cx="1924990" cy="577496"/>
          </a:xfrm>
          <a:prstGeom prst="rect">
            <a:avLst/>
          </a:prstGeom>
        </p:spPr>
      </p:pic>
      <p:sp>
        <p:nvSpPr>
          <p:cNvPr id="18" name="TextBox 17">
            <a:extLst>
              <a:ext uri="{FF2B5EF4-FFF2-40B4-BE49-F238E27FC236}">
                <a16:creationId xmlns:a16="http://schemas.microsoft.com/office/drawing/2014/main" id="{A2F4BA15-879C-81E6-C31A-7C26AEF1138D}"/>
              </a:ext>
            </a:extLst>
          </p:cNvPr>
          <p:cNvSpPr txBox="1"/>
          <p:nvPr/>
        </p:nvSpPr>
        <p:spPr>
          <a:xfrm>
            <a:off x="10298955" y="3554924"/>
            <a:ext cx="2467856" cy="307777"/>
          </a:xfrm>
          <a:prstGeom prst="rect">
            <a:avLst/>
          </a:prstGeom>
          <a:noFill/>
        </p:spPr>
        <p:txBody>
          <a:bodyPr wrap="none" rtlCol="0">
            <a:spAutoFit/>
          </a:bodyPr>
          <a:lstStyle/>
          <a:p>
            <a:pPr algn="ctr"/>
            <a:r>
              <a:rPr lang="en-CA" sz="1400" dirty="0">
                <a:solidFill>
                  <a:schemeClr val="tx2"/>
                </a:solidFill>
                <a:hlinkClick r:id="rId16"/>
              </a:rPr>
              <a:t>https://wso2.com/integration/</a:t>
            </a:r>
            <a:r>
              <a:rPr lang="en-CA" sz="1400" dirty="0">
                <a:solidFill>
                  <a:schemeClr val="tx2"/>
                </a:solidFill>
              </a:rPr>
              <a:t> </a:t>
            </a:r>
          </a:p>
        </p:txBody>
      </p:sp>
      <p:pic>
        <p:nvPicPr>
          <p:cNvPr id="22" name="Picture 21">
            <a:extLst>
              <a:ext uri="{FF2B5EF4-FFF2-40B4-BE49-F238E27FC236}">
                <a16:creationId xmlns:a16="http://schemas.microsoft.com/office/drawing/2014/main" id="{0ADC89C2-15EE-3621-C19A-940AE489F076}"/>
              </a:ext>
            </a:extLst>
          </p:cNvPr>
          <p:cNvPicPr>
            <a:picLocks noChangeAspect="1"/>
          </p:cNvPicPr>
          <p:nvPr/>
        </p:nvPicPr>
        <p:blipFill>
          <a:blip r:embed="rId17"/>
          <a:stretch>
            <a:fillRect/>
          </a:stretch>
        </p:blipFill>
        <p:spPr>
          <a:xfrm>
            <a:off x="10444649" y="2686156"/>
            <a:ext cx="1918291" cy="863231"/>
          </a:xfrm>
          <a:prstGeom prst="rect">
            <a:avLst/>
          </a:prstGeom>
        </p:spPr>
      </p:pic>
      <p:sp>
        <p:nvSpPr>
          <p:cNvPr id="24" name="TextBox 23">
            <a:extLst>
              <a:ext uri="{FF2B5EF4-FFF2-40B4-BE49-F238E27FC236}">
                <a16:creationId xmlns:a16="http://schemas.microsoft.com/office/drawing/2014/main" id="{33D78117-483C-DECB-7097-7832A0296516}"/>
              </a:ext>
            </a:extLst>
          </p:cNvPr>
          <p:cNvSpPr txBox="1"/>
          <p:nvPr/>
        </p:nvSpPr>
        <p:spPr>
          <a:xfrm>
            <a:off x="10941215" y="7049551"/>
            <a:ext cx="1183337" cy="584775"/>
          </a:xfrm>
          <a:prstGeom prst="rect">
            <a:avLst/>
          </a:prstGeom>
          <a:noFill/>
        </p:spPr>
        <p:txBody>
          <a:bodyPr wrap="none" rtlCol="0">
            <a:spAutoFit/>
          </a:bodyPr>
          <a:lstStyle/>
          <a:p>
            <a:pPr algn="ctr"/>
            <a:r>
              <a:rPr lang="en-CA" sz="3200" b="1" dirty="0">
                <a:solidFill>
                  <a:schemeClr val="accent2"/>
                </a:solidFill>
                <a:latin typeface="Andes Bold" panose="02000000000000000000" pitchFamily="2" charset="0"/>
              </a:rPr>
              <a:t>HMIS</a:t>
            </a:r>
          </a:p>
        </p:txBody>
      </p:sp>
      <p:sp>
        <p:nvSpPr>
          <p:cNvPr id="26" name="TextBox 25">
            <a:extLst>
              <a:ext uri="{FF2B5EF4-FFF2-40B4-BE49-F238E27FC236}">
                <a16:creationId xmlns:a16="http://schemas.microsoft.com/office/drawing/2014/main" id="{73F7B47D-0FF1-24F8-A18C-6251DF51D46B}"/>
              </a:ext>
            </a:extLst>
          </p:cNvPr>
          <p:cNvSpPr txBox="1"/>
          <p:nvPr/>
        </p:nvSpPr>
        <p:spPr>
          <a:xfrm>
            <a:off x="10763057" y="5587710"/>
            <a:ext cx="1539653" cy="307777"/>
          </a:xfrm>
          <a:prstGeom prst="rect">
            <a:avLst/>
          </a:prstGeom>
          <a:noFill/>
        </p:spPr>
        <p:txBody>
          <a:bodyPr wrap="none" rtlCol="0">
            <a:spAutoFit/>
          </a:bodyPr>
          <a:lstStyle/>
          <a:p>
            <a:pPr algn="ctr"/>
            <a:r>
              <a:rPr lang="en-CA" sz="1400" dirty="0">
                <a:solidFill>
                  <a:schemeClr val="tx2"/>
                </a:solidFill>
                <a:hlinkClick r:id="rId18"/>
              </a:rPr>
              <a:t>https://dhis2.org/</a:t>
            </a:r>
            <a:r>
              <a:rPr lang="en-CA" sz="1400" dirty="0">
                <a:solidFill>
                  <a:schemeClr val="tx2"/>
                </a:solidFill>
              </a:rPr>
              <a:t> </a:t>
            </a:r>
          </a:p>
        </p:txBody>
      </p:sp>
      <p:pic>
        <p:nvPicPr>
          <p:cNvPr id="2066" name="Picture 18" descr="Home - DHIS2">
            <a:extLst>
              <a:ext uri="{FF2B5EF4-FFF2-40B4-BE49-F238E27FC236}">
                <a16:creationId xmlns:a16="http://schemas.microsoft.com/office/drawing/2014/main" id="{F0E629A9-7799-F2CA-4F37-E0FE07F1A7A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22591" y="4806643"/>
            <a:ext cx="2129383" cy="64716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0E8A649-1DB4-CBA1-3AAC-368F29D3F161}"/>
              </a:ext>
            </a:extLst>
          </p:cNvPr>
          <p:cNvSpPr txBox="1"/>
          <p:nvPr/>
        </p:nvSpPr>
        <p:spPr>
          <a:xfrm>
            <a:off x="9757525" y="6707359"/>
            <a:ext cx="3550716" cy="307777"/>
          </a:xfrm>
          <a:prstGeom prst="rect">
            <a:avLst/>
          </a:prstGeom>
          <a:noFill/>
        </p:spPr>
        <p:txBody>
          <a:bodyPr wrap="none" rtlCol="0">
            <a:spAutoFit/>
          </a:bodyPr>
          <a:lstStyle/>
          <a:p>
            <a:pPr algn="ctr"/>
            <a:r>
              <a:rPr lang="en-CA" sz="1400" dirty="0">
                <a:solidFill>
                  <a:schemeClr val="tx2"/>
                </a:solidFill>
                <a:hlinkClick r:id="rId20"/>
              </a:rPr>
              <a:t>https://docs.aidbox.app/storage-1/sql-on-fhir</a:t>
            </a:r>
            <a:r>
              <a:rPr lang="en-CA" sz="1400" dirty="0">
                <a:solidFill>
                  <a:schemeClr val="tx2"/>
                </a:solidFill>
              </a:rPr>
              <a:t> </a:t>
            </a:r>
          </a:p>
        </p:txBody>
      </p:sp>
      <p:pic>
        <p:nvPicPr>
          <p:cNvPr id="30" name="Picture 29">
            <a:extLst>
              <a:ext uri="{FF2B5EF4-FFF2-40B4-BE49-F238E27FC236}">
                <a16:creationId xmlns:a16="http://schemas.microsoft.com/office/drawing/2014/main" id="{6F62032D-5619-0EF5-79B7-EE3699221C46}"/>
              </a:ext>
            </a:extLst>
          </p:cNvPr>
          <p:cNvPicPr>
            <a:picLocks noChangeAspect="1"/>
          </p:cNvPicPr>
          <p:nvPr/>
        </p:nvPicPr>
        <p:blipFill>
          <a:blip r:embed="rId21"/>
          <a:stretch>
            <a:fillRect/>
          </a:stretch>
        </p:blipFill>
        <p:spPr>
          <a:xfrm>
            <a:off x="10456690" y="6019008"/>
            <a:ext cx="1897467" cy="684939"/>
          </a:xfrm>
          <a:prstGeom prst="rect">
            <a:avLst/>
          </a:prstGeom>
        </p:spPr>
      </p:pic>
      <p:sp>
        <p:nvSpPr>
          <p:cNvPr id="3" name="TextBox 2">
            <a:extLst>
              <a:ext uri="{FF2B5EF4-FFF2-40B4-BE49-F238E27FC236}">
                <a16:creationId xmlns:a16="http://schemas.microsoft.com/office/drawing/2014/main" id="{8FAD5F31-8835-5482-3A08-D1F9F79F60FA}"/>
              </a:ext>
            </a:extLst>
          </p:cNvPr>
          <p:cNvSpPr txBox="1"/>
          <p:nvPr/>
        </p:nvSpPr>
        <p:spPr>
          <a:xfrm>
            <a:off x="1626568" y="442392"/>
            <a:ext cx="11377264" cy="1077218"/>
          </a:xfrm>
          <a:prstGeom prst="rect">
            <a:avLst/>
          </a:prstGeom>
          <a:noFill/>
        </p:spPr>
        <p:txBody>
          <a:bodyPr wrap="square" rtlCol="0">
            <a:spAutoFit/>
          </a:bodyPr>
          <a:lstStyle/>
          <a:p>
            <a:pPr algn="ctr"/>
            <a:r>
              <a:rPr lang="en-CA" sz="3200" b="1" dirty="0">
                <a:solidFill>
                  <a:schemeClr val="tx2"/>
                </a:solidFill>
              </a:rPr>
              <a:t>One of the advantages of adopting </a:t>
            </a:r>
            <a:r>
              <a:rPr lang="en-CA" sz="3200" b="1" i="1" dirty="0">
                <a:solidFill>
                  <a:schemeClr val="accent5"/>
                </a:solidFill>
              </a:rPr>
              <a:t>standards</a:t>
            </a:r>
            <a:r>
              <a:rPr lang="en-CA" sz="3200" b="1" dirty="0">
                <a:solidFill>
                  <a:schemeClr val="tx2"/>
                </a:solidFill>
              </a:rPr>
              <a:t> is that there are many credible </a:t>
            </a:r>
            <a:r>
              <a:rPr lang="en-CA" sz="3200" b="1" i="1" dirty="0">
                <a:solidFill>
                  <a:schemeClr val="accent2"/>
                </a:solidFill>
              </a:rPr>
              <a:t>product</a:t>
            </a:r>
            <a:r>
              <a:rPr lang="en-CA" sz="3200" b="1" i="1" dirty="0">
                <a:solidFill>
                  <a:schemeClr val="accent6">
                    <a:lumMod val="75000"/>
                  </a:schemeClr>
                </a:solidFill>
              </a:rPr>
              <a:t> </a:t>
            </a:r>
            <a:r>
              <a:rPr lang="en-CA" sz="3200" b="1" dirty="0">
                <a:solidFill>
                  <a:schemeClr val="tx2"/>
                </a:solidFill>
              </a:rPr>
              <a:t>options to choose from.</a:t>
            </a:r>
          </a:p>
        </p:txBody>
      </p:sp>
    </p:spTree>
    <p:extLst>
      <p:ext uri="{BB962C8B-B14F-4D97-AF65-F5344CB8AC3E}">
        <p14:creationId xmlns:p14="http://schemas.microsoft.com/office/powerpoint/2010/main" val="8859129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9F8D3-AA7A-0503-1C56-DC699467EB33}"/>
              </a:ext>
            </a:extLst>
          </p:cNvPr>
          <p:cNvSpPr>
            <a:spLocks noGrp="1"/>
          </p:cNvSpPr>
          <p:nvPr>
            <p:ph type="sldNum" sz="quarter" idx="12"/>
          </p:nvPr>
        </p:nvSpPr>
        <p:spPr/>
        <p:txBody>
          <a:bodyPr/>
          <a:lstStyle/>
          <a:p>
            <a:fld id="{6734F48E-A456-4E2F-B17E-509464F7A050}" type="slidenum">
              <a:rPr lang="en-CA" smtClean="0"/>
              <a:pPr/>
              <a:t>87</a:t>
            </a:fld>
            <a:endParaRPr lang="en-CA"/>
          </a:p>
        </p:txBody>
      </p:sp>
      <p:sp>
        <p:nvSpPr>
          <p:cNvPr id="5" name="TextBox 4">
            <a:extLst>
              <a:ext uri="{FF2B5EF4-FFF2-40B4-BE49-F238E27FC236}">
                <a16:creationId xmlns:a16="http://schemas.microsoft.com/office/drawing/2014/main" id="{8A250913-5B3D-5D3E-88FA-FC91C19BCC82}"/>
              </a:ext>
            </a:extLst>
          </p:cNvPr>
          <p:cNvSpPr txBox="1"/>
          <p:nvPr/>
        </p:nvSpPr>
        <p:spPr>
          <a:xfrm>
            <a:off x="431802" y="3817081"/>
            <a:ext cx="2832186" cy="307777"/>
          </a:xfrm>
          <a:prstGeom prst="rect">
            <a:avLst/>
          </a:prstGeom>
          <a:noFill/>
        </p:spPr>
        <p:txBody>
          <a:bodyPr wrap="none" rtlCol="0">
            <a:spAutoFit/>
          </a:bodyPr>
          <a:lstStyle/>
          <a:p>
            <a:pPr algn="l"/>
            <a:r>
              <a:rPr lang="en-CA" sz="1400" dirty="0">
                <a:solidFill>
                  <a:schemeClr val="tx2"/>
                </a:solidFill>
                <a:hlinkClick r:id="rId2"/>
              </a:rPr>
              <a:t>https://santesuite.com/index.html#</a:t>
            </a:r>
            <a:r>
              <a:rPr lang="en-CA" sz="1400" dirty="0">
                <a:solidFill>
                  <a:schemeClr val="tx2"/>
                </a:solidFill>
              </a:rPr>
              <a:t> </a:t>
            </a:r>
          </a:p>
        </p:txBody>
      </p:sp>
      <p:sp>
        <p:nvSpPr>
          <p:cNvPr id="19" name="TextBox 18">
            <a:extLst>
              <a:ext uri="{FF2B5EF4-FFF2-40B4-BE49-F238E27FC236}">
                <a16:creationId xmlns:a16="http://schemas.microsoft.com/office/drawing/2014/main" id="{05426B15-B369-AECD-C336-973776EF4F72}"/>
              </a:ext>
            </a:extLst>
          </p:cNvPr>
          <p:cNvSpPr txBox="1"/>
          <p:nvPr/>
        </p:nvSpPr>
        <p:spPr>
          <a:xfrm>
            <a:off x="11631736" y="5122929"/>
            <a:ext cx="2563522" cy="400110"/>
          </a:xfrm>
          <a:prstGeom prst="rect">
            <a:avLst/>
          </a:prstGeom>
          <a:noFill/>
        </p:spPr>
        <p:txBody>
          <a:bodyPr wrap="none" rtlCol="0">
            <a:spAutoFit/>
          </a:bodyPr>
          <a:lstStyle/>
          <a:p>
            <a:pPr algn="l"/>
            <a:r>
              <a:rPr lang="en-CA" sz="2000" b="1" dirty="0">
                <a:solidFill>
                  <a:schemeClr val="accent2"/>
                </a:solidFill>
              </a:rPr>
              <a:t>and </a:t>
            </a:r>
            <a:r>
              <a:rPr lang="en-CA" sz="2000" b="1" i="1" dirty="0">
                <a:solidFill>
                  <a:schemeClr val="accent2"/>
                </a:solidFill>
              </a:rPr>
              <a:t>many</a:t>
            </a:r>
            <a:r>
              <a:rPr lang="en-CA" sz="2000" b="1" dirty="0">
                <a:solidFill>
                  <a:schemeClr val="accent2"/>
                </a:solidFill>
              </a:rPr>
              <a:t> others… </a:t>
            </a:r>
          </a:p>
        </p:txBody>
      </p:sp>
      <p:sp>
        <p:nvSpPr>
          <p:cNvPr id="20" name="TextBox 19">
            <a:extLst>
              <a:ext uri="{FF2B5EF4-FFF2-40B4-BE49-F238E27FC236}">
                <a16:creationId xmlns:a16="http://schemas.microsoft.com/office/drawing/2014/main" id="{BC9C6459-8BCB-D854-CE6D-CF220D2065EA}"/>
              </a:ext>
            </a:extLst>
          </p:cNvPr>
          <p:cNvSpPr txBox="1"/>
          <p:nvPr/>
        </p:nvSpPr>
        <p:spPr>
          <a:xfrm>
            <a:off x="4722859" y="6698077"/>
            <a:ext cx="4715137" cy="584775"/>
          </a:xfrm>
          <a:prstGeom prst="rect">
            <a:avLst/>
          </a:prstGeom>
          <a:noFill/>
        </p:spPr>
        <p:txBody>
          <a:bodyPr wrap="none" rtlCol="0">
            <a:spAutoFit/>
          </a:bodyPr>
          <a:lstStyle/>
          <a:p>
            <a:pPr algn="ctr"/>
            <a:r>
              <a:rPr lang="en-CA" sz="3200" b="1" dirty="0">
                <a:solidFill>
                  <a:schemeClr val="accent2"/>
                </a:solidFill>
                <a:latin typeface="Andes Bold" panose="02000000000000000000" pitchFamily="2" charset="0"/>
              </a:rPr>
              <a:t>Point of Service Options</a:t>
            </a:r>
          </a:p>
        </p:txBody>
      </p:sp>
      <p:pic>
        <p:nvPicPr>
          <p:cNvPr id="3" name="Picture 2">
            <a:extLst>
              <a:ext uri="{FF2B5EF4-FFF2-40B4-BE49-F238E27FC236}">
                <a16:creationId xmlns:a16="http://schemas.microsoft.com/office/drawing/2014/main" id="{C4CFEBE2-84DA-EF3B-C692-07EBDFF48FC4}"/>
              </a:ext>
            </a:extLst>
          </p:cNvPr>
          <p:cNvPicPr>
            <a:picLocks noChangeAspect="1"/>
          </p:cNvPicPr>
          <p:nvPr/>
        </p:nvPicPr>
        <p:blipFill>
          <a:blip r:embed="rId3"/>
          <a:stretch>
            <a:fillRect/>
          </a:stretch>
        </p:blipFill>
        <p:spPr>
          <a:xfrm>
            <a:off x="38145" y="2242592"/>
            <a:ext cx="3619500" cy="1543050"/>
          </a:xfrm>
          <a:prstGeom prst="rect">
            <a:avLst/>
          </a:prstGeom>
        </p:spPr>
      </p:pic>
      <p:sp>
        <p:nvSpPr>
          <p:cNvPr id="21" name="TextBox 20">
            <a:extLst>
              <a:ext uri="{FF2B5EF4-FFF2-40B4-BE49-F238E27FC236}">
                <a16:creationId xmlns:a16="http://schemas.microsoft.com/office/drawing/2014/main" id="{AD62B924-C6CD-6A39-02E5-0001AE3B15F3}"/>
              </a:ext>
            </a:extLst>
          </p:cNvPr>
          <p:cNvSpPr txBox="1"/>
          <p:nvPr/>
        </p:nvSpPr>
        <p:spPr>
          <a:xfrm>
            <a:off x="4324654" y="3817081"/>
            <a:ext cx="1789977" cy="307777"/>
          </a:xfrm>
          <a:prstGeom prst="rect">
            <a:avLst/>
          </a:prstGeom>
          <a:noFill/>
        </p:spPr>
        <p:txBody>
          <a:bodyPr wrap="none" rtlCol="0">
            <a:spAutoFit/>
          </a:bodyPr>
          <a:lstStyle/>
          <a:p>
            <a:pPr algn="l"/>
            <a:r>
              <a:rPr lang="en-CA" sz="1400" dirty="0">
                <a:solidFill>
                  <a:schemeClr val="tx2"/>
                </a:solidFill>
                <a:hlinkClick r:id="rId4"/>
              </a:rPr>
              <a:t>https://openmrs.org/</a:t>
            </a:r>
            <a:r>
              <a:rPr lang="en-CA" sz="1400" dirty="0">
                <a:solidFill>
                  <a:schemeClr val="tx2"/>
                </a:solidFill>
              </a:rPr>
              <a:t> </a:t>
            </a:r>
          </a:p>
        </p:txBody>
      </p:sp>
      <p:pic>
        <p:nvPicPr>
          <p:cNvPr id="1026" name="Picture 2" descr="OpenMRS.org – OpenMRS is an open source medical records system or EMR with  a global community.">
            <a:extLst>
              <a:ext uri="{FF2B5EF4-FFF2-40B4-BE49-F238E27FC236}">
                <a16:creationId xmlns:a16="http://schemas.microsoft.com/office/drawing/2014/main" id="{46AA2FD2-13AA-3B5F-15AD-3F0A6B20D3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8747" y="2937058"/>
            <a:ext cx="2952328" cy="74730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227152F-6C44-B789-8579-EFEEA5439E61}"/>
              </a:ext>
            </a:extLst>
          </p:cNvPr>
          <p:cNvSpPr txBox="1"/>
          <p:nvPr/>
        </p:nvSpPr>
        <p:spPr>
          <a:xfrm>
            <a:off x="8259312" y="3783273"/>
            <a:ext cx="1635191" cy="307777"/>
          </a:xfrm>
          <a:prstGeom prst="rect">
            <a:avLst/>
          </a:prstGeom>
          <a:noFill/>
        </p:spPr>
        <p:txBody>
          <a:bodyPr wrap="none" rtlCol="0">
            <a:spAutoFit/>
          </a:bodyPr>
          <a:lstStyle/>
          <a:p>
            <a:pPr algn="l"/>
            <a:r>
              <a:rPr lang="en-CA" sz="1400" dirty="0">
                <a:solidFill>
                  <a:schemeClr val="tx2"/>
                </a:solidFill>
                <a:hlinkClick r:id="rId6"/>
              </a:rPr>
              <a:t>https://opensrp.io/</a:t>
            </a:r>
            <a:r>
              <a:rPr lang="en-CA" sz="1400" dirty="0">
                <a:solidFill>
                  <a:schemeClr val="tx2"/>
                </a:solidFill>
              </a:rPr>
              <a:t> </a:t>
            </a:r>
          </a:p>
        </p:txBody>
      </p:sp>
      <p:pic>
        <p:nvPicPr>
          <p:cNvPr id="1028" name="Picture 4" descr="OpenSRP named a Global Good by Digital Square – Ona">
            <a:extLst>
              <a:ext uri="{FF2B5EF4-FFF2-40B4-BE49-F238E27FC236}">
                <a16:creationId xmlns:a16="http://schemas.microsoft.com/office/drawing/2014/main" id="{76B5EECB-E9E0-FD2A-5688-E2278BC364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1397" y="3043348"/>
            <a:ext cx="2952329" cy="64101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17A7680-5273-21C1-BCA3-C37B133ED60F}"/>
              </a:ext>
            </a:extLst>
          </p:cNvPr>
          <p:cNvSpPr txBox="1"/>
          <p:nvPr/>
        </p:nvSpPr>
        <p:spPr>
          <a:xfrm>
            <a:off x="11127624" y="3796424"/>
            <a:ext cx="3225755" cy="307777"/>
          </a:xfrm>
          <a:prstGeom prst="rect">
            <a:avLst/>
          </a:prstGeom>
          <a:noFill/>
        </p:spPr>
        <p:txBody>
          <a:bodyPr wrap="none" rtlCol="0">
            <a:spAutoFit/>
          </a:bodyPr>
          <a:lstStyle/>
          <a:p>
            <a:pPr algn="l"/>
            <a:r>
              <a:rPr lang="en-CA" sz="1400" dirty="0">
                <a:solidFill>
                  <a:schemeClr val="tx2"/>
                </a:solidFill>
                <a:hlinkClick r:id="rId8"/>
              </a:rPr>
              <a:t>https://fammed.mcmaster.ca/oscar-emr/</a:t>
            </a:r>
            <a:r>
              <a:rPr lang="en-CA" sz="1400" dirty="0">
                <a:solidFill>
                  <a:schemeClr val="tx2"/>
                </a:solidFill>
              </a:rPr>
              <a:t> </a:t>
            </a:r>
          </a:p>
        </p:txBody>
      </p:sp>
      <p:pic>
        <p:nvPicPr>
          <p:cNvPr id="1030" name="Picture 6" descr="Oscar EMR | Know more about Cortico">
            <a:extLst>
              <a:ext uri="{FF2B5EF4-FFF2-40B4-BE49-F238E27FC236}">
                <a16:creationId xmlns:a16="http://schemas.microsoft.com/office/drawing/2014/main" id="{C1ADCE9D-86F1-BBEB-6881-0D4AC12391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4579" y="2937058"/>
            <a:ext cx="2966734" cy="70410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C6B3313-FD92-D52F-88C1-AC21ABF0A4C4}"/>
              </a:ext>
            </a:extLst>
          </p:cNvPr>
          <p:cNvSpPr txBox="1"/>
          <p:nvPr/>
        </p:nvSpPr>
        <p:spPr>
          <a:xfrm>
            <a:off x="1877543" y="5953499"/>
            <a:ext cx="2121093" cy="307777"/>
          </a:xfrm>
          <a:prstGeom prst="rect">
            <a:avLst/>
          </a:prstGeom>
          <a:noFill/>
        </p:spPr>
        <p:txBody>
          <a:bodyPr wrap="none" rtlCol="0">
            <a:spAutoFit/>
          </a:bodyPr>
          <a:lstStyle/>
          <a:p>
            <a:pPr algn="l"/>
            <a:r>
              <a:rPr lang="en-CA" sz="1400" dirty="0">
                <a:solidFill>
                  <a:schemeClr val="tx2"/>
                </a:solidFill>
                <a:hlinkClick r:id="rId10"/>
              </a:rPr>
              <a:t>https://www.bahmni.org/</a:t>
            </a:r>
            <a:r>
              <a:rPr lang="en-CA" sz="1400" dirty="0">
                <a:solidFill>
                  <a:schemeClr val="tx2"/>
                </a:solidFill>
              </a:rPr>
              <a:t> </a:t>
            </a:r>
          </a:p>
        </p:txBody>
      </p:sp>
      <p:pic>
        <p:nvPicPr>
          <p:cNvPr id="1032" name="Picture 8" descr="Bahmni™ Open Source EMR &amp; Hospital Information System (HMIS)">
            <a:extLst>
              <a:ext uri="{FF2B5EF4-FFF2-40B4-BE49-F238E27FC236}">
                <a16:creationId xmlns:a16="http://schemas.microsoft.com/office/drawing/2014/main" id="{4B3B1709-8318-6F5A-DF1F-D7183B990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1632" y="4894255"/>
            <a:ext cx="3455628" cy="96739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5F1C94A-B440-4C7C-A856-AFD2FEE031DD}"/>
              </a:ext>
            </a:extLst>
          </p:cNvPr>
          <p:cNvSpPr txBox="1"/>
          <p:nvPr/>
        </p:nvSpPr>
        <p:spPr>
          <a:xfrm>
            <a:off x="5626475" y="5953499"/>
            <a:ext cx="1904111" cy="307777"/>
          </a:xfrm>
          <a:prstGeom prst="rect">
            <a:avLst/>
          </a:prstGeom>
          <a:noFill/>
        </p:spPr>
        <p:txBody>
          <a:bodyPr wrap="none" rtlCol="0">
            <a:spAutoFit/>
          </a:bodyPr>
          <a:lstStyle/>
          <a:p>
            <a:pPr algn="l"/>
            <a:r>
              <a:rPr lang="en-CA" sz="1400" dirty="0">
                <a:solidFill>
                  <a:schemeClr val="tx2"/>
                </a:solidFill>
                <a:hlinkClick r:id="rId12"/>
              </a:rPr>
              <a:t>https://worldvista.org/</a:t>
            </a:r>
            <a:r>
              <a:rPr lang="en-CA" sz="1400" dirty="0">
                <a:solidFill>
                  <a:schemeClr val="tx2"/>
                </a:solidFill>
              </a:rPr>
              <a:t> </a:t>
            </a:r>
          </a:p>
        </p:txBody>
      </p:sp>
      <p:pic>
        <p:nvPicPr>
          <p:cNvPr id="1034" name="Picture 10" descr="WorldVistA · GitHub">
            <a:extLst>
              <a:ext uri="{FF2B5EF4-FFF2-40B4-BE49-F238E27FC236}">
                <a16:creationId xmlns:a16="http://schemas.microsoft.com/office/drawing/2014/main" id="{A82F0F43-7D9A-FA68-800E-48BC20E1C76B}"/>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52905" y="4419025"/>
            <a:ext cx="1651250" cy="16512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B11EDAB-0FC6-1B00-1F78-972434FA27BD}"/>
              </a:ext>
            </a:extLst>
          </p:cNvPr>
          <p:cNvSpPr txBox="1"/>
          <p:nvPr/>
        </p:nvSpPr>
        <p:spPr>
          <a:xfrm>
            <a:off x="8438680" y="5919691"/>
            <a:ext cx="2259529" cy="307777"/>
          </a:xfrm>
          <a:prstGeom prst="rect">
            <a:avLst/>
          </a:prstGeom>
          <a:noFill/>
        </p:spPr>
        <p:txBody>
          <a:bodyPr wrap="none" rtlCol="0">
            <a:spAutoFit/>
          </a:bodyPr>
          <a:lstStyle/>
          <a:p>
            <a:pPr algn="l"/>
            <a:r>
              <a:rPr lang="en-CA" sz="1400" dirty="0">
                <a:solidFill>
                  <a:schemeClr val="tx2"/>
                </a:solidFill>
                <a:hlinkClick r:id="rId14"/>
              </a:rPr>
              <a:t>https://openelis-global.org/</a:t>
            </a:r>
            <a:r>
              <a:rPr lang="en-CA" sz="1400" dirty="0">
                <a:solidFill>
                  <a:schemeClr val="tx2"/>
                </a:solidFill>
              </a:rPr>
              <a:t> </a:t>
            </a:r>
          </a:p>
        </p:txBody>
      </p:sp>
      <p:pic>
        <p:nvPicPr>
          <p:cNvPr id="34" name="Picture 33">
            <a:extLst>
              <a:ext uri="{FF2B5EF4-FFF2-40B4-BE49-F238E27FC236}">
                <a16:creationId xmlns:a16="http://schemas.microsoft.com/office/drawing/2014/main" id="{551C881A-C5DF-1993-48F7-4285E7FDB079}"/>
              </a:ext>
            </a:extLst>
          </p:cNvPr>
          <p:cNvPicPr>
            <a:picLocks noChangeAspect="1"/>
          </p:cNvPicPr>
          <p:nvPr/>
        </p:nvPicPr>
        <p:blipFill rotWithShape="1">
          <a:blip r:embed="rId15"/>
          <a:srcRect t="29460" b="28016"/>
          <a:stretch/>
        </p:blipFill>
        <p:spPr>
          <a:xfrm>
            <a:off x="7886126" y="4575638"/>
            <a:ext cx="3029474" cy="1288253"/>
          </a:xfrm>
          <a:prstGeom prst="rect">
            <a:avLst/>
          </a:prstGeom>
        </p:spPr>
      </p:pic>
      <p:sp>
        <p:nvSpPr>
          <p:cNvPr id="6" name="TextBox 5">
            <a:extLst>
              <a:ext uri="{FF2B5EF4-FFF2-40B4-BE49-F238E27FC236}">
                <a16:creationId xmlns:a16="http://schemas.microsoft.com/office/drawing/2014/main" id="{43E8FC2E-F7F8-77CD-78C4-1770B3B13C30}"/>
              </a:ext>
            </a:extLst>
          </p:cNvPr>
          <p:cNvSpPr txBox="1"/>
          <p:nvPr/>
        </p:nvSpPr>
        <p:spPr>
          <a:xfrm>
            <a:off x="1626568" y="442392"/>
            <a:ext cx="11377264" cy="1077218"/>
          </a:xfrm>
          <a:prstGeom prst="rect">
            <a:avLst/>
          </a:prstGeom>
          <a:noFill/>
        </p:spPr>
        <p:txBody>
          <a:bodyPr wrap="square" rtlCol="0">
            <a:spAutoFit/>
          </a:bodyPr>
          <a:lstStyle/>
          <a:p>
            <a:pPr algn="ctr"/>
            <a:r>
              <a:rPr lang="en-CA" sz="3200" b="1" dirty="0">
                <a:solidFill>
                  <a:schemeClr val="tx2"/>
                </a:solidFill>
              </a:rPr>
              <a:t>One of the advantages of adopting </a:t>
            </a:r>
            <a:r>
              <a:rPr lang="en-CA" sz="3200" b="1" i="1" dirty="0">
                <a:solidFill>
                  <a:schemeClr val="accent5"/>
                </a:solidFill>
              </a:rPr>
              <a:t>standards</a:t>
            </a:r>
            <a:r>
              <a:rPr lang="en-CA" sz="3200" b="1" dirty="0">
                <a:solidFill>
                  <a:schemeClr val="tx2"/>
                </a:solidFill>
              </a:rPr>
              <a:t> is that there are many credible </a:t>
            </a:r>
            <a:r>
              <a:rPr lang="en-CA" sz="3200" b="1" i="1" dirty="0">
                <a:solidFill>
                  <a:schemeClr val="accent2"/>
                </a:solidFill>
              </a:rPr>
              <a:t>product</a:t>
            </a:r>
            <a:r>
              <a:rPr lang="en-CA" sz="3200" b="1" i="1" dirty="0">
                <a:solidFill>
                  <a:schemeClr val="accent6">
                    <a:lumMod val="75000"/>
                  </a:schemeClr>
                </a:solidFill>
              </a:rPr>
              <a:t> </a:t>
            </a:r>
            <a:r>
              <a:rPr lang="en-CA" sz="3200" b="1" dirty="0">
                <a:solidFill>
                  <a:schemeClr val="tx2"/>
                </a:solidFill>
              </a:rPr>
              <a:t>options to choose from.</a:t>
            </a:r>
          </a:p>
        </p:txBody>
      </p:sp>
    </p:spTree>
    <p:extLst>
      <p:ext uri="{BB962C8B-B14F-4D97-AF65-F5344CB8AC3E}">
        <p14:creationId xmlns:p14="http://schemas.microsoft.com/office/powerpoint/2010/main" val="19011192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3F50A-13AD-67ED-8DB4-8D7CA284BC5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412B7E-0ABD-DA9A-3107-1372CE0F4B56}"/>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1763355F-FD90-DDA0-78FC-86F6698BDC4E}"/>
              </a:ext>
            </a:extLst>
          </p:cNvPr>
          <p:cNvSpPr>
            <a:spLocks noGrp="1"/>
          </p:cNvSpPr>
          <p:nvPr>
            <p:ph idx="1"/>
          </p:nvPr>
        </p:nvSpPr>
        <p:spPr>
          <a:xfrm>
            <a:off x="828000" y="1980000"/>
            <a:ext cx="13039928" cy="5431155"/>
          </a:xfrm>
        </p:spPr>
        <p:txBody>
          <a:bodyPr/>
          <a:lstStyle/>
          <a:p>
            <a:pPr marL="457200" indent="-457200" algn="l">
              <a:buSzPct val="75000"/>
              <a:buFont typeface="Arial" panose="020B0604020202020204" pitchFamily="34" charset="0"/>
              <a:buChar char="•"/>
            </a:pPr>
            <a:r>
              <a:rPr lang="en-CA" sz="2800" b="1" dirty="0"/>
              <a:t>An </a:t>
            </a:r>
            <a:r>
              <a:rPr lang="en-CA" sz="2800" b="1" dirty="0" err="1"/>
              <a:t>OpenHIE</a:t>
            </a:r>
            <a:r>
              <a:rPr lang="en-CA" sz="2800" b="1" dirty="0"/>
              <a:t>-on-FHIR </a:t>
            </a:r>
            <a:r>
              <a:rPr lang="en-CA" sz="2800" b="1" dirty="0">
                <a:solidFill>
                  <a:schemeClr val="accent5"/>
                </a:solidFill>
              </a:rPr>
              <a:t>infrastructure</a:t>
            </a:r>
            <a:r>
              <a:rPr lang="en-CA" sz="2800" b="1" dirty="0"/>
              <a:t> can be assembled out of a relatively small number of conformance-testable </a:t>
            </a:r>
            <a:r>
              <a:rPr lang="en-CA" sz="2800" b="1" dirty="0">
                <a:solidFill>
                  <a:schemeClr val="accent5"/>
                </a:solidFill>
              </a:rPr>
              <a:t>digital health Lego® blocks</a:t>
            </a:r>
            <a:r>
              <a:rPr lang="en-CA" sz="2800" b="1" dirty="0"/>
              <a:t>.</a:t>
            </a:r>
          </a:p>
          <a:p>
            <a:pPr marL="457200" indent="-457200" algn="l">
              <a:buSzPct val="75000"/>
              <a:buFont typeface="Arial" panose="020B0604020202020204" pitchFamily="34" charset="0"/>
              <a:buChar char="•"/>
            </a:pPr>
            <a:r>
              <a:rPr lang="en-CA" sz="2800" b="1" dirty="0"/>
              <a:t>The technical configuration must defend online transaction processing </a:t>
            </a:r>
            <a:r>
              <a:rPr lang="en-CA" sz="2800" b="1" dirty="0">
                <a:solidFill>
                  <a:schemeClr val="accent5"/>
                </a:solidFill>
              </a:rPr>
              <a:t>(OLTP) performance</a:t>
            </a:r>
            <a:r>
              <a:rPr lang="en-CA" sz="2800" b="1" dirty="0"/>
              <a:t>.</a:t>
            </a:r>
          </a:p>
          <a:p>
            <a:pPr marL="457200" indent="-457200" algn="l">
              <a:buSzPct val="75000"/>
              <a:buFont typeface="Arial" panose="020B0604020202020204" pitchFamily="34" charset="0"/>
              <a:buChar char="•"/>
            </a:pPr>
            <a:r>
              <a:rPr lang="en-CA" sz="2800" b="1" dirty="0"/>
              <a:t>A </a:t>
            </a:r>
            <a:r>
              <a:rPr lang="en-CA" sz="2800" b="1" dirty="0">
                <a:solidFill>
                  <a:schemeClr val="accent5"/>
                </a:solidFill>
              </a:rPr>
              <a:t>T-junction</a:t>
            </a:r>
            <a:r>
              <a:rPr lang="en-CA" sz="2800" b="1" dirty="0"/>
              <a:t> design supports important opportunities to leverage health transactions to drive analytics and </a:t>
            </a:r>
            <a:r>
              <a:rPr lang="en-CA" sz="2800" b="1" dirty="0">
                <a:solidFill>
                  <a:schemeClr val="accent5"/>
                </a:solidFill>
              </a:rPr>
              <a:t>companion</a:t>
            </a:r>
            <a:r>
              <a:rPr lang="en-CA" sz="2800" b="1" dirty="0"/>
              <a:t> processing (e.g. supply chain, finance, etc.).</a:t>
            </a:r>
          </a:p>
          <a:p>
            <a:pPr marL="457200" indent="-457200" algn="l">
              <a:buSzPct val="75000"/>
              <a:buFont typeface="Arial" panose="020B0604020202020204" pitchFamily="34" charset="0"/>
              <a:buChar char="•"/>
            </a:pPr>
            <a:r>
              <a:rPr lang="en-CA" sz="2800" b="1" dirty="0">
                <a:solidFill>
                  <a:schemeClr val="accent5"/>
                </a:solidFill>
              </a:rPr>
              <a:t>Legacy</a:t>
            </a:r>
            <a:r>
              <a:rPr lang="en-CA" sz="2800" b="1" dirty="0"/>
              <a:t> solutions may be incorporated into the standards-based infrastructure via a </a:t>
            </a:r>
            <a:r>
              <a:rPr lang="en-CA" sz="2800" b="1" dirty="0">
                <a:solidFill>
                  <a:schemeClr val="accent5"/>
                </a:solidFill>
              </a:rPr>
              <a:t>software façade</a:t>
            </a:r>
            <a:r>
              <a:rPr lang="en-CA" sz="2800" b="1" dirty="0"/>
              <a:t>. </a:t>
            </a:r>
          </a:p>
          <a:p>
            <a:pPr marL="457200" indent="-457200" algn="l">
              <a:buSzPct val="75000"/>
              <a:buFont typeface="Arial" panose="020B0604020202020204" pitchFamily="34" charset="0"/>
              <a:buChar char="•"/>
            </a:pPr>
            <a:r>
              <a:rPr lang="en-CA" sz="2800" b="1" dirty="0"/>
              <a:t>There are </a:t>
            </a:r>
            <a:r>
              <a:rPr lang="en-CA" sz="2800" b="1" dirty="0">
                <a:solidFill>
                  <a:schemeClr val="accent5"/>
                </a:solidFill>
              </a:rPr>
              <a:t>multiple</a:t>
            </a:r>
            <a:r>
              <a:rPr lang="en-CA" sz="2800" b="1" dirty="0"/>
              <a:t> conformant open-source and commercial options for the various HIE components.</a:t>
            </a:r>
            <a:endParaRPr lang="en-GB" dirty="0"/>
          </a:p>
        </p:txBody>
      </p:sp>
      <p:sp>
        <p:nvSpPr>
          <p:cNvPr id="2" name="Slide Number Placeholder 1">
            <a:extLst>
              <a:ext uri="{FF2B5EF4-FFF2-40B4-BE49-F238E27FC236}">
                <a16:creationId xmlns:a16="http://schemas.microsoft.com/office/drawing/2014/main" id="{8FF02B53-51D0-A2FE-AAF2-FD19D008CD71}"/>
              </a:ext>
            </a:extLst>
          </p:cNvPr>
          <p:cNvSpPr>
            <a:spLocks noGrp="1"/>
          </p:cNvSpPr>
          <p:nvPr>
            <p:ph type="sldNum" sz="quarter" idx="12"/>
          </p:nvPr>
        </p:nvSpPr>
        <p:spPr/>
        <p:txBody>
          <a:bodyPr/>
          <a:lstStyle/>
          <a:p>
            <a:fld id="{6734F48E-A456-4E2F-B17E-509464F7A050}" type="slidenum">
              <a:rPr lang="en-CA" smtClean="0"/>
              <a:pPr/>
              <a:t>88</a:t>
            </a:fld>
            <a:endParaRPr lang="en-CA"/>
          </a:p>
        </p:txBody>
      </p:sp>
      <p:pic>
        <p:nvPicPr>
          <p:cNvPr id="8" name="Graphic 7" descr="Key with solid fill">
            <a:extLst>
              <a:ext uri="{FF2B5EF4-FFF2-40B4-BE49-F238E27FC236}">
                <a16:creationId xmlns:a16="http://schemas.microsoft.com/office/drawing/2014/main" id="{97B1BE11-642C-95FC-67C8-F6D831F7B5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36006788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98210-9AA0-7A57-8BBB-303B63F328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65A2E7-355D-91C2-C8D5-9B51CAD3B0EC}"/>
              </a:ext>
            </a:extLst>
          </p:cNvPr>
          <p:cNvSpPr>
            <a:spLocks noGrp="1"/>
          </p:cNvSpPr>
          <p:nvPr>
            <p:ph type="sldNum" sz="quarter" idx="12"/>
          </p:nvPr>
        </p:nvSpPr>
        <p:spPr/>
        <p:txBody>
          <a:bodyPr/>
          <a:lstStyle/>
          <a:p>
            <a:fld id="{6734F48E-A456-4E2F-B17E-509464F7A050}" type="slidenum">
              <a:rPr lang="en-CA" smtClean="0"/>
              <a:pPr/>
              <a:t>89</a:t>
            </a:fld>
            <a:endParaRPr lang="en-CA"/>
          </a:p>
        </p:txBody>
      </p:sp>
      <p:pic>
        <p:nvPicPr>
          <p:cNvPr id="5" name="Graphic 4">
            <a:extLst>
              <a:ext uri="{FF2B5EF4-FFF2-40B4-BE49-F238E27FC236}">
                <a16:creationId xmlns:a16="http://schemas.microsoft.com/office/drawing/2014/main" id="{F9297711-2158-EB2A-28DE-A6D4A7A81CC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312109" y="1484562"/>
            <a:ext cx="4240160" cy="6149473"/>
          </a:xfrm>
          <a:prstGeom prst="rect">
            <a:avLst/>
          </a:prstGeom>
        </p:spPr>
      </p:pic>
      <p:sp>
        <p:nvSpPr>
          <p:cNvPr id="2" name="Content Placeholder 2">
            <a:extLst>
              <a:ext uri="{FF2B5EF4-FFF2-40B4-BE49-F238E27FC236}">
                <a16:creationId xmlns:a16="http://schemas.microsoft.com/office/drawing/2014/main" id="{2F680CFB-928D-223A-B6EE-109A04A3E6A9}"/>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274650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0E1AA-EFAF-4E58-F312-0CC914BAC984}"/>
            </a:ext>
          </a:extLst>
        </p:cNvPr>
        <p:cNvGrpSpPr/>
        <p:nvPr/>
      </p:nvGrpSpPr>
      <p:grpSpPr>
        <a:xfrm>
          <a:off x="0" y="0"/>
          <a:ext cx="0" cy="0"/>
          <a:chOff x="0" y="0"/>
          <a:chExt cx="0" cy="0"/>
        </a:xfrm>
      </p:grpSpPr>
      <p:sp>
        <p:nvSpPr>
          <p:cNvPr id="11" name="Oval 10">
            <a:extLst>
              <a:ext uri="{FF2B5EF4-FFF2-40B4-BE49-F238E27FC236}">
                <a16:creationId xmlns:a16="http://schemas.microsoft.com/office/drawing/2014/main" id="{76353E01-B6BB-0921-17B8-6815020D5A4E}"/>
              </a:ext>
            </a:extLst>
          </p:cNvPr>
          <p:cNvSpPr/>
          <p:nvPr/>
        </p:nvSpPr>
        <p:spPr>
          <a:xfrm>
            <a:off x="1015147" y="3479375"/>
            <a:ext cx="3742841" cy="705702"/>
          </a:xfrm>
          <a:prstGeom prst="ellipse">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944A763D-CA89-72D7-E1B6-96A0FD726919}"/>
              </a:ext>
            </a:extLst>
          </p:cNvPr>
          <p:cNvSpPr txBox="1"/>
          <p:nvPr/>
        </p:nvSpPr>
        <p:spPr>
          <a:xfrm>
            <a:off x="1745125" y="4199436"/>
            <a:ext cx="2547492" cy="400110"/>
          </a:xfrm>
          <a:prstGeom prst="rect">
            <a:avLst/>
          </a:prstGeom>
          <a:noFill/>
        </p:spPr>
        <p:txBody>
          <a:bodyPr wrap="none" rtlCol="0">
            <a:spAutoFit/>
          </a:bodyPr>
          <a:lstStyle/>
          <a:p>
            <a:pPr algn="l"/>
            <a:r>
              <a:rPr lang="en-CA" sz="2000" b="1" dirty="0">
                <a:solidFill>
                  <a:schemeClr val="accent2"/>
                </a:solidFill>
              </a:rPr>
              <a:t>Primary Care Clinic</a:t>
            </a:r>
          </a:p>
        </p:txBody>
      </p:sp>
      <p:sp>
        <p:nvSpPr>
          <p:cNvPr id="5" name="TextBox 4">
            <a:extLst>
              <a:ext uri="{FF2B5EF4-FFF2-40B4-BE49-F238E27FC236}">
                <a16:creationId xmlns:a16="http://schemas.microsoft.com/office/drawing/2014/main" id="{4E98F7D2-4FBB-2E81-15A0-D0307E12D0FF}"/>
              </a:ext>
            </a:extLst>
          </p:cNvPr>
          <p:cNvSpPr txBox="1"/>
          <p:nvPr/>
        </p:nvSpPr>
        <p:spPr>
          <a:xfrm>
            <a:off x="10267528" y="802432"/>
            <a:ext cx="4104456" cy="1015663"/>
          </a:xfrm>
          <a:prstGeom prst="rect">
            <a:avLst/>
          </a:prstGeom>
          <a:solidFill>
            <a:schemeClr val="bg1">
              <a:lumMod val="95000"/>
            </a:schemeClr>
          </a:solidFill>
        </p:spPr>
        <p:txBody>
          <a:bodyPr wrap="square" rtlCol="0">
            <a:spAutoFit/>
          </a:bodyPr>
          <a:lstStyle/>
          <a:p>
            <a:pPr algn="l"/>
            <a:r>
              <a:rPr lang="en-CA" sz="2000" dirty="0">
                <a:solidFill>
                  <a:schemeClr val="tx2"/>
                </a:solidFill>
                <a:cs typeface="Courier New" panose="02070309020205020404" pitchFamily="49" charset="0"/>
              </a:rPr>
              <a:t>Amar attends his regular checkup with his family doctor. He presents his health ID card.</a:t>
            </a:r>
          </a:p>
        </p:txBody>
      </p:sp>
      <p:sp>
        <p:nvSpPr>
          <p:cNvPr id="6" name="Cloud 5">
            <a:extLst>
              <a:ext uri="{FF2B5EF4-FFF2-40B4-BE49-F238E27FC236}">
                <a16:creationId xmlns:a16="http://schemas.microsoft.com/office/drawing/2014/main" id="{5856699B-654B-7846-3C08-0E304CF9072A}"/>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AC59BF98-7AC6-9FF3-B92A-2D31F14E27A7}"/>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33623279-4AE6-8963-FDB9-DCF19F4DF165}"/>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Graphic 3">
            <a:extLst>
              <a:ext uri="{FF2B5EF4-FFF2-40B4-BE49-F238E27FC236}">
                <a16:creationId xmlns:a16="http://schemas.microsoft.com/office/drawing/2014/main" id="{B4BCA49E-3FC2-3B5F-DF5F-0D34D03FB8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9125" y="2241890"/>
            <a:ext cx="1196081" cy="1608289"/>
          </a:xfrm>
          <a:prstGeom prst="rect">
            <a:avLst/>
          </a:prstGeom>
        </p:spPr>
      </p:pic>
      <p:sp>
        <p:nvSpPr>
          <p:cNvPr id="13" name="TextBox 12">
            <a:extLst>
              <a:ext uri="{FF2B5EF4-FFF2-40B4-BE49-F238E27FC236}">
                <a16:creationId xmlns:a16="http://schemas.microsoft.com/office/drawing/2014/main" id="{4DD55061-C256-4B66-B49B-A7E7B651E723}"/>
              </a:ext>
            </a:extLst>
          </p:cNvPr>
          <p:cNvSpPr txBox="1"/>
          <p:nvPr/>
        </p:nvSpPr>
        <p:spPr>
          <a:xfrm>
            <a:off x="6235280" y="1932441"/>
            <a:ext cx="716863"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EMR</a:t>
            </a:r>
          </a:p>
        </p:txBody>
      </p:sp>
      <p:sp>
        <p:nvSpPr>
          <p:cNvPr id="14" name="TextBox 13">
            <a:extLst>
              <a:ext uri="{FF2B5EF4-FFF2-40B4-BE49-F238E27FC236}">
                <a16:creationId xmlns:a16="http://schemas.microsoft.com/office/drawing/2014/main" id="{6C05CAA2-3E11-C1CE-9859-704C3921DF27}"/>
              </a:ext>
            </a:extLst>
          </p:cNvPr>
          <p:cNvSpPr txBox="1"/>
          <p:nvPr/>
        </p:nvSpPr>
        <p:spPr>
          <a:xfrm>
            <a:off x="8179296" y="1927319"/>
            <a:ext cx="692818" cy="400110"/>
          </a:xfrm>
          <a:prstGeom prst="rect">
            <a:avLst/>
          </a:prstGeom>
          <a:noFill/>
        </p:spPr>
        <p:txBody>
          <a:bodyPr wrap="none" rtlCol="0">
            <a:spAutoFit/>
          </a:bodyPr>
          <a:lstStyle/>
          <a:p>
            <a:pPr algn="l"/>
            <a:r>
              <a:rPr lang="en-CA" sz="2000" b="1" dirty="0">
                <a:solidFill>
                  <a:schemeClr val="bg1">
                    <a:lumMod val="75000"/>
                  </a:schemeClr>
                </a:solidFill>
                <a:latin typeface="Andes Bold" panose="02000000000000000000" pitchFamily="2" charset="0"/>
              </a:rPr>
              <a:t>PHR</a:t>
            </a:r>
          </a:p>
        </p:txBody>
      </p:sp>
      <p:sp>
        <p:nvSpPr>
          <p:cNvPr id="16" name="Cloud 15">
            <a:extLst>
              <a:ext uri="{FF2B5EF4-FFF2-40B4-BE49-F238E27FC236}">
                <a16:creationId xmlns:a16="http://schemas.microsoft.com/office/drawing/2014/main" id="{2EB43D04-3DF6-BAD5-2AF4-F2AFAEDFF198}"/>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Andes Bold" panose="02000000000000000000" pitchFamily="2" charset="0"/>
                <a:cs typeface="Courier New" panose="02070309020205020404" pitchFamily="49" charset="0"/>
              </a:rPr>
              <a:t>HIE</a:t>
            </a:r>
          </a:p>
        </p:txBody>
      </p:sp>
      <p:pic>
        <p:nvPicPr>
          <p:cNvPr id="20" name="Graphic 19" descr="Computer with solid fill">
            <a:extLst>
              <a:ext uri="{FF2B5EF4-FFF2-40B4-BE49-F238E27FC236}">
                <a16:creationId xmlns:a16="http://schemas.microsoft.com/office/drawing/2014/main" id="{5ABE9C37-C067-0885-1054-AE2A8466A3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0877" y="2431565"/>
            <a:ext cx="914400" cy="914400"/>
          </a:xfrm>
          <a:prstGeom prst="rect">
            <a:avLst/>
          </a:prstGeom>
        </p:spPr>
      </p:pic>
      <p:pic>
        <p:nvPicPr>
          <p:cNvPr id="21" name="Graphic 20">
            <a:extLst>
              <a:ext uri="{FF2B5EF4-FFF2-40B4-BE49-F238E27FC236}">
                <a16:creationId xmlns:a16="http://schemas.microsoft.com/office/drawing/2014/main" id="{352175BB-F383-DE84-E3B9-41BC7FD7273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433984" y="2241890"/>
            <a:ext cx="1240222" cy="1608289"/>
          </a:xfrm>
          <a:prstGeom prst="rect">
            <a:avLst/>
          </a:prstGeom>
        </p:spPr>
      </p:pic>
    </p:spTree>
    <p:extLst>
      <p:ext uri="{BB962C8B-B14F-4D97-AF65-F5344CB8AC3E}">
        <p14:creationId xmlns:p14="http://schemas.microsoft.com/office/powerpoint/2010/main" val="692895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E99B5-7225-2C34-954C-A9D67907E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3A301-789A-7C75-4B34-E926DEF9B115}"/>
              </a:ext>
            </a:extLst>
          </p:cNvPr>
          <p:cNvSpPr>
            <a:spLocks noGrp="1"/>
          </p:cNvSpPr>
          <p:nvPr>
            <p:ph type="title"/>
          </p:nvPr>
        </p:nvSpPr>
        <p:spPr/>
        <p:txBody>
          <a:bodyPr/>
          <a:lstStyle/>
          <a:p>
            <a:r>
              <a:rPr lang="en-CA" dirty="0"/>
              <a:t>INTERACTION 2.2</a:t>
            </a:r>
          </a:p>
        </p:txBody>
      </p:sp>
      <p:sp>
        <p:nvSpPr>
          <p:cNvPr id="3" name="Content Placeholder 2">
            <a:extLst>
              <a:ext uri="{FF2B5EF4-FFF2-40B4-BE49-F238E27FC236}">
                <a16:creationId xmlns:a16="http://schemas.microsoft.com/office/drawing/2014/main" id="{FF1E2F46-3221-9B14-4E52-AFA0069ED42F}"/>
              </a:ext>
            </a:extLst>
          </p:cNvPr>
          <p:cNvSpPr>
            <a:spLocks noGrp="1"/>
          </p:cNvSpPr>
          <p:nvPr>
            <p:ph idx="1"/>
          </p:nvPr>
        </p:nvSpPr>
        <p:spPr>
          <a:xfrm>
            <a:off x="731520" y="1920243"/>
            <a:ext cx="11264200" cy="5431155"/>
          </a:xfrm>
        </p:spPr>
        <p:txBody>
          <a:bodyPr/>
          <a:lstStyle/>
          <a:p>
            <a:r>
              <a:rPr lang="en-CA" sz="3600" b="1" dirty="0"/>
              <a:t>Is there a </a:t>
            </a:r>
            <a:r>
              <a:rPr lang="en-CA" sz="3600" b="1" dirty="0">
                <a:solidFill>
                  <a:schemeClr val="accent5"/>
                </a:solidFill>
              </a:rPr>
              <a:t>consensus</a:t>
            </a:r>
            <a:r>
              <a:rPr lang="en-CA" sz="3600" b="1" dirty="0"/>
              <a:t> position within the MOH regarding the </a:t>
            </a:r>
            <a:r>
              <a:rPr lang="en-CA" sz="3600" b="1" dirty="0">
                <a:solidFill>
                  <a:schemeClr val="accent5"/>
                </a:solidFill>
              </a:rPr>
              <a:t>benefits versus risks </a:t>
            </a:r>
            <a:r>
              <a:rPr lang="en-CA" sz="3600" b="1" dirty="0"/>
              <a:t>of adopting a </a:t>
            </a:r>
            <a:r>
              <a:rPr lang="en-CA" sz="3600" b="1" dirty="0">
                <a:solidFill>
                  <a:schemeClr val="accent5"/>
                </a:solidFill>
              </a:rPr>
              <a:t>cloud-hosted</a:t>
            </a:r>
            <a:r>
              <a:rPr lang="en-CA" sz="3600" b="1" dirty="0"/>
              <a:t> architecture?</a:t>
            </a:r>
          </a:p>
          <a:p>
            <a:r>
              <a:rPr lang="en-CA" sz="3600" b="1" dirty="0"/>
              <a:t>Are there </a:t>
            </a:r>
            <a:r>
              <a:rPr lang="en-CA" sz="3600" b="1" dirty="0">
                <a:solidFill>
                  <a:schemeClr val="accent5"/>
                </a:solidFill>
              </a:rPr>
              <a:t>examples</a:t>
            </a:r>
            <a:r>
              <a:rPr lang="en-CA" sz="3600" b="1" dirty="0"/>
              <a:t>, today, of government departments leveraging cloud-hosted services?</a:t>
            </a:r>
          </a:p>
          <a:p>
            <a:r>
              <a:rPr lang="en-CA" sz="3600" b="1" dirty="0"/>
              <a:t>Are there examples, today, of employing a </a:t>
            </a:r>
            <a:r>
              <a:rPr lang="en-CA" sz="3600" b="1" dirty="0">
                <a:solidFill>
                  <a:schemeClr val="accent5"/>
                </a:solidFill>
              </a:rPr>
              <a:t>façade pattern </a:t>
            </a:r>
            <a:r>
              <a:rPr lang="en-CA" sz="3600" b="1" dirty="0"/>
              <a:t>to add </a:t>
            </a:r>
            <a:r>
              <a:rPr lang="en-CA" sz="3600" b="1" dirty="0">
                <a:solidFill>
                  <a:schemeClr val="accent5"/>
                </a:solidFill>
              </a:rPr>
              <a:t>standards-based interfaces</a:t>
            </a:r>
            <a:r>
              <a:rPr lang="en-CA" sz="3600" b="1" dirty="0"/>
              <a:t> to a proprietary software solution?</a:t>
            </a:r>
          </a:p>
        </p:txBody>
      </p:sp>
      <p:sp>
        <p:nvSpPr>
          <p:cNvPr id="4" name="Slide Number Placeholder 3">
            <a:extLst>
              <a:ext uri="{FF2B5EF4-FFF2-40B4-BE49-F238E27FC236}">
                <a16:creationId xmlns:a16="http://schemas.microsoft.com/office/drawing/2014/main" id="{A4FCB3BA-61E0-90A2-8C31-98CF5F3CE97B}"/>
              </a:ext>
            </a:extLst>
          </p:cNvPr>
          <p:cNvSpPr>
            <a:spLocks noGrp="1"/>
          </p:cNvSpPr>
          <p:nvPr>
            <p:ph type="sldNum" sz="quarter" idx="12"/>
          </p:nvPr>
        </p:nvSpPr>
        <p:spPr/>
        <p:txBody>
          <a:bodyPr/>
          <a:lstStyle/>
          <a:p>
            <a:fld id="{6734F48E-A456-4E2F-B17E-509464F7A050}" type="slidenum">
              <a:rPr lang="en-CA" smtClean="0"/>
              <a:pPr/>
              <a:t>90</a:t>
            </a:fld>
            <a:endParaRPr lang="en-CA"/>
          </a:p>
        </p:txBody>
      </p:sp>
      <p:sp>
        <p:nvSpPr>
          <p:cNvPr id="5" name="TextBox 4">
            <a:extLst>
              <a:ext uri="{FF2B5EF4-FFF2-40B4-BE49-F238E27FC236}">
                <a16:creationId xmlns:a16="http://schemas.microsoft.com/office/drawing/2014/main" id="{670686BF-38EA-964B-A01F-02AD0B5D2462}"/>
              </a:ext>
            </a:extLst>
          </p:cNvPr>
          <p:cNvSpPr txBox="1"/>
          <p:nvPr/>
        </p:nvSpPr>
        <p:spPr>
          <a:xfrm>
            <a:off x="7315200" y="528604"/>
            <a:ext cx="2818400" cy="400110"/>
          </a:xfrm>
          <a:prstGeom prst="rect">
            <a:avLst/>
          </a:prstGeom>
          <a:noFill/>
        </p:spPr>
        <p:txBody>
          <a:bodyPr wrap="none" rtlCol="0">
            <a:spAutoFit/>
          </a:bodyPr>
          <a:lstStyle/>
          <a:p>
            <a:pPr algn="l"/>
            <a:r>
              <a:rPr lang="en-CA" sz="2000" dirty="0">
                <a:solidFill>
                  <a:schemeClr val="accent2"/>
                </a:solidFill>
              </a:rPr>
              <a:t>&lt;paste Form link here&gt;</a:t>
            </a:r>
          </a:p>
        </p:txBody>
      </p:sp>
    </p:spTree>
    <p:extLst>
      <p:ext uri="{BB962C8B-B14F-4D97-AF65-F5344CB8AC3E}">
        <p14:creationId xmlns:p14="http://schemas.microsoft.com/office/powerpoint/2010/main" val="31931346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05534-FAE5-34E4-96C8-FCACCF0E534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D1A752-F60C-9EA9-9D82-B575AF41068F}"/>
              </a:ext>
            </a:extLst>
          </p:cNvPr>
          <p:cNvSpPr>
            <a:spLocks noGrp="1"/>
          </p:cNvSpPr>
          <p:nvPr>
            <p:ph type="sldNum" sz="quarter" idx="12"/>
          </p:nvPr>
        </p:nvSpPr>
        <p:spPr/>
        <p:txBody>
          <a:bodyPr/>
          <a:lstStyle/>
          <a:p>
            <a:fld id="{6734F48E-A456-4E2F-B17E-509464F7A050}" type="slidenum">
              <a:rPr lang="en-CA" smtClean="0"/>
              <a:pPr/>
              <a:t>91</a:t>
            </a:fld>
            <a:endParaRPr lang="en-CA"/>
          </a:p>
        </p:txBody>
      </p:sp>
      <p:sp>
        <p:nvSpPr>
          <p:cNvPr id="2" name="Content Placeholder 2">
            <a:extLst>
              <a:ext uri="{FF2B5EF4-FFF2-40B4-BE49-F238E27FC236}">
                <a16:creationId xmlns:a16="http://schemas.microsoft.com/office/drawing/2014/main" id="{56264F13-AA7F-9BC7-7D5C-001710B776BF}"/>
              </a:ext>
            </a:extLst>
          </p:cNvPr>
          <p:cNvSpPr txBox="1">
            <a:spLocks/>
          </p:cNvSpPr>
          <p:nvPr/>
        </p:nvSpPr>
        <p:spPr>
          <a:xfrm>
            <a:off x="834480" y="1954560"/>
            <a:ext cx="8784976"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How can we capture </a:t>
            </a:r>
            <a:r>
              <a:rPr lang="en-CA" sz="4800" b="1" dirty="0">
                <a:solidFill>
                  <a:schemeClr val="accent5"/>
                </a:solidFill>
                <a:latin typeface="+mn-lt"/>
              </a:rPr>
              <a:t>“health </a:t>
            </a:r>
            <a:r>
              <a:rPr lang="en-CA" sz="4800" b="1" u="sng" dirty="0">
                <a:solidFill>
                  <a:schemeClr val="accent5"/>
                </a:solidFill>
                <a:latin typeface="+mn-lt"/>
              </a:rPr>
              <a:t>value</a:t>
            </a:r>
            <a:r>
              <a:rPr lang="en-CA" sz="4800" b="1" dirty="0">
                <a:solidFill>
                  <a:schemeClr val="accent5"/>
                </a:solidFill>
                <a:latin typeface="+mn-lt"/>
              </a:rPr>
              <a:t>” </a:t>
            </a:r>
            <a:r>
              <a:rPr lang="en-CA" sz="4800" b="1" dirty="0">
                <a:latin typeface="+mn-lt"/>
              </a:rPr>
              <a:t>from our </a:t>
            </a:r>
            <a:r>
              <a:rPr lang="en-CA" sz="4800" b="1" dirty="0">
                <a:solidFill>
                  <a:schemeClr val="accent5"/>
                </a:solidFill>
                <a:latin typeface="+mn-lt"/>
              </a:rPr>
              <a:t>digital</a:t>
            </a:r>
            <a:r>
              <a:rPr lang="en-CA" sz="4800" b="1" dirty="0">
                <a:latin typeface="+mn-lt"/>
              </a:rPr>
              <a:t> health </a:t>
            </a:r>
            <a:r>
              <a:rPr lang="en-CA" sz="4800" b="1" dirty="0">
                <a:solidFill>
                  <a:schemeClr val="accent5"/>
                </a:solidFill>
                <a:latin typeface="+mn-lt"/>
              </a:rPr>
              <a:t>investments</a:t>
            </a:r>
            <a:r>
              <a:rPr lang="en-CA" sz="4800" b="1" dirty="0">
                <a:latin typeface="+mn-lt"/>
              </a:rPr>
              <a:t>?</a:t>
            </a:r>
            <a:endParaRPr lang="en-CA" sz="4800" dirty="0">
              <a:latin typeface="+mn-lt"/>
            </a:endParaRPr>
          </a:p>
        </p:txBody>
      </p:sp>
      <p:pic>
        <p:nvPicPr>
          <p:cNvPr id="6" name="Graphic 5">
            <a:extLst>
              <a:ext uri="{FF2B5EF4-FFF2-40B4-BE49-F238E27FC236}">
                <a16:creationId xmlns:a16="http://schemas.microsoft.com/office/drawing/2014/main" id="{3F7E220E-C2EC-43FB-3A92-9D0F0B9CE43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396230" y="2962672"/>
            <a:ext cx="3234358" cy="4704522"/>
          </a:xfrm>
          <a:prstGeom prst="rect">
            <a:avLst/>
          </a:prstGeom>
        </p:spPr>
      </p:pic>
    </p:spTree>
    <p:extLst>
      <p:ext uri="{BB962C8B-B14F-4D97-AF65-F5344CB8AC3E}">
        <p14:creationId xmlns:p14="http://schemas.microsoft.com/office/powerpoint/2010/main" val="6192807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2D5F0-25EB-DE24-DDDD-4E7CD09C5E93}"/>
              </a:ext>
            </a:extLst>
          </p:cNvPr>
          <p:cNvSpPr>
            <a:spLocks noGrp="1"/>
          </p:cNvSpPr>
          <p:nvPr>
            <p:ph type="sldNum" sz="quarter" idx="12"/>
          </p:nvPr>
        </p:nvSpPr>
        <p:spPr/>
        <p:txBody>
          <a:bodyPr/>
          <a:lstStyle/>
          <a:p>
            <a:fld id="{6734F48E-A456-4E2F-B17E-509464F7A050}" type="slidenum">
              <a:rPr lang="en-CA" smtClean="0"/>
              <a:pPr/>
              <a:t>92</a:t>
            </a:fld>
            <a:endParaRPr lang="en-CA"/>
          </a:p>
        </p:txBody>
      </p:sp>
      <p:sp>
        <p:nvSpPr>
          <p:cNvPr id="3" name="Oval 2">
            <a:extLst>
              <a:ext uri="{FF2B5EF4-FFF2-40B4-BE49-F238E27FC236}">
                <a16:creationId xmlns:a16="http://schemas.microsoft.com/office/drawing/2014/main" id="{A23E3AA3-5972-98A2-6595-E99FB93DB392}"/>
              </a:ext>
            </a:extLst>
          </p:cNvPr>
          <p:cNvSpPr/>
          <p:nvPr/>
        </p:nvSpPr>
        <p:spPr>
          <a:xfrm>
            <a:off x="6955160" y="2386608"/>
            <a:ext cx="4320480" cy="4104456"/>
          </a:xfrm>
          <a:prstGeom prst="ellipse">
            <a:avLst/>
          </a:prstGeom>
          <a:solidFill>
            <a:schemeClr val="accent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Oval 3">
            <a:extLst>
              <a:ext uri="{FF2B5EF4-FFF2-40B4-BE49-F238E27FC236}">
                <a16:creationId xmlns:a16="http://schemas.microsoft.com/office/drawing/2014/main" id="{4A2795F9-2A34-4693-DE08-F43C148CC684}"/>
              </a:ext>
            </a:extLst>
          </p:cNvPr>
          <p:cNvSpPr/>
          <p:nvPr/>
        </p:nvSpPr>
        <p:spPr>
          <a:xfrm>
            <a:off x="6163072" y="2782652"/>
            <a:ext cx="3456384" cy="3312368"/>
          </a:xfrm>
          <a:prstGeom prst="ellipse">
            <a:avLst/>
          </a:prstGeom>
          <a:solidFill>
            <a:srgbClr val="FFFF00">
              <a:alpha val="45000"/>
            </a:srgb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extBox 4">
            <a:extLst>
              <a:ext uri="{FF2B5EF4-FFF2-40B4-BE49-F238E27FC236}">
                <a16:creationId xmlns:a16="http://schemas.microsoft.com/office/drawing/2014/main" id="{AC663EED-56E4-B3E1-02C4-2ACBF5568A40}"/>
              </a:ext>
            </a:extLst>
          </p:cNvPr>
          <p:cNvSpPr txBox="1"/>
          <p:nvPr/>
        </p:nvSpPr>
        <p:spPr>
          <a:xfrm>
            <a:off x="10987608" y="5338936"/>
            <a:ext cx="3240360" cy="1569660"/>
          </a:xfrm>
          <a:prstGeom prst="rect">
            <a:avLst/>
          </a:prstGeom>
          <a:noFill/>
        </p:spPr>
        <p:txBody>
          <a:bodyPr wrap="square" rtlCol="0">
            <a:spAutoFit/>
          </a:bodyPr>
          <a:lstStyle/>
          <a:p>
            <a:pPr algn="ctr"/>
            <a:r>
              <a:rPr lang="en-CA" sz="2400" dirty="0">
                <a:solidFill>
                  <a:schemeClr val="tx2"/>
                </a:solidFill>
              </a:rPr>
              <a:t>Everything that </a:t>
            </a:r>
            <a:r>
              <a:rPr lang="en-CA" sz="2400" b="1" i="1" u="sng" dirty="0">
                <a:solidFill>
                  <a:schemeClr val="tx2"/>
                </a:solidFill>
              </a:rPr>
              <a:t>should</a:t>
            </a:r>
            <a:r>
              <a:rPr lang="en-CA" sz="2400" b="1" dirty="0">
                <a:solidFill>
                  <a:schemeClr val="tx2"/>
                </a:solidFill>
              </a:rPr>
              <a:t> </a:t>
            </a:r>
            <a:r>
              <a:rPr lang="en-CA" sz="2400" dirty="0">
                <a:solidFill>
                  <a:schemeClr val="tx2"/>
                </a:solidFill>
              </a:rPr>
              <a:t>be done during a care encounter</a:t>
            </a:r>
          </a:p>
        </p:txBody>
      </p:sp>
      <p:cxnSp>
        <p:nvCxnSpPr>
          <p:cNvPr id="6" name="Connector: Elbow 5">
            <a:extLst>
              <a:ext uri="{FF2B5EF4-FFF2-40B4-BE49-F238E27FC236}">
                <a16:creationId xmlns:a16="http://schemas.microsoft.com/office/drawing/2014/main" id="{C44EDA44-F72E-3D40-9D65-AD4E14A76AD3}"/>
              </a:ext>
            </a:extLst>
          </p:cNvPr>
          <p:cNvCxnSpPr>
            <a:cxnSpLocks/>
            <a:stCxn id="3" idx="6"/>
            <a:endCxn id="5" idx="0"/>
          </p:cNvCxnSpPr>
          <p:nvPr/>
        </p:nvCxnSpPr>
        <p:spPr>
          <a:xfrm>
            <a:off x="11275640" y="4438836"/>
            <a:ext cx="1332148" cy="900100"/>
          </a:xfrm>
          <a:prstGeom prst="bentConnector2">
            <a:avLst/>
          </a:prstGeom>
          <a:ln w="254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6AEC40-DCA4-55B0-3E4E-BBF6A3996768}"/>
              </a:ext>
            </a:extLst>
          </p:cNvPr>
          <p:cNvSpPr txBox="1"/>
          <p:nvPr/>
        </p:nvSpPr>
        <p:spPr>
          <a:xfrm>
            <a:off x="3750805" y="2530624"/>
            <a:ext cx="2592287" cy="1200329"/>
          </a:xfrm>
          <a:prstGeom prst="rect">
            <a:avLst/>
          </a:prstGeom>
          <a:noFill/>
        </p:spPr>
        <p:txBody>
          <a:bodyPr wrap="square" rtlCol="0">
            <a:spAutoFit/>
          </a:bodyPr>
          <a:lstStyle/>
          <a:p>
            <a:pPr algn="ctr"/>
            <a:r>
              <a:rPr lang="en-CA" sz="2400" dirty="0">
                <a:solidFill>
                  <a:schemeClr val="accent6"/>
                </a:solidFill>
              </a:rPr>
              <a:t>Everything that </a:t>
            </a:r>
            <a:r>
              <a:rPr lang="en-CA" sz="2400" b="1" i="1" u="sng" dirty="0">
                <a:solidFill>
                  <a:schemeClr val="accent6"/>
                </a:solidFill>
              </a:rPr>
              <a:t>was</a:t>
            </a:r>
            <a:r>
              <a:rPr lang="en-CA" sz="2400" b="1" dirty="0">
                <a:solidFill>
                  <a:schemeClr val="accent6"/>
                </a:solidFill>
              </a:rPr>
              <a:t> </a:t>
            </a:r>
            <a:r>
              <a:rPr lang="en-CA" sz="2400" dirty="0">
                <a:solidFill>
                  <a:schemeClr val="accent6"/>
                </a:solidFill>
              </a:rPr>
              <a:t>done during a care encounter</a:t>
            </a:r>
          </a:p>
        </p:txBody>
      </p:sp>
      <p:cxnSp>
        <p:nvCxnSpPr>
          <p:cNvPr id="8" name="Connector: Elbow 7">
            <a:extLst>
              <a:ext uri="{FF2B5EF4-FFF2-40B4-BE49-F238E27FC236}">
                <a16:creationId xmlns:a16="http://schemas.microsoft.com/office/drawing/2014/main" id="{5BE1971E-8D41-C8CE-7FFE-8772596B3C3F}"/>
              </a:ext>
            </a:extLst>
          </p:cNvPr>
          <p:cNvCxnSpPr>
            <a:stCxn id="7" idx="2"/>
            <a:endCxn id="4" idx="2"/>
          </p:cNvCxnSpPr>
          <p:nvPr/>
        </p:nvCxnSpPr>
        <p:spPr>
          <a:xfrm rot="16200000" flipH="1">
            <a:off x="5251069" y="3526832"/>
            <a:ext cx="707883" cy="1116123"/>
          </a:xfrm>
          <a:prstGeom prst="bentConnector2">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5E6A59-DD5D-B6FC-FAC2-095F0B6B5311}"/>
              </a:ext>
            </a:extLst>
          </p:cNvPr>
          <p:cNvCxnSpPr/>
          <p:nvPr/>
        </p:nvCxnSpPr>
        <p:spPr>
          <a:xfrm flipH="1">
            <a:off x="5947048" y="5050904"/>
            <a:ext cx="792088" cy="1044116"/>
          </a:xfrm>
          <a:prstGeom prst="line">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16C15A-DC55-40BB-709C-D99A6D3B5F9D}"/>
              </a:ext>
            </a:extLst>
          </p:cNvPr>
          <p:cNvCxnSpPr/>
          <p:nvPr/>
        </p:nvCxnSpPr>
        <p:spPr>
          <a:xfrm flipH="1">
            <a:off x="10306874" y="2524288"/>
            <a:ext cx="792088" cy="1044116"/>
          </a:xfrm>
          <a:prstGeom prst="line">
            <a:avLst/>
          </a:prstGeom>
          <a:ln w="38100">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5A6414-1486-405B-1489-7589A196E631}"/>
              </a:ext>
            </a:extLst>
          </p:cNvPr>
          <p:cNvSpPr txBox="1"/>
          <p:nvPr/>
        </p:nvSpPr>
        <p:spPr>
          <a:xfrm>
            <a:off x="4650904" y="6106813"/>
            <a:ext cx="2592287" cy="830997"/>
          </a:xfrm>
          <a:prstGeom prst="rect">
            <a:avLst/>
          </a:prstGeom>
          <a:noFill/>
        </p:spPr>
        <p:txBody>
          <a:bodyPr wrap="square" rtlCol="0">
            <a:spAutoFit/>
          </a:bodyPr>
          <a:lstStyle/>
          <a:p>
            <a:pPr algn="ctr"/>
            <a:r>
              <a:rPr lang="en-CA" sz="2400" dirty="0">
                <a:solidFill>
                  <a:schemeClr val="accent2"/>
                </a:solidFill>
              </a:rPr>
              <a:t>Errors of </a:t>
            </a:r>
            <a:r>
              <a:rPr lang="en-CA" sz="2400" b="1" dirty="0">
                <a:solidFill>
                  <a:schemeClr val="accent2"/>
                </a:solidFill>
              </a:rPr>
              <a:t>Commission</a:t>
            </a:r>
          </a:p>
        </p:txBody>
      </p:sp>
      <p:sp>
        <p:nvSpPr>
          <p:cNvPr id="12" name="TextBox 11">
            <a:extLst>
              <a:ext uri="{FF2B5EF4-FFF2-40B4-BE49-F238E27FC236}">
                <a16:creationId xmlns:a16="http://schemas.microsoft.com/office/drawing/2014/main" id="{EB98E4D4-B86E-BC44-2429-20B05CFE57B6}"/>
              </a:ext>
            </a:extLst>
          </p:cNvPr>
          <p:cNvSpPr txBox="1"/>
          <p:nvPr/>
        </p:nvSpPr>
        <p:spPr>
          <a:xfrm>
            <a:off x="9810765" y="1699627"/>
            <a:ext cx="2592287" cy="830997"/>
          </a:xfrm>
          <a:prstGeom prst="rect">
            <a:avLst/>
          </a:prstGeom>
          <a:noFill/>
        </p:spPr>
        <p:txBody>
          <a:bodyPr wrap="square" rtlCol="0">
            <a:spAutoFit/>
          </a:bodyPr>
          <a:lstStyle/>
          <a:p>
            <a:pPr algn="ctr"/>
            <a:r>
              <a:rPr lang="en-CA" sz="2400" dirty="0">
                <a:solidFill>
                  <a:schemeClr val="accent2"/>
                </a:solidFill>
              </a:rPr>
              <a:t>Errors of </a:t>
            </a:r>
          </a:p>
          <a:p>
            <a:pPr algn="ctr"/>
            <a:r>
              <a:rPr lang="en-CA" sz="2400" b="1" dirty="0">
                <a:solidFill>
                  <a:schemeClr val="accent2"/>
                </a:solidFill>
              </a:rPr>
              <a:t>Omission</a:t>
            </a:r>
          </a:p>
        </p:txBody>
      </p:sp>
      <p:sp>
        <p:nvSpPr>
          <p:cNvPr id="13" name="TextBox 12">
            <a:extLst>
              <a:ext uri="{FF2B5EF4-FFF2-40B4-BE49-F238E27FC236}">
                <a16:creationId xmlns:a16="http://schemas.microsoft.com/office/drawing/2014/main" id="{5EF946AC-64A5-1B95-723D-6F6AC347354C}"/>
              </a:ext>
            </a:extLst>
          </p:cNvPr>
          <p:cNvSpPr txBox="1"/>
          <p:nvPr/>
        </p:nvSpPr>
        <p:spPr>
          <a:xfrm>
            <a:off x="7027169" y="4208002"/>
            <a:ext cx="2592287" cy="461665"/>
          </a:xfrm>
          <a:prstGeom prst="rect">
            <a:avLst/>
          </a:prstGeom>
          <a:noFill/>
        </p:spPr>
        <p:txBody>
          <a:bodyPr wrap="square" rtlCol="0">
            <a:spAutoFit/>
          </a:bodyPr>
          <a:lstStyle/>
          <a:p>
            <a:pPr algn="ctr"/>
            <a:r>
              <a:rPr lang="en-CA" sz="2400" b="1" dirty="0">
                <a:solidFill>
                  <a:schemeClr val="accent5"/>
                </a:solidFill>
                <a:latin typeface="Candara" panose="020E0502030303020204" pitchFamily="34" charset="0"/>
              </a:rPr>
              <a:t>The GREEN ZONE</a:t>
            </a:r>
          </a:p>
        </p:txBody>
      </p:sp>
      <p:sp>
        <p:nvSpPr>
          <p:cNvPr id="14" name="TextBox 13">
            <a:extLst>
              <a:ext uri="{FF2B5EF4-FFF2-40B4-BE49-F238E27FC236}">
                <a16:creationId xmlns:a16="http://schemas.microsoft.com/office/drawing/2014/main" id="{1BE0B5F7-1525-CD3C-6658-FE8B618DCC1A}"/>
              </a:ext>
            </a:extLst>
          </p:cNvPr>
          <p:cNvSpPr txBox="1"/>
          <p:nvPr/>
        </p:nvSpPr>
        <p:spPr>
          <a:xfrm>
            <a:off x="1690839" y="438036"/>
            <a:ext cx="10672660" cy="1077218"/>
          </a:xfrm>
          <a:prstGeom prst="rect">
            <a:avLst/>
          </a:prstGeom>
          <a:noFill/>
        </p:spPr>
        <p:txBody>
          <a:bodyPr wrap="square" rtlCol="0">
            <a:spAutoFit/>
          </a:bodyPr>
          <a:lstStyle/>
          <a:p>
            <a:pPr algn="ctr"/>
            <a:r>
              <a:rPr lang="en-CA" sz="3200" b="1" dirty="0">
                <a:solidFill>
                  <a:schemeClr val="tx2"/>
                </a:solidFill>
              </a:rPr>
              <a:t>Computable Care Guidelines (CCGs) can help us </a:t>
            </a:r>
            <a:r>
              <a:rPr lang="en-CA" sz="3200" b="1" i="1" dirty="0">
                <a:solidFill>
                  <a:schemeClr val="accent5"/>
                </a:solidFill>
              </a:rPr>
              <a:t>maximize</a:t>
            </a:r>
            <a:r>
              <a:rPr lang="en-CA" sz="3200" b="1" dirty="0">
                <a:solidFill>
                  <a:schemeClr val="tx2"/>
                </a:solidFill>
              </a:rPr>
              <a:t> the care delivered in the </a:t>
            </a:r>
            <a:r>
              <a:rPr lang="en-CA" sz="3200" b="1" dirty="0">
                <a:solidFill>
                  <a:schemeClr val="accent5"/>
                </a:solidFill>
              </a:rPr>
              <a:t>GREEN ZONE</a:t>
            </a:r>
            <a:r>
              <a:rPr lang="en-CA" sz="3200" b="1" dirty="0">
                <a:solidFill>
                  <a:schemeClr val="tx2"/>
                </a:solidFill>
              </a:rPr>
              <a:t>.</a:t>
            </a:r>
          </a:p>
        </p:txBody>
      </p:sp>
    </p:spTree>
    <p:extLst>
      <p:ext uri="{BB962C8B-B14F-4D97-AF65-F5344CB8AC3E}">
        <p14:creationId xmlns:p14="http://schemas.microsoft.com/office/powerpoint/2010/main" val="17463816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3CE5DDE2-1F19-3EB5-1D94-17D5E12552A1}"/>
              </a:ext>
            </a:extLst>
          </p:cNvPr>
          <p:cNvSpPr/>
          <p:nvPr/>
        </p:nvSpPr>
        <p:spPr>
          <a:xfrm>
            <a:off x="7387208" y="3394720"/>
            <a:ext cx="1777622" cy="1611020"/>
          </a:xfrm>
          <a:prstGeom prst="flowChartDocumen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Slide Number Placeholder 1">
            <a:extLst>
              <a:ext uri="{FF2B5EF4-FFF2-40B4-BE49-F238E27FC236}">
                <a16:creationId xmlns:a16="http://schemas.microsoft.com/office/drawing/2014/main" id="{DC5AE102-A1EE-292B-7E8E-2C0342DF7A76}"/>
              </a:ext>
            </a:extLst>
          </p:cNvPr>
          <p:cNvSpPr>
            <a:spLocks noGrp="1"/>
          </p:cNvSpPr>
          <p:nvPr>
            <p:ph type="sldNum" sz="quarter" idx="12"/>
          </p:nvPr>
        </p:nvSpPr>
        <p:spPr/>
        <p:txBody>
          <a:bodyPr/>
          <a:lstStyle/>
          <a:p>
            <a:fld id="{6734F48E-A456-4E2F-B17E-509464F7A050}" type="slidenum">
              <a:rPr lang="en-CA" smtClean="0"/>
              <a:pPr/>
              <a:t>93</a:t>
            </a:fld>
            <a:endParaRPr lang="en-CA"/>
          </a:p>
        </p:txBody>
      </p:sp>
      <p:sp>
        <p:nvSpPr>
          <p:cNvPr id="3" name="TextBox 2">
            <a:extLst>
              <a:ext uri="{FF2B5EF4-FFF2-40B4-BE49-F238E27FC236}">
                <a16:creationId xmlns:a16="http://schemas.microsoft.com/office/drawing/2014/main" id="{B70C955D-E8F6-17F2-78E0-DE6825C85675}"/>
              </a:ext>
            </a:extLst>
          </p:cNvPr>
          <p:cNvSpPr txBox="1"/>
          <p:nvPr/>
        </p:nvSpPr>
        <p:spPr>
          <a:xfrm>
            <a:off x="9835480" y="4669177"/>
            <a:ext cx="4392488" cy="830997"/>
          </a:xfrm>
          <a:prstGeom prst="rect">
            <a:avLst/>
          </a:prstGeom>
          <a:noFill/>
        </p:spPr>
        <p:txBody>
          <a:bodyPr wrap="square" rtlCol="0">
            <a:spAutoFit/>
          </a:bodyPr>
          <a:lstStyle/>
          <a:p>
            <a:pPr algn="ctr"/>
            <a:r>
              <a:rPr lang="en-CA" sz="2400" dirty="0">
                <a:solidFill>
                  <a:schemeClr val="tx2"/>
                </a:solidFill>
                <a:latin typeface="+mj-lt"/>
              </a:rPr>
              <a:t>Everything that </a:t>
            </a:r>
            <a:r>
              <a:rPr lang="en-CA" sz="2400" b="1" i="1" u="sng" dirty="0">
                <a:solidFill>
                  <a:schemeClr val="accent5"/>
                </a:solidFill>
                <a:latin typeface="+mj-lt"/>
              </a:rPr>
              <a:t>should</a:t>
            </a:r>
            <a:r>
              <a:rPr lang="en-CA" sz="2400" b="1" dirty="0">
                <a:solidFill>
                  <a:schemeClr val="tx2"/>
                </a:solidFill>
                <a:latin typeface="+mj-lt"/>
              </a:rPr>
              <a:t> </a:t>
            </a:r>
            <a:r>
              <a:rPr lang="en-CA" sz="2400" dirty="0">
                <a:solidFill>
                  <a:schemeClr val="tx2"/>
                </a:solidFill>
                <a:latin typeface="+mj-lt"/>
              </a:rPr>
              <a:t>be done during a care encounter</a:t>
            </a:r>
          </a:p>
        </p:txBody>
      </p:sp>
      <p:cxnSp>
        <p:nvCxnSpPr>
          <p:cNvPr id="4" name="Connector: Elbow 3">
            <a:extLst>
              <a:ext uri="{FF2B5EF4-FFF2-40B4-BE49-F238E27FC236}">
                <a16:creationId xmlns:a16="http://schemas.microsoft.com/office/drawing/2014/main" id="{700EF905-2752-5341-E42C-AC9D09304634}"/>
              </a:ext>
            </a:extLst>
          </p:cNvPr>
          <p:cNvCxnSpPr>
            <a:cxnSpLocks/>
            <a:stCxn id="16" idx="3"/>
            <a:endCxn id="3" idx="0"/>
          </p:cNvCxnSpPr>
          <p:nvPr/>
        </p:nvCxnSpPr>
        <p:spPr>
          <a:xfrm>
            <a:off x="9164830" y="4200230"/>
            <a:ext cx="2866894" cy="468947"/>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8F08E5-90E8-70EA-41D1-D7DDBA66461E}"/>
              </a:ext>
            </a:extLst>
          </p:cNvPr>
          <p:cNvSpPr txBox="1"/>
          <p:nvPr/>
        </p:nvSpPr>
        <p:spPr>
          <a:xfrm>
            <a:off x="1579202" y="438036"/>
            <a:ext cx="11471995" cy="1569660"/>
          </a:xfrm>
          <a:prstGeom prst="rect">
            <a:avLst/>
          </a:prstGeom>
          <a:noFill/>
        </p:spPr>
        <p:txBody>
          <a:bodyPr wrap="square" rtlCol="0">
            <a:spAutoFit/>
          </a:bodyPr>
          <a:lstStyle/>
          <a:p>
            <a:pPr algn="ctr"/>
            <a:r>
              <a:rPr lang="en-CA" sz="3200" b="1" dirty="0">
                <a:solidFill>
                  <a:schemeClr val="tx2"/>
                </a:solidFill>
              </a:rPr>
              <a:t>Using </a:t>
            </a:r>
            <a:r>
              <a:rPr lang="en-CA" sz="3200" b="1" dirty="0">
                <a:solidFill>
                  <a:schemeClr val="accent5"/>
                </a:solidFill>
              </a:rPr>
              <a:t>HIV</a:t>
            </a:r>
            <a:r>
              <a:rPr lang="en-CA" sz="3200" b="1" dirty="0">
                <a:solidFill>
                  <a:schemeClr val="tx2"/>
                </a:solidFill>
              </a:rPr>
              <a:t> as an example, the HL7 </a:t>
            </a:r>
            <a:r>
              <a:rPr lang="en-CA" sz="3200" b="1" dirty="0">
                <a:solidFill>
                  <a:schemeClr val="accent5"/>
                </a:solidFill>
              </a:rPr>
              <a:t>FHIR</a:t>
            </a:r>
            <a:r>
              <a:rPr lang="en-CA" sz="3200" b="1" dirty="0">
                <a:solidFill>
                  <a:schemeClr val="tx2"/>
                </a:solidFill>
              </a:rPr>
              <a:t> standard can be employed to express an </a:t>
            </a:r>
            <a:r>
              <a:rPr lang="en-CA" sz="3200" b="1" dirty="0">
                <a:solidFill>
                  <a:schemeClr val="accent5"/>
                </a:solidFill>
              </a:rPr>
              <a:t>evidence-based care pathway </a:t>
            </a:r>
            <a:r>
              <a:rPr lang="en-CA" sz="3200" b="1" dirty="0">
                <a:solidFill>
                  <a:schemeClr val="tx2"/>
                </a:solidFill>
              </a:rPr>
              <a:t>in a </a:t>
            </a:r>
            <a:r>
              <a:rPr lang="en-CA" sz="3200" b="1" dirty="0">
                <a:solidFill>
                  <a:schemeClr val="accent5"/>
                </a:solidFill>
              </a:rPr>
              <a:t>CCG</a:t>
            </a:r>
            <a:r>
              <a:rPr lang="en-CA" sz="3200" b="1" dirty="0">
                <a:solidFill>
                  <a:schemeClr val="tx2"/>
                </a:solidFill>
              </a:rPr>
              <a:t> format that a software solution can </a:t>
            </a:r>
            <a:r>
              <a:rPr lang="en-CA" sz="3200" b="1" dirty="0">
                <a:solidFill>
                  <a:schemeClr val="accent5"/>
                </a:solidFill>
              </a:rPr>
              <a:t>ingest</a:t>
            </a:r>
            <a:r>
              <a:rPr lang="en-CA" sz="3200" b="1" dirty="0">
                <a:solidFill>
                  <a:schemeClr val="tx2"/>
                </a:solidFill>
              </a:rPr>
              <a:t> and </a:t>
            </a:r>
            <a:r>
              <a:rPr lang="en-CA" sz="3200" b="1" dirty="0">
                <a:solidFill>
                  <a:schemeClr val="accent5"/>
                </a:solidFill>
              </a:rPr>
              <a:t>“run”</a:t>
            </a:r>
            <a:r>
              <a:rPr lang="en-CA" sz="3200" b="1" dirty="0">
                <a:solidFill>
                  <a:schemeClr val="tx2"/>
                </a:solidFill>
              </a:rPr>
              <a:t>.</a:t>
            </a:r>
          </a:p>
        </p:txBody>
      </p:sp>
      <p:pic>
        <p:nvPicPr>
          <p:cNvPr id="7" name="Picture 6">
            <a:extLst>
              <a:ext uri="{FF2B5EF4-FFF2-40B4-BE49-F238E27FC236}">
                <a16:creationId xmlns:a16="http://schemas.microsoft.com/office/drawing/2014/main" id="{F5081338-E85A-B767-10F4-49A8E80DC19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29309" y="4132332"/>
            <a:ext cx="990615" cy="742005"/>
          </a:xfrm>
          <a:prstGeom prst="rect">
            <a:avLst/>
          </a:prstGeom>
          <a:solidFill>
            <a:schemeClr val="bg1"/>
          </a:solidFill>
        </p:spPr>
      </p:pic>
      <p:pic>
        <p:nvPicPr>
          <p:cNvPr id="8" name="Picture 7">
            <a:extLst>
              <a:ext uri="{FF2B5EF4-FFF2-40B4-BE49-F238E27FC236}">
                <a16:creationId xmlns:a16="http://schemas.microsoft.com/office/drawing/2014/main" id="{7F57266F-9BC3-51AE-E823-A2A4A72EAD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94409" y="3417248"/>
            <a:ext cx="745982" cy="745982"/>
          </a:xfrm>
          <a:prstGeom prst="rect">
            <a:avLst/>
          </a:prstGeom>
        </p:spPr>
      </p:pic>
      <p:sp>
        <p:nvSpPr>
          <p:cNvPr id="10" name="TextBox 9">
            <a:extLst>
              <a:ext uri="{FF2B5EF4-FFF2-40B4-BE49-F238E27FC236}">
                <a16:creationId xmlns:a16="http://schemas.microsoft.com/office/drawing/2014/main" id="{36BE0814-7364-976B-2108-8ED0011523AC}"/>
              </a:ext>
            </a:extLst>
          </p:cNvPr>
          <p:cNvSpPr txBox="1"/>
          <p:nvPr/>
        </p:nvSpPr>
        <p:spPr>
          <a:xfrm>
            <a:off x="7032020" y="5699787"/>
            <a:ext cx="6531685" cy="1200329"/>
          </a:xfrm>
          <a:prstGeom prst="rect">
            <a:avLst/>
          </a:prstGeom>
          <a:noFill/>
        </p:spPr>
        <p:txBody>
          <a:bodyPr wrap="square" rtlCol="0">
            <a:spAutoFit/>
          </a:bodyPr>
          <a:lstStyle/>
          <a:p>
            <a:pPr algn="ctr"/>
            <a:r>
              <a:rPr lang="en-CA" sz="3600" b="1" i="1" dirty="0">
                <a:solidFill>
                  <a:schemeClr val="accent5"/>
                </a:solidFill>
                <a:latin typeface="+mj-lt"/>
              </a:rPr>
              <a:t>Computable </a:t>
            </a:r>
            <a:r>
              <a:rPr lang="en-CA" sz="3600" dirty="0">
                <a:solidFill>
                  <a:schemeClr val="tx2"/>
                </a:solidFill>
                <a:latin typeface="+mj-lt"/>
              </a:rPr>
              <a:t>Care Guidelines</a:t>
            </a:r>
          </a:p>
          <a:p>
            <a:pPr algn="ctr"/>
            <a:r>
              <a:rPr lang="en-CA" sz="3600" dirty="0">
                <a:solidFill>
                  <a:schemeClr val="tx2"/>
                </a:solidFill>
                <a:latin typeface="+mj-lt"/>
              </a:rPr>
              <a:t>for </a:t>
            </a:r>
            <a:r>
              <a:rPr lang="en-CA" sz="3600" b="1" dirty="0">
                <a:solidFill>
                  <a:schemeClr val="accent5"/>
                </a:solidFill>
                <a:latin typeface="+mj-lt"/>
              </a:rPr>
              <a:t>HIV</a:t>
            </a:r>
          </a:p>
        </p:txBody>
      </p:sp>
      <p:sp>
        <p:nvSpPr>
          <p:cNvPr id="11" name="TextBox 10">
            <a:extLst>
              <a:ext uri="{FF2B5EF4-FFF2-40B4-BE49-F238E27FC236}">
                <a16:creationId xmlns:a16="http://schemas.microsoft.com/office/drawing/2014/main" id="{CEF0B327-69E5-7720-8B68-1D39F31BD399}"/>
              </a:ext>
            </a:extLst>
          </p:cNvPr>
          <p:cNvSpPr txBox="1"/>
          <p:nvPr/>
        </p:nvSpPr>
        <p:spPr>
          <a:xfrm>
            <a:off x="838845" y="5708267"/>
            <a:ext cx="3888432" cy="1200329"/>
          </a:xfrm>
          <a:prstGeom prst="rect">
            <a:avLst/>
          </a:prstGeom>
          <a:noFill/>
        </p:spPr>
        <p:txBody>
          <a:bodyPr wrap="square" rtlCol="0">
            <a:spAutoFit/>
          </a:bodyPr>
          <a:lstStyle/>
          <a:p>
            <a:pPr algn="ctr"/>
            <a:r>
              <a:rPr lang="en-CA" sz="3600" dirty="0">
                <a:solidFill>
                  <a:schemeClr val="tx2"/>
                </a:solidFill>
                <a:latin typeface="+mj-lt"/>
              </a:rPr>
              <a:t>Care Guidelines</a:t>
            </a:r>
          </a:p>
          <a:p>
            <a:pPr algn="ctr"/>
            <a:r>
              <a:rPr lang="en-CA" sz="3600" dirty="0">
                <a:solidFill>
                  <a:schemeClr val="tx2"/>
                </a:solidFill>
                <a:latin typeface="+mj-lt"/>
              </a:rPr>
              <a:t>for </a:t>
            </a:r>
            <a:r>
              <a:rPr lang="en-CA" sz="3600" b="1" dirty="0">
                <a:solidFill>
                  <a:schemeClr val="accent5"/>
                </a:solidFill>
                <a:latin typeface="+mj-lt"/>
              </a:rPr>
              <a:t>HIV</a:t>
            </a:r>
          </a:p>
        </p:txBody>
      </p:sp>
      <p:cxnSp>
        <p:nvCxnSpPr>
          <p:cNvPr id="12" name="Straight Arrow Connector 11">
            <a:extLst>
              <a:ext uri="{FF2B5EF4-FFF2-40B4-BE49-F238E27FC236}">
                <a16:creationId xmlns:a16="http://schemas.microsoft.com/office/drawing/2014/main" id="{AD90D7EE-882C-8113-77CE-F4010BEA933D}"/>
              </a:ext>
            </a:extLst>
          </p:cNvPr>
          <p:cNvCxnSpPr>
            <a:cxnSpLocks/>
            <a:stCxn id="11" idx="3"/>
            <a:endCxn id="10" idx="1"/>
          </p:cNvCxnSpPr>
          <p:nvPr/>
        </p:nvCxnSpPr>
        <p:spPr>
          <a:xfrm flipV="1">
            <a:off x="4727277" y="6299952"/>
            <a:ext cx="2304743" cy="84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FEA7025-445B-B236-ABC7-E9E043CF00A2}"/>
              </a:ext>
            </a:extLst>
          </p:cNvPr>
          <p:cNvPicPr>
            <a:picLocks noChangeAspect="1"/>
          </p:cNvPicPr>
          <p:nvPr/>
        </p:nvPicPr>
        <p:blipFill rotWithShape="1">
          <a:blip r:embed="rId4"/>
          <a:srcRect l="34141" t="14126" r="35198" b="8001"/>
          <a:stretch/>
        </p:blipFill>
        <p:spPr>
          <a:xfrm>
            <a:off x="1805206" y="2614298"/>
            <a:ext cx="1955710" cy="3001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2523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F4675-2483-C006-9009-465392F73355}"/>
            </a:ext>
          </a:extLst>
        </p:cNvPr>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6D7D1AAF-16F7-7E06-61B7-8D0CDB63B7AB}"/>
              </a:ext>
            </a:extLst>
          </p:cNvPr>
          <p:cNvSpPr/>
          <p:nvPr/>
        </p:nvSpPr>
        <p:spPr>
          <a:xfrm>
            <a:off x="7387208" y="3394720"/>
            <a:ext cx="1777622" cy="1611020"/>
          </a:xfrm>
          <a:prstGeom prst="flowChartDocumen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Slide Number Placeholder 1">
            <a:extLst>
              <a:ext uri="{FF2B5EF4-FFF2-40B4-BE49-F238E27FC236}">
                <a16:creationId xmlns:a16="http://schemas.microsoft.com/office/drawing/2014/main" id="{F2B72F98-1E3B-04C7-3A44-4B632A6D10A8}"/>
              </a:ext>
            </a:extLst>
          </p:cNvPr>
          <p:cNvSpPr>
            <a:spLocks noGrp="1"/>
          </p:cNvSpPr>
          <p:nvPr>
            <p:ph type="sldNum" sz="quarter" idx="12"/>
          </p:nvPr>
        </p:nvSpPr>
        <p:spPr/>
        <p:txBody>
          <a:bodyPr/>
          <a:lstStyle/>
          <a:p>
            <a:fld id="{6734F48E-A456-4E2F-B17E-509464F7A050}" type="slidenum">
              <a:rPr lang="en-CA" smtClean="0"/>
              <a:pPr/>
              <a:t>94</a:t>
            </a:fld>
            <a:endParaRPr lang="en-CA"/>
          </a:p>
        </p:txBody>
      </p:sp>
      <p:sp>
        <p:nvSpPr>
          <p:cNvPr id="3" name="TextBox 2">
            <a:extLst>
              <a:ext uri="{FF2B5EF4-FFF2-40B4-BE49-F238E27FC236}">
                <a16:creationId xmlns:a16="http://schemas.microsoft.com/office/drawing/2014/main" id="{D3C746C6-3A7C-5852-0E88-F40C37956758}"/>
              </a:ext>
            </a:extLst>
          </p:cNvPr>
          <p:cNvSpPr txBox="1"/>
          <p:nvPr/>
        </p:nvSpPr>
        <p:spPr>
          <a:xfrm>
            <a:off x="9835480" y="4669177"/>
            <a:ext cx="4392488" cy="830997"/>
          </a:xfrm>
          <a:prstGeom prst="rect">
            <a:avLst/>
          </a:prstGeom>
          <a:noFill/>
        </p:spPr>
        <p:txBody>
          <a:bodyPr wrap="square" rtlCol="0">
            <a:spAutoFit/>
          </a:bodyPr>
          <a:lstStyle/>
          <a:p>
            <a:pPr algn="ctr"/>
            <a:r>
              <a:rPr lang="en-CA" sz="2400" dirty="0">
                <a:solidFill>
                  <a:schemeClr val="tx2"/>
                </a:solidFill>
                <a:latin typeface="+mj-lt"/>
              </a:rPr>
              <a:t>Everything that </a:t>
            </a:r>
            <a:r>
              <a:rPr lang="en-CA" sz="2400" b="1" i="1" u="sng" dirty="0">
                <a:solidFill>
                  <a:schemeClr val="accent5"/>
                </a:solidFill>
                <a:latin typeface="+mj-lt"/>
              </a:rPr>
              <a:t>should</a:t>
            </a:r>
            <a:r>
              <a:rPr lang="en-CA" sz="2400" b="1" dirty="0">
                <a:solidFill>
                  <a:schemeClr val="tx2"/>
                </a:solidFill>
                <a:latin typeface="+mj-lt"/>
              </a:rPr>
              <a:t> </a:t>
            </a:r>
            <a:r>
              <a:rPr lang="en-CA" sz="2400" dirty="0">
                <a:solidFill>
                  <a:schemeClr val="tx2"/>
                </a:solidFill>
                <a:latin typeface="+mj-lt"/>
              </a:rPr>
              <a:t>be done during a care encounter</a:t>
            </a:r>
          </a:p>
        </p:txBody>
      </p:sp>
      <p:cxnSp>
        <p:nvCxnSpPr>
          <p:cNvPr id="4" name="Connector: Elbow 3">
            <a:extLst>
              <a:ext uri="{FF2B5EF4-FFF2-40B4-BE49-F238E27FC236}">
                <a16:creationId xmlns:a16="http://schemas.microsoft.com/office/drawing/2014/main" id="{1820D7E4-C762-D59B-E3EB-8CAB6F02C7C8}"/>
              </a:ext>
            </a:extLst>
          </p:cNvPr>
          <p:cNvCxnSpPr>
            <a:cxnSpLocks/>
            <a:stCxn id="16" idx="3"/>
            <a:endCxn id="3" idx="0"/>
          </p:cNvCxnSpPr>
          <p:nvPr/>
        </p:nvCxnSpPr>
        <p:spPr>
          <a:xfrm>
            <a:off x="9164830" y="4200230"/>
            <a:ext cx="2866894" cy="468947"/>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BA7170-44A2-8BAB-C7BB-A4E3797B56B1}"/>
              </a:ext>
            </a:extLst>
          </p:cNvPr>
          <p:cNvSpPr txBox="1"/>
          <p:nvPr/>
        </p:nvSpPr>
        <p:spPr>
          <a:xfrm>
            <a:off x="1579202" y="438036"/>
            <a:ext cx="11471995" cy="1569660"/>
          </a:xfrm>
          <a:prstGeom prst="rect">
            <a:avLst/>
          </a:prstGeom>
          <a:noFill/>
        </p:spPr>
        <p:txBody>
          <a:bodyPr wrap="square" rtlCol="0">
            <a:spAutoFit/>
          </a:bodyPr>
          <a:lstStyle/>
          <a:p>
            <a:pPr algn="ctr"/>
            <a:r>
              <a:rPr lang="en-CA" sz="3200" b="1" dirty="0">
                <a:solidFill>
                  <a:schemeClr val="tx2"/>
                </a:solidFill>
              </a:rPr>
              <a:t>Digital health solutions that </a:t>
            </a:r>
            <a:r>
              <a:rPr lang="en-CA" sz="3200" b="1" dirty="0">
                <a:solidFill>
                  <a:schemeClr val="accent5"/>
                </a:solidFill>
              </a:rPr>
              <a:t>“understand” </a:t>
            </a:r>
            <a:r>
              <a:rPr lang="en-CA" sz="3200" b="1" dirty="0">
                <a:solidFill>
                  <a:schemeClr val="tx2"/>
                </a:solidFill>
              </a:rPr>
              <a:t>the </a:t>
            </a:r>
            <a:r>
              <a:rPr lang="en-CA" sz="3200" b="1" dirty="0">
                <a:solidFill>
                  <a:schemeClr val="accent5"/>
                </a:solidFill>
              </a:rPr>
              <a:t>CCG</a:t>
            </a:r>
            <a:r>
              <a:rPr lang="en-CA" sz="3200" b="1" dirty="0">
                <a:solidFill>
                  <a:schemeClr val="tx2"/>
                </a:solidFill>
              </a:rPr>
              <a:t> will </a:t>
            </a:r>
            <a:r>
              <a:rPr lang="en-CA" sz="3200" b="1" dirty="0">
                <a:solidFill>
                  <a:schemeClr val="accent5"/>
                </a:solidFill>
              </a:rPr>
              <a:t>systemically operationalize evidence-based HIV care </a:t>
            </a:r>
            <a:r>
              <a:rPr lang="en-CA" sz="3200" b="1" dirty="0">
                <a:solidFill>
                  <a:schemeClr val="tx2"/>
                </a:solidFill>
              </a:rPr>
              <a:t>across the whole of the care delivery network. </a:t>
            </a:r>
          </a:p>
        </p:txBody>
      </p:sp>
      <p:pic>
        <p:nvPicPr>
          <p:cNvPr id="7" name="Picture 6">
            <a:extLst>
              <a:ext uri="{FF2B5EF4-FFF2-40B4-BE49-F238E27FC236}">
                <a16:creationId xmlns:a16="http://schemas.microsoft.com/office/drawing/2014/main" id="{704A441C-AA69-8B64-A3ED-E593205116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29309" y="4132332"/>
            <a:ext cx="990615" cy="742005"/>
          </a:xfrm>
          <a:prstGeom prst="rect">
            <a:avLst/>
          </a:prstGeom>
          <a:solidFill>
            <a:schemeClr val="bg1"/>
          </a:solidFill>
        </p:spPr>
      </p:pic>
      <p:pic>
        <p:nvPicPr>
          <p:cNvPr id="8" name="Picture 7">
            <a:extLst>
              <a:ext uri="{FF2B5EF4-FFF2-40B4-BE49-F238E27FC236}">
                <a16:creationId xmlns:a16="http://schemas.microsoft.com/office/drawing/2014/main" id="{02CD0FE7-7110-D5EB-AFA2-3CE6ED57E98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94409" y="3417248"/>
            <a:ext cx="745982" cy="745982"/>
          </a:xfrm>
          <a:prstGeom prst="rect">
            <a:avLst/>
          </a:prstGeom>
        </p:spPr>
      </p:pic>
      <p:sp>
        <p:nvSpPr>
          <p:cNvPr id="10" name="TextBox 9">
            <a:extLst>
              <a:ext uri="{FF2B5EF4-FFF2-40B4-BE49-F238E27FC236}">
                <a16:creationId xmlns:a16="http://schemas.microsoft.com/office/drawing/2014/main" id="{45E65DE0-0849-915C-3FC9-4D945253E6DC}"/>
              </a:ext>
            </a:extLst>
          </p:cNvPr>
          <p:cNvSpPr txBox="1"/>
          <p:nvPr/>
        </p:nvSpPr>
        <p:spPr>
          <a:xfrm>
            <a:off x="7032020" y="5699787"/>
            <a:ext cx="6531685" cy="1200329"/>
          </a:xfrm>
          <a:prstGeom prst="rect">
            <a:avLst/>
          </a:prstGeom>
          <a:noFill/>
        </p:spPr>
        <p:txBody>
          <a:bodyPr wrap="square" rtlCol="0">
            <a:spAutoFit/>
          </a:bodyPr>
          <a:lstStyle/>
          <a:p>
            <a:pPr algn="ctr"/>
            <a:r>
              <a:rPr lang="en-CA" sz="3600" b="1" i="1" dirty="0">
                <a:solidFill>
                  <a:schemeClr val="accent5"/>
                </a:solidFill>
                <a:latin typeface="+mj-lt"/>
              </a:rPr>
              <a:t>Computable </a:t>
            </a:r>
            <a:r>
              <a:rPr lang="en-CA" sz="3600" dirty="0">
                <a:solidFill>
                  <a:schemeClr val="tx2"/>
                </a:solidFill>
                <a:latin typeface="+mj-lt"/>
              </a:rPr>
              <a:t>Care Guidelines</a:t>
            </a:r>
          </a:p>
          <a:p>
            <a:pPr algn="ctr"/>
            <a:r>
              <a:rPr lang="en-CA" sz="3600" dirty="0">
                <a:solidFill>
                  <a:schemeClr val="tx2"/>
                </a:solidFill>
                <a:latin typeface="+mj-lt"/>
              </a:rPr>
              <a:t>for </a:t>
            </a:r>
            <a:r>
              <a:rPr lang="en-CA" sz="3600" b="1" dirty="0">
                <a:solidFill>
                  <a:schemeClr val="accent5"/>
                </a:solidFill>
                <a:latin typeface="+mj-lt"/>
              </a:rPr>
              <a:t>HIV</a:t>
            </a:r>
          </a:p>
        </p:txBody>
      </p:sp>
      <p:sp>
        <p:nvSpPr>
          <p:cNvPr id="6" name="Oval 5">
            <a:extLst>
              <a:ext uri="{FF2B5EF4-FFF2-40B4-BE49-F238E27FC236}">
                <a16:creationId xmlns:a16="http://schemas.microsoft.com/office/drawing/2014/main" id="{6C7B9298-F871-E8B7-27F6-9F955F4BC462}"/>
              </a:ext>
            </a:extLst>
          </p:cNvPr>
          <p:cNvSpPr/>
          <p:nvPr/>
        </p:nvSpPr>
        <p:spPr>
          <a:xfrm>
            <a:off x="834480" y="2602632"/>
            <a:ext cx="3837838" cy="38378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pic>
        <p:nvPicPr>
          <p:cNvPr id="9" name="Graphic 8">
            <a:extLst>
              <a:ext uri="{FF2B5EF4-FFF2-40B4-BE49-F238E27FC236}">
                <a16:creationId xmlns:a16="http://schemas.microsoft.com/office/drawing/2014/main" id="{7966A464-600E-23D8-779E-F5F3AC910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1691" y="5184339"/>
            <a:ext cx="1059574" cy="631669"/>
          </a:xfrm>
          <a:prstGeom prst="rect">
            <a:avLst/>
          </a:prstGeom>
        </p:spPr>
      </p:pic>
      <p:pic>
        <p:nvPicPr>
          <p:cNvPr id="14" name="Graphic 13">
            <a:extLst>
              <a:ext uri="{FF2B5EF4-FFF2-40B4-BE49-F238E27FC236}">
                <a16:creationId xmlns:a16="http://schemas.microsoft.com/office/drawing/2014/main" id="{8F614EF1-434C-5956-B6A2-674C2D0F6C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97059" y="5428798"/>
            <a:ext cx="968920" cy="439042"/>
          </a:xfrm>
          <a:prstGeom prst="rect">
            <a:avLst/>
          </a:prstGeom>
        </p:spPr>
      </p:pic>
      <p:pic>
        <p:nvPicPr>
          <p:cNvPr id="18" name="Graphic 17">
            <a:extLst>
              <a:ext uri="{FF2B5EF4-FFF2-40B4-BE49-F238E27FC236}">
                <a16:creationId xmlns:a16="http://schemas.microsoft.com/office/drawing/2014/main" id="{A9353D3C-EC99-1B50-8762-0CB0A72F2D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72318" y="3903169"/>
            <a:ext cx="1535305" cy="1200329"/>
          </a:xfrm>
          <a:prstGeom prst="rect">
            <a:avLst/>
          </a:prstGeom>
        </p:spPr>
      </p:pic>
      <p:pic>
        <p:nvPicPr>
          <p:cNvPr id="19" name="Graphic 18">
            <a:extLst>
              <a:ext uri="{FF2B5EF4-FFF2-40B4-BE49-F238E27FC236}">
                <a16:creationId xmlns:a16="http://schemas.microsoft.com/office/drawing/2014/main" id="{1ABCAFBF-0055-F29D-40BE-E12F94AEB8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58712" y="3019944"/>
            <a:ext cx="713589" cy="959515"/>
          </a:xfrm>
          <a:prstGeom prst="rect">
            <a:avLst/>
          </a:prstGeom>
        </p:spPr>
      </p:pic>
      <p:pic>
        <p:nvPicPr>
          <p:cNvPr id="20" name="Graphic 19">
            <a:extLst>
              <a:ext uri="{FF2B5EF4-FFF2-40B4-BE49-F238E27FC236}">
                <a16:creationId xmlns:a16="http://schemas.microsoft.com/office/drawing/2014/main" id="{D5824417-EA04-EFBB-E6A3-33EA4E7A57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21265" y="2866328"/>
            <a:ext cx="860229" cy="1143714"/>
          </a:xfrm>
          <a:prstGeom prst="rect">
            <a:avLst/>
          </a:prstGeom>
        </p:spPr>
      </p:pic>
      <p:pic>
        <p:nvPicPr>
          <p:cNvPr id="21" name="Graphic 20">
            <a:extLst>
              <a:ext uri="{FF2B5EF4-FFF2-40B4-BE49-F238E27FC236}">
                <a16:creationId xmlns:a16="http://schemas.microsoft.com/office/drawing/2014/main" id="{5BB6229F-690E-AB14-C972-F752341018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423896" y="4178282"/>
            <a:ext cx="860229" cy="827458"/>
          </a:xfrm>
          <a:prstGeom prst="rect">
            <a:avLst/>
          </a:prstGeom>
        </p:spPr>
      </p:pic>
      <p:pic>
        <p:nvPicPr>
          <p:cNvPr id="22" name="Graphic 21">
            <a:extLst>
              <a:ext uri="{FF2B5EF4-FFF2-40B4-BE49-F238E27FC236}">
                <a16:creationId xmlns:a16="http://schemas.microsoft.com/office/drawing/2014/main" id="{C7604143-1EC6-80BB-E1DD-8B35CE25E9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45138" y="4242172"/>
            <a:ext cx="906127" cy="776680"/>
          </a:xfrm>
          <a:prstGeom prst="rect">
            <a:avLst/>
          </a:prstGeom>
        </p:spPr>
      </p:pic>
      <p:pic>
        <p:nvPicPr>
          <p:cNvPr id="23" name="Graphic 22">
            <a:extLst>
              <a:ext uri="{FF2B5EF4-FFF2-40B4-BE49-F238E27FC236}">
                <a16:creationId xmlns:a16="http://schemas.microsoft.com/office/drawing/2014/main" id="{E59B062C-7BA0-70C3-3A50-CB35DBC97E0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56569" y="4394269"/>
            <a:ext cx="283264" cy="397842"/>
          </a:xfrm>
          <a:prstGeom prst="rect">
            <a:avLst/>
          </a:prstGeom>
        </p:spPr>
      </p:pic>
      <p:pic>
        <p:nvPicPr>
          <p:cNvPr id="24" name="Graphic 23">
            <a:extLst>
              <a:ext uri="{FF2B5EF4-FFF2-40B4-BE49-F238E27FC236}">
                <a16:creationId xmlns:a16="http://schemas.microsoft.com/office/drawing/2014/main" id="{97B6D6EF-F3B8-5FB5-C7BD-4F00FC14574C}"/>
              </a:ext>
            </a:extLst>
          </p:cNvPr>
          <p:cNvPicPr>
            <a:picLocks noChangeAspect="1"/>
          </p:cNvPicPr>
          <p:nvPr/>
        </p:nvPicPr>
        <p:blipFill>
          <a:blip r:embed="rId16">
            <a:extLst>
              <a:ext uri="{96DAC541-7B7A-43D3-8B79-37D633B846F1}">
                <asvg:svgBlip xmlns:asvg="http://schemas.microsoft.com/office/drawing/2016/SVG/main" r:embed="rId17"/>
              </a:ext>
            </a:extLst>
          </a:blip>
          <a:srcRect b="66481"/>
          <a:stretch/>
        </p:blipFill>
        <p:spPr>
          <a:xfrm>
            <a:off x="3545138" y="4257008"/>
            <a:ext cx="906129" cy="260338"/>
          </a:xfrm>
          <a:prstGeom prst="rect">
            <a:avLst/>
          </a:prstGeom>
        </p:spPr>
      </p:pic>
      <p:pic>
        <p:nvPicPr>
          <p:cNvPr id="25" name="Graphic 24">
            <a:extLst>
              <a:ext uri="{FF2B5EF4-FFF2-40B4-BE49-F238E27FC236}">
                <a16:creationId xmlns:a16="http://schemas.microsoft.com/office/drawing/2014/main" id="{F77E5BEE-89C8-24E4-9B52-EDA240F0585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816628" y="4394889"/>
            <a:ext cx="302069" cy="453104"/>
          </a:xfrm>
          <a:prstGeom prst="rect">
            <a:avLst/>
          </a:prstGeom>
        </p:spPr>
      </p:pic>
      <p:pic>
        <p:nvPicPr>
          <p:cNvPr id="26" name="Graphic 25">
            <a:extLst>
              <a:ext uri="{FF2B5EF4-FFF2-40B4-BE49-F238E27FC236}">
                <a16:creationId xmlns:a16="http://schemas.microsoft.com/office/drawing/2014/main" id="{E7B78619-18BD-C011-0C27-39635897189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47019" y="4338273"/>
            <a:ext cx="403750" cy="524557"/>
          </a:xfrm>
          <a:prstGeom prst="rect">
            <a:avLst/>
          </a:prstGeom>
        </p:spPr>
      </p:pic>
    </p:spTree>
    <p:extLst>
      <p:ext uri="{BB962C8B-B14F-4D97-AF65-F5344CB8AC3E}">
        <p14:creationId xmlns:p14="http://schemas.microsoft.com/office/powerpoint/2010/main" val="15456057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6DA1D-3D29-F074-C74B-A273E3231E6E}"/>
            </a:ext>
          </a:extLst>
        </p:cNvPr>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5B12BE6F-CED4-4693-30B9-9BE2EBA711FB}"/>
              </a:ext>
            </a:extLst>
          </p:cNvPr>
          <p:cNvSpPr/>
          <p:nvPr/>
        </p:nvSpPr>
        <p:spPr>
          <a:xfrm>
            <a:off x="7387208" y="3394720"/>
            <a:ext cx="1777622" cy="1611020"/>
          </a:xfrm>
          <a:prstGeom prst="flowChartDocumen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Slide Number Placeholder 1">
            <a:extLst>
              <a:ext uri="{FF2B5EF4-FFF2-40B4-BE49-F238E27FC236}">
                <a16:creationId xmlns:a16="http://schemas.microsoft.com/office/drawing/2014/main" id="{05549930-65FC-DBD6-2A33-697A16BA37E4}"/>
              </a:ext>
            </a:extLst>
          </p:cNvPr>
          <p:cNvSpPr>
            <a:spLocks noGrp="1"/>
          </p:cNvSpPr>
          <p:nvPr>
            <p:ph type="sldNum" sz="quarter" idx="12"/>
          </p:nvPr>
        </p:nvSpPr>
        <p:spPr/>
        <p:txBody>
          <a:bodyPr/>
          <a:lstStyle/>
          <a:p>
            <a:fld id="{6734F48E-A456-4E2F-B17E-509464F7A050}" type="slidenum">
              <a:rPr lang="en-CA" smtClean="0"/>
              <a:pPr/>
              <a:t>95</a:t>
            </a:fld>
            <a:endParaRPr lang="en-CA"/>
          </a:p>
        </p:txBody>
      </p:sp>
      <p:sp>
        <p:nvSpPr>
          <p:cNvPr id="3" name="TextBox 2">
            <a:extLst>
              <a:ext uri="{FF2B5EF4-FFF2-40B4-BE49-F238E27FC236}">
                <a16:creationId xmlns:a16="http://schemas.microsoft.com/office/drawing/2014/main" id="{CA52DBCF-2E9C-CCA1-71AB-B77E7605C19E}"/>
              </a:ext>
            </a:extLst>
          </p:cNvPr>
          <p:cNvSpPr txBox="1"/>
          <p:nvPr/>
        </p:nvSpPr>
        <p:spPr>
          <a:xfrm>
            <a:off x="9835480" y="4669177"/>
            <a:ext cx="4392488" cy="830997"/>
          </a:xfrm>
          <a:prstGeom prst="rect">
            <a:avLst/>
          </a:prstGeom>
          <a:noFill/>
        </p:spPr>
        <p:txBody>
          <a:bodyPr wrap="square" rtlCol="0">
            <a:spAutoFit/>
          </a:bodyPr>
          <a:lstStyle/>
          <a:p>
            <a:pPr algn="ctr"/>
            <a:r>
              <a:rPr lang="en-CA" sz="2400" dirty="0">
                <a:solidFill>
                  <a:schemeClr val="tx2"/>
                </a:solidFill>
                <a:latin typeface="+mj-lt"/>
              </a:rPr>
              <a:t>Everything that </a:t>
            </a:r>
            <a:r>
              <a:rPr lang="en-CA" sz="2400" b="1" i="1" u="sng" dirty="0">
                <a:solidFill>
                  <a:schemeClr val="accent5"/>
                </a:solidFill>
                <a:latin typeface="+mj-lt"/>
              </a:rPr>
              <a:t>should</a:t>
            </a:r>
            <a:r>
              <a:rPr lang="en-CA" sz="2400" b="1" dirty="0">
                <a:solidFill>
                  <a:schemeClr val="tx2"/>
                </a:solidFill>
                <a:latin typeface="+mj-lt"/>
              </a:rPr>
              <a:t> </a:t>
            </a:r>
            <a:r>
              <a:rPr lang="en-CA" sz="2400" dirty="0">
                <a:solidFill>
                  <a:schemeClr val="tx2"/>
                </a:solidFill>
                <a:latin typeface="+mj-lt"/>
              </a:rPr>
              <a:t>be done during a care encounter</a:t>
            </a:r>
          </a:p>
        </p:txBody>
      </p:sp>
      <p:cxnSp>
        <p:nvCxnSpPr>
          <p:cNvPr id="4" name="Connector: Elbow 3">
            <a:extLst>
              <a:ext uri="{FF2B5EF4-FFF2-40B4-BE49-F238E27FC236}">
                <a16:creationId xmlns:a16="http://schemas.microsoft.com/office/drawing/2014/main" id="{B358661E-62A4-6579-3701-1C84F9205F3A}"/>
              </a:ext>
            </a:extLst>
          </p:cNvPr>
          <p:cNvCxnSpPr>
            <a:cxnSpLocks/>
            <a:stCxn id="16" idx="3"/>
            <a:endCxn id="3" idx="0"/>
          </p:cNvCxnSpPr>
          <p:nvPr/>
        </p:nvCxnSpPr>
        <p:spPr>
          <a:xfrm>
            <a:off x="9164830" y="4200230"/>
            <a:ext cx="2866894" cy="468947"/>
          </a:xfrm>
          <a:prstGeom prst="bentConnector2">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821DA1-2B63-E6F9-8169-0FBD022FCF1E}"/>
              </a:ext>
            </a:extLst>
          </p:cNvPr>
          <p:cNvSpPr txBox="1"/>
          <p:nvPr/>
        </p:nvSpPr>
        <p:spPr>
          <a:xfrm>
            <a:off x="1579202" y="438036"/>
            <a:ext cx="11471995" cy="1569660"/>
          </a:xfrm>
          <a:prstGeom prst="rect">
            <a:avLst/>
          </a:prstGeom>
          <a:noFill/>
        </p:spPr>
        <p:txBody>
          <a:bodyPr wrap="square" rtlCol="0">
            <a:spAutoFit/>
          </a:bodyPr>
          <a:lstStyle/>
          <a:p>
            <a:pPr algn="ctr"/>
            <a:r>
              <a:rPr lang="en-CA" sz="3200" b="1" dirty="0">
                <a:solidFill>
                  <a:schemeClr val="tx2"/>
                </a:solidFill>
              </a:rPr>
              <a:t>CCGs </a:t>
            </a:r>
            <a:r>
              <a:rPr lang="en-CA" sz="3200" b="1" dirty="0">
                <a:solidFill>
                  <a:schemeClr val="accent5"/>
                </a:solidFill>
              </a:rPr>
              <a:t>normatively</a:t>
            </a:r>
            <a:r>
              <a:rPr lang="en-CA" sz="3200" b="1" dirty="0">
                <a:solidFill>
                  <a:schemeClr val="tx2"/>
                </a:solidFill>
              </a:rPr>
              <a:t> define the minimum data set </a:t>
            </a:r>
            <a:r>
              <a:rPr lang="en-CA" sz="3200" b="1" dirty="0">
                <a:solidFill>
                  <a:schemeClr val="accent5"/>
                </a:solidFill>
              </a:rPr>
              <a:t>(MDS) </a:t>
            </a:r>
            <a:r>
              <a:rPr lang="en-CA" sz="3200" b="1" dirty="0">
                <a:solidFill>
                  <a:schemeClr val="tx2"/>
                </a:solidFill>
              </a:rPr>
              <a:t>needed to drive the guideline-based care and the </a:t>
            </a:r>
            <a:r>
              <a:rPr lang="en-CA" sz="3200" b="1" dirty="0">
                <a:solidFill>
                  <a:schemeClr val="accent5"/>
                </a:solidFill>
              </a:rPr>
              <a:t>care logic</a:t>
            </a:r>
            <a:r>
              <a:rPr lang="en-CA" sz="3200" b="1" dirty="0">
                <a:solidFill>
                  <a:schemeClr val="tx2"/>
                </a:solidFill>
              </a:rPr>
              <a:t> and reportable </a:t>
            </a:r>
            <a:r>
              <a:rPr lang="en-CA" sz="3200" b="1" dirty="0">
                <a:solidFill>
                  <a:schemeClr val="accent5"/>
                </a:solidFill>
              </a:rPr>
              <a:t>indicators</a:t>
            </a:r>
            <a:r>
              <a:rPr lang="en-CA" sz="3200" b="1" dirty="0">
                <a:solidFill>
                  <a:schemeClr val="tx2"/>
                </a:solidFill>
              </a:rPr>
              <a:t> that the MDS supports.</a:t>
            </a:r>
          </a:p>
        </p:txBody>
      </p:sp>
      <p:pic>
        <p:nvPicPr>
          <p:cNvPr id="7" name="Picture 6">
            <a:extLst>
              <a:ext uri="{FF2B5EF4-FFF2-40B4-BE49-F238E27FC236}">
                <a16:creationId xmlns:a16="http://schemas.microsoft.com/office/drawing/2014/main" id="{871117B1-AF6C-B273-3498-05F03521B5A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29309" y="4132332"/>
            <a:ext cx="990615" cy="742005"/>
          </a:xfrm>
          <a:prstGeom prst="rect">
            <a:avLst/>
          </a:prstGeom>
          <a:solidFill>
            <a:schemeClr val="bg1"/>
          </a:solidFill>
        </p:spPr>
      </p:pic>
      <p:pic>
        <p:nvPicPr>
          <p:cNvPr id="8" name="Picture 7">
            <a:extLst>
              <a:ext uri="{FF2B5EF4-FFF2-40B4-BE49-F238E27FC236}">
                <a16:creationId xmlns:a16="http://schemas.microsoft.com/office/drawing/2014/main" id="{4AC73F0C-B0D2-2550-C916-FFCDE2DD94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94409" y="3417248"/>
            <a:ext cx="745982" cy="745982"/>
          </a:xfrm>
          <a:prstGeom prst="rect">
            <a:avLst/>
          </a:prstGeom>
        </p:spPr>
      </p:pic>
      <p:sp>
        <p:nvSpPr>
          <p:cNvPr id="10" name="TextBox 9">
            <a:extLst>
              <a:ext uri="{FF2B5EF4-FFF2-40B4-BE49-F238E27FC236}">
                <a16:creationId xmlns:a16="http://schemas.microsoft.com/office/drawing/2014/main" id="{2E9D49C5-A5E9-1AD3-6F79-AAF2B39BDE15}"/>
              </a:ext>
            </a:extLst>
          </p:cNvPr>
          <p:cNvSpPr txBox="1"/>
          <p:nvPr/>
        </p:nvSpPr>
        <p:spPr>
          <a:xfrm>
            <a:off x="7032020" y="5699787"/>
            <a:ext cx="6531685" cy="1200329"/>
          </a:xfrm>
          <a:prstGeom prst="rect">
            <a:avLst/>
          </a:prstGeom>
          <a:noFill/>
        </p:spPr>
        <p:txBody>
          <a:bodyPr wrap="square" rtlCol="0">
            <a:spAutoFit/>
          </a:bodyPr>
          <a:lstStyle/>
          <a:p>
            <a:pPr algn="ctr"/>
            <a:r>
              <a:rPr lang="en-CA" sz="3600" b="1" i="1" dirty="0">
                <a:solidFill>
                  <a:schemeClr val="accent5"/>
                </a:solidFill>
                <a:latin typeface="+mj-lt"/>
              </a:rPr>
              <a:t>Computable </a:t>
            </a:r>
            <a:r>
              <a:rPr lang="en-CA" sz="3600" dirty="0">
                <a:solidFill>
                  <a:schemeClr val="tx2"/>
                </a:solidFill>
                <a:latin typeface="+mj-lt"/>
              </a:rPr>
              <a:t>Care Guidelines</a:t>
            </a:r>
          </a:p>
          <a:p>
            <a:pPr algn="ctr"/>
            <a:r>
              <a:rPr lang="en-CA" sz="3600" dirty="0">
                <a:solidFill>
                  <a:schemeClr val="tx2"/>
                </a:solidFill>
                <a:latin typeface="+mj-lt"/>
              </a:rPr>
              <a:t>for </a:t>
            </a:r>
            <a:r>
              <a:rPr lang="en-CA" sz="3600" b="1" dirty="0">
                <a:solidFill>
                  <a:schemeClr val="accent5"/>
                </a:solidFill>
                <a:latin typeface="+mj-lt"/>
              </a:rPr>
              <a:t>HIV</a:t>
            </a:r>
          </a:p>
        </p:txBody>
      </p:sp>
      <p:sp>
        <p:nvSpPr>
          <p:cNvPr id="6" name="Oval 5">
            <a:extLst>
              <a:ext uri="{FF2B5EF4-FFF2-40B4-BE49-F238E27FC236}">
                <a16:creationId xmlns:a16="http://schemas.microsoft.com/office/drawing/2014/main" id="{CC76CA58-1003-C18C-8AD5-B9002E247B5C}"/>
              </a:ext>
            </a:extLst>
          </p:cNvPr>
          <p:cNvSpPr/>
          <p:nvPr/>
        </p:nvSpPr>
        <p:spPr>
          <a:xfrm>
            <a:off x="834480" y="2602632"/>
            <a:ext cx="3837838" cy="38378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pic>
        <p:nvPicPr>
          <p:cNvPr id="9" name="Graphic 8">
            <a:extLst>
              <a:ext uri="{FF2B5EF4-FFF2-40B4-BE49-F238E27FC236}">
                <a16:creationId xmlns:a16="http://schemas.microsoft.com/office/drawing/2014/main" id="{165FDFDB-022B-0DF2-9712-50536ED602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61691" y="5184339"/>
            <a:ext cx="1059574" cy="631669"/>
          </a:xfrm>
          <a:prstGeom prst="rect">
            <a:avLst/>
          </a:prstGeom>
        </p:spPr>
      </p:pic>
      <p:pic>
        <p:nvPicPr>
          <p:cNvPr id="14" name="Graphic 13">
            <a:extLst>
              <a:ext uri="{FF2B5EF4-FFF2-40B4-BE49-F238E27FC236}">
                <a16:creationId xmlns:a16="http://schemas.microsoft.com/office/drawing/2014/main" id="{3AC03AEC-1427-530B-486C-61D883E2F1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97059" y="5428798"/>
            <a:ext cx="968920" cy="439042"/>
          </a:xfrm>
          <a:prstGeom prst="rect">
            <a:avLst/>
          </a:prstGeom>
        </p:spPr>
      </p:pic>
      <p:pic>
        <p:nvPicPr>
          <p:cNvPr id="18" name="Graphic 17">
            <a:extLst>
              <a:ext uri="{FF2B5EF4-FFF2-40B4-BE49-F238E27FC236}">
                <a16:creationId xmlns:a16="http://schemas.microsoft.com/office/drawing/2014/main" id="{8F6B33BF-1898-64C2-116D-0A7024AF72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72318" y="3903169"/>
            <a:ext cx="1535305" cy="1200329"/>
          </a:xfrm>
          <a:prstGeom prst="rect">
            <a:avLst/>
          </a:prstGeom>
        </p:spPr>
      </p:pic>
      <p:pic>
        <p:nvPicPr>
          <p:cNvPr id="19" name="Graphic 18">
            <a:extLst>
              <a:ext uri="{FF2B5EF4-FFF2-40B4-BE49-F238E27FC236}">
                <a16:creationId xmlns:a16="http://schemas.microsoft.com/office/drawing/2014/main" id="{5F06C5B0-67AF-2B16-33A8-BA00C67410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58712" y="3019944"/>
            <a:ext cx="713589" cy="959515"/>
          </a:xfrm>
          <a:prstGeom prst="rect">
            <a:avLst/>
          </a:prstGeom>
        </p:spPr>
      </p:pic>
      <p:pic>
        <p:nvPicPr>
          <p:cNvPr id="20" name="Graphic 19">
            <a:extLst>
              <a:ext uri="{FF2B5EF4-FFF2-40B4-BE49-F238E27FC236}">
                <a16:creationId xmlns:a16="http://schemas.microsoft.com/office/drawing/2014/main" id="{4C90EC8C-4CEC-AA9B-BB64-B655B204D3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21265" y="2866328"/>
            <a:ext cx="860229" cy="1143714"/>
          </a:xfrm>
          <a:prstGeom prst="rect">
            <a:avLst/>
          </a:prstGeom>
        </p:spPr>
      </p:pic>
      <p:pic>
        <p:nvPicPr>
          <p:cNvPr id="21" name="Graphic 20">
            <a:extLst>
              <a:ext uri="{FF2B5EF4-FFF2-40B4-BE49-F238E27FC236}">
                <a16:creationId xmlns:a16="http://schemas.microsoft.com/office/drawing/2014/main" id="{2A78B90A-56A7-2B4B-D28D-8D70CB2CAD8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423896" y="4178282"/>
            <a:ext cx="860229" cy="827458"/>
          </a:xfrm>
          <a:prstGeom prst="rect">
            <a:avLst/>
          </a:prstGeom>
        </p:spPr>
      </p:pic>
      <p:pic>
        <p:nvPicPr>
          <p:cNvPr id="22" name="Graphic 21">
            <a:extLst>
              <a:ext uri="{FF2B5EF4-FFF2-40B4-BE49-F238E27FC236}">
                <a16:creationId xmlns:a16="http://schemas.microsoft.com/office/drawing/2014/main" id="{2A2344A6-1026-FFA3-2B2D-FEF6700CE2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45138" y="4242172"/>
            <a:ext cx="906127" cy="776680"/>
          </a:xfrm>
          <a:prstGeom prst="rect">
            <a:avLst/>
          </a:prstGeom>
        </p:spPr>
      </p:pic>
      <p:pic>
        <p:nvPicPr>
          <p:cNvPr id="23" name="Graphic 22">
            <a:extLst>
              <a:ext uri="{FF2B5EF4-FFF2-40B4-BE49-F238E27FC236}">
                <a16:creationId xmlns:a16="http://schemas.microsoft.com/office/drawing/2014/main" id="{0494B870-591B-A948-B1B9-DAB9C46DCA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56569" y="4394269"/>
            <a:ext cx="283264" cy="397842"/>
          </a:xfrm>
          <a:prstGeom prst="rect">
            <a:avLst/>
          </a:prstGeom>
        </p:spPr>
      </p:pic>
      <p:pic>
        <p:nvPicPr>
          <p:cNvPr id="24" name="Graphic 23">
            <a:extLst>
              <a:ext uri="{FF2B5EF4-FFF2-40B4-BE49-F238E27FC236}">
                <a16:creationId xmlns:a16="http://schemas.microsoft.com/office/drawing/2014/main" id="{BDFAC7F5-927D-1730-0EE7-EC271599FC5C}"/>
              </a:ext>
            </a:extLst>
          </p:cNvPr>
          <p:cNvPicPr>
            <a:picLocks noChangeAspect="1"/>
          </p:cNvPicPr>
          <p:nvPr/>
        </p:nvPicPr>
        <p:blipFill>
          <a:blip r:embed="rId16">
            <a:extLst>
              <a:ext uri="{96DAC541-7B7A-43D3-8B79-37D633B846F1}">
                <asvg:svgBlip xmlns:asvg="http://schemas.microsoft.com/office/drawing/2016/SVG/main" r:embed="rId17"/>
              </a:ext>
            </a:extLst>
          </a:blip>
          <a:srcRect b="66481"/>
          <a:stretch/>
        </p:blipFill>
        <p:spPr>
          <a:xfrm>
            <a:off x="3545138" y="4257008"/>
            <a:ext cx="906129" cy="260338"/>
          </a:xfrm>
          <a:prstGeom prst="rect">
            <a:avLst/>
          </a:prstGeom>
        </p:spPr>
      </p:pic>
      <p:pic>
        <p:nvPicPr>
          <p:cNvPr id="25" name="Graphic 24">
            <a:extLst>
              <a:ext uri="{FF2B5EF4-FFF2-40B4-BE49-F238E27FC236}">
                <a16:creationId xmlns:a16="http://schemas.microsoft.com/office/drawing/2014/main" id="{764D9EA1-0B05-353D-50C0-68FFBDEC574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816628" y="4394889"/>
            <a:ext cx="302069" cy="453104"/>
          </a:xfrm>
          <a:prstGeom prst="rect">
            <a:avLst/>
          </a:prstGeom>
        </p:spPr>
      </p:pic>
      <p:pic>
        <p:nvPicPr>
          <p:cNvPr id="26" name="Graphic 25">
            <a:extLst>
              <a:ext uri="{FF2B5EF4-FFF2-40B4-BE49-F238E27FC236}">
                <a16:creationId xmlns:a16="http://schemas.microsoft.com/office/drawing/2014/main" id="{162108DE-9425-D61A-F19F-C2EEED718B7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47019" y="4338273"/>
            <a:ext cx="403750" cy="524557"/>
          </a:xfrm>
          <a:prstGeom prst="rect">
            <a:avLst/>
          </a:prstGeom>
        </p:spPr>
      </p:pic>
      <p:pic>
        <p:nvPicPr>
          <p:cNvPr id="11" name="Graphic 10">
            <a:extLst>
              <a:ext uri="{FF2B5EF4-FFF2-40B4-BE49-F238E27FC236}">
                <a16:creationId xmlns:a16="http://schemas.microsoft.com/office/drawing/2014/main" id="{D7CF06D3-7C85-7B3D-8783-A2EFAEE90B5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9672031" y="2418026"/>
            <a:ext cx="1436103" cy="1327647"/>
          </a:xfrm>
          <a:prstGeom prst="rect">
            <a:avLst/>
          </a:prstGeom>
        </p:spPr>
      </p:pic>
      <p:pic>
        <p:nvPicPr>
          <p:cNvPr id="12" name="Graphic 11" descr="Tick with solid fill">
            <a:extLst>
              <a:ext uri="{FF2B5EF4-FFF2-40B4-BE49-F238E27FC236}">
                <a16:creationId xmlns:a16="http://schemas.microsoft.com/office/drawing/2014/main" id="{EC79481F-9C2F-8F32-089A-26E74726AA3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32004" y="2325867"/>
            <a:ext cx="441929" cy="480466"/>
          </a:xfrm>
          <a:prstGeom prst="rect">
            <a:avLst/>
          </a:prstGeom>
        </p:spPr>
      </p:pic>
      <p:pic>
        <p:nvPicPr>
          <p:cNvPr id="13" name="Graphic 12" descr="Tick with solid fill">
            <a:extLst>
              <a:ext uri="{FF2B5EF4-FFF2-40B4-BE49-F238E27FC236}">
                <a16:creationId xmlns:a16="http://schemas.microsoft.com/office/drawing/2014/main" id="{EDE8B66C-34FA-38A0-910E-52ED7E44EA6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32004" y="2811644"/>
            <a:ext cx="441929" cy="480466"/>
          </a:xfrm>
          <a:prstGeom prst="rect">
            <a:avLst/>
          </a:prstGeom>
        </p:spPr>
      </p:pic>
      <p:pic>
        <p:nvPicPr>
          <p:cNvPr id="15" name="Graphic 14" descr="Tick with solid fill">
            <a:extLst>
              <a:ext uri="{FF2B5EF4-FFF2-40B4-BE49-F238E27FC236}">
                <a16:creationId xmlns:a16="http://schemas.microsoft.com/office/drawing/2014/main" id="{F44756C9-2BF6-7CA7-11E8-A6C5EC1792C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532004" y="3295582"/>
            <a:ext cx="441929" cy="480466"/>
          </a:xfrm>
          <a:prstGeom prst="rect">
            <a:avLst/>
          </a:prstGeom>
        </p:spPr>
      </p:pic>
      <p:sp>
        <p:nvSpPr>
          <p:cNvPr id="17" name="Rectangle 16">
            <a:extLst>
              <a:ext uri="{FF2B5EF4-FFF2-40B4-BE49-F238E27FC236}">
                <a16:creationId xmlns:a16="http://schemas.microsoft.com/office/drawing/2014/main" id="{0926211C-C091-C104-430B-ABC2A4D6310A}"/>
              </a:ext>
            </a:extLst>
          </p:cNvPr>
          <p:cNvSpPr/>
          <p:nvPr/>
        </p:nvSpPr>
        <p:spPr>
          <a:xfrm>
            <a:off x="11409774" y="2404458"/>
            <a:ext cx="441929" cy="4087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27" name="Rectangle 26">
            <a:extLst>
              <a:ext uri="{FF2B5EF4-FFF2-40B4-BE49-F238E27FC236}">
                <a16:creationId xmlns:a16="http://schemas.microsoft.com/office/drawing/2014/main" id="{025651DE-2159-DAD8-9A01-587A54FD9BAA}"/>
              </a:ext>
            </a:extLst>
          </p:cNvPr>
          <p:cNvSpPr/>
          <p:nvPr/>
        </p:nvSpPr>
        <p:spPr>
          <a:xfrm>
            <a:off x="11409774" y="2913964"/>
            <a:ext cx="441929" cy="4087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28" name="Rectangle 27">
            <a:extLst>
              <a:ext uri="{FF2B5EF4-FFF2-40B4-BE49-F238E27FC236}">
                <a16:creationId xmlns:a16="http://schemas.microsoft.com/office/drawing/2014/main" id="{A6BD87C0-307B-3EEF-CF10-14952AD5219C}"/>
              </a:ext>
            </a:extLst>
          </p:cNvPr>
          <p:cNvSpPr/>
          <p:nvPr/>
        </p:nvSpPr>
        <p:spPr>
          <a:xfrm>
            <a:off x="11409774" y="3416199"/>
            <a:ext cx="441929" cy="40874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29" name="TextBox 28">
            <a:extLst>
              <a:ext uri="{FF2B5EF4-FFF2-40B4-BE49-F238E27FC236}">
                <a16:creationId xmlns:a16="http://schemas.microsoft.com/office/drawing/2014/main" id="{B7A95BD8-F35F-78C2-686A-22F358E0AAAC}"/>
              </a:ext>
            </a:extLst>
          </p:cNvPr>
          <p:cNvSpPr txBox="1"/>
          <p:nvPr/>
        </p:nvSpPr>
        <p:spPr>
          <a:xfrm>
            <a:off x="12096163" y="2383615"/>
            <a:ext cx="755335" cy="400110"/>
          </a:xfrm>
          <a:prstGeom prst="rect">
            <a:avLst/>
          </a:prstGeom>
          <a:noFill/>
        </p:spPr>
        <p:txBody>
          <a:bodyPr wrap="none" rtlCol="0">
            <a:spAutoFit/>
          </a:bodyPr>
          <a:lstStyle/>
          <a:p>
            <a:pPr algn="l"/>
            <a:r>
              <a:rPr lang="en-CA" sz="2000" b="1" dirty="0">
                <a:solidFill>
                  <a:schemeClr val="accent2"/>
                </a:solidFill>
              </a:rPr>
              <a:t>MDS</a:t>
            </a:r>
          </a:p>
        </p:txBody>
      </p:sp>
      <p:sp>
        <p:nvSpPr>
          <p:cNvPr id="30" name="TextBox 29">
            <a:extLst>
              <a:ext uri="{FF2B5EF4-FFF2-40B4-BE49-F238E27FC236}">
                <a16:creationId xmlns:a16="http://schemas.microsoft.com/office/drawing/2014/main" id="{705892EF-796A-6C21-24FA-9E9ADAA38586}"/>
              </a:ext>
            </a:extLst>
          </p:cNvPr>
          <p:cNvSpPr txBox="1"/>
          <p:nvPr/>
        </p:nvSpPr>
        <p:spPr>
          <a:xfrm>
            <a:off x="12096163" y="2934125"/>
            <a:ext cx="1423788" cy="400110"/>
          </a:xfrm>
          <a:prstGeom prst="rect">
            <a:avLst/>
          </a:prstGeom>
          <a:noFill/>
        </p:spPr>
        <p:txBody>
          <a:bodyPr wrap="none" rtlCol="0">
            <a:spAutoFit/>
          </a:bodyPr>
          <a:lstStyle/>
          <a:p>
            <a:pPr algn="l"/>
            <a:r>
              <a:rPr lang="en-CA" sz="2000" b="1" dirty="0">
                <a:solidFill>
                  <a:schemeClr val="accent2"/>
                </a:solidFill>
              </a:rPr>
              <a:t>Care logic</a:t>
            </a:r>
          </a:p>
        </p:txBody>
      </p:sp>
      <p:sp>
        <p:nvSpPr>
          <p:cNvPr id="31" name="TextBox 30">
            <a:extLst>
              <a:ext uri="{FF2B5EF4-FFF2-40B4-BE49-F238E27FC236}">
                <a16:creationId xmlns:a16="http://schemas.microsoft.com/office/drawing/2014/main" id="{D8CD8214-B002-7C47-A08C-0895D80D2552}"/>
              </a:ext>
            </a:extLst>
          </p:cNvPr>
          <p:cNvSpPr txBox="1"/>
          <p:nvPr/>
        </p:nvSpPr>
        <p:spPr>
          <a:xfrm>
            <a:off x="12096163" y="3440289"/>
            <a:ext cx="1409360" cy="400110"/>
          </a:xfrm>
          <a:prstGeom prst="rect">
            <a:avLst/>
          </a:prstGeom>
          <a:noFill/>
        </p:spPr>
        <p:txBody>
          <a:bodyPr wrap="none" rtlCol="0">
            <a:spAutoFit/>
          </a:bodyPr>
          <a:lstStyle/>
          <a:p>
            <a:pPr algn="l"/>
            <a:r>
              <a:rPr lang="en-CA" sz="2000" b="1" dirty="0">
                <a:solidFill>
                  <a:schemeClr val="accent2"/>
                </a:solidFill>
              </a:rPr>
              <a:t>Indicators</a:t>
            </a:r>
          </a:p>
        </p:txBody>
      </p:sp>
    </p:spTree>
    <p:extLst>
      <p:ext uri="{BB962C8B-B14F-4D97-AF65-F5344CB8AC3E}">
        <p14:creationId xmlns:p14="http://schemas.microsoft.com/office/powerpoint/2010/main" val="38009092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DD903-870B-3CAB-F634-7563DBADA68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FEE689-470A-D6EC-A1A3-94E004E6819F}"/>
              </a:ext>
            </a:extLst>
          </p:cNvPr>
          <p:cNvSpPr>
            <a:spLocks noGrp="1"/>
          </p:cNvSpPr>
          <p:nvPr>
            <p:ph type="sldNum" sz="quarter" idx="12"/>
          </p:nvPr>
        </p:nvSpPr>
        <p:spPr/>
        <p:txBody>
          <a:bodyPr/>
          <a:lstStyle/>
          <a:p>
            <a:fld id="{6734F48E-A456-4E2F-B17E-509464F7A050}" type="slidenum">
              <a:rPr lang="en-CA" smtClean="0"/>
              <a:pPr/>
              <a:t>96</a:t>
            </a:fld>
            <a:endParaRPr lang="en-CA"/>
          </a:p>
        </p:txBody>
      </p:sp>
      <p:sp>
        <p:nvSpPr>
          <p:cNvPr id="3" name="TextBox 2">
            <a:extLst>
              <a:ext uri="{FF2B5EF4-FFF2-40B4-BE49-F238E27FC236}">
                <a16:creationId xmlns:a16="http://schemas.microsoft.com/office/drawing/2014/main" id="{4A0D7D5B-5C5A-C072-BBEE-BC75031FFA01}"/>
              </a:ext>
            </a:extLst>
          </p:cNvPr>
          <p:cNvSpPr txBox="1"/>
          <p:nvPr/>
        </p:nvSpPr>
        <p:spPr>
          <a:xfrm>
            <a:off x="9835480" y="4669177"/>
            <a:ext cx="4392488" cy="830997"/>
          </a:xfrm>
          <a:prstGeom prst="rect">
            <a:avLst/>
          </a:prstGeom>
          <a:noFill/>
        </p:spPr>
        <p:txBody>
          <a:bodyPr wrap="square" rtlCol="0">
            <a:spAutoFit/>
          </a:bodyPr>
          <a:lstStyle/>
          <a:p>
            <a:pPr algn="ctr"/>
            <a:r>
              <a:rPr lang="en-CA" sz="2400" dirty="0">
                <a:solidFill>
                  <a:schemeClr val="tx2"/>
                </a:solidFill>
                <a:latin typeface="+mj-lt"/>
              </a:rPr>
              <a:t>Everything that </a:t>
            </a:r>
            <a:r>
              <a:rPr lang="en-CA" sz="2400" b="1" i="1" u="sng" dirty="0">
                <a:solidFill>
                  <a:schemeClr val="accent5"/>
                </a:solidFill>
                <a:latin typeface="+mj-lt"/>
              </a:rPr>
              <a:t>should</a:t>
            </a:r>
            <a:r>
              <a:rPr lang="en-CA" sz="2400" b="1" dirty="0">
                <a:solidFill>
                  <a:schemeClr val="tx2"/>
                </a:solidFill>
                <a:latin typeface="+mj-lt"/>
              </a:rPr>
              <a:t> </a:t>
            </a:r>
            <a:r>
              <a:rPr lang="en-CA" sz="2400" dirty="0">
                <a:solidFill>
                  <a:schemeClr val="tx2"/>
                </a:solidFill>
                <a:latin typeface="+mj-lt"/>
              </a:rPr>
              <a:t>be done during a care encounter</a:t>
            </a:r>
          </a:p>
        </p:txBody>
      </p:sp>
      <p:cxnSp>
        <p:nvCxnSpPr>
          <p:cNvPr id="4" name="Connector: Elbow 3">
            <a:extLst>
              <a:ext uri="{FF2B5EF4-FFF2-40B4-BE49-F238E27FC236}">
                <a16:creationId xmlns:a16="http://schemas.microsoft.com/office/drawing/2014/main" id="{54F917A3-CC47-982D-0C45-2FC77166B3F5}"/>
              </a:ext>
            </a:extLst>
          </p:cNvPr>
          <p:cNvCxnSpPr>
            <a:cxnSpLocks/>
            <a:endCxn id="3" idx="0"/>
          </p:cNvCxnSpPr>
          <p:nvPr/>
        </p:nvCxnSpPr>
        <p:spPr>
          <a:xfrm>
            <a:off x="9164830" y="4200230"/>
            <a:ext cx="2866894" cy="46894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576639C-E2F9-0324-EDA3-0876B8F0D815}"/>
              </a:ext>
            </a:extLst>
          </p:cNvPr>
          <p:cNvSpPr txBox="1"/>
          <p:nvPr/>
        </p:nvSpPr>
        <p:spPr>
          <a:xfrm>
            <a:off x="1579202" y="438036"/>
            <a:ext cx="11471995" cy="1569660"/>
          </a:xfrm>
          <a:prstGeom prst="rect">
            <a:avLst/>
          </a:prstGeom>
          <a:noFill/>
        </p:spPr>
        <p:txBody>
          <a:bodyPr wrap="square" rtlCol="0">
            <a:spAutoFit/>
          </a:bodyPr>
          <a:lstStyle/>
          <a:p>
            <a:pPr algn="ctr"/>
            <a:r>
              <a:rPr lang="en-CA" sz="3200" b="1" dirty="0">
                <a:solidFill>
                  <a:schemeClr val="tx2"/>
                </a:solidFill>
              </a:rPr>
              <a:t>CCGs </a:t>
            </a:r>
            <a:r>
              <a:rPr lang="en-CA" sz="3200" b="1" dirty="0">
                <a:solidFill>
                  <a:schemeClr val="accent5"/>
                </a:solidFill>
              </a:rPr>
              <a:t>normatively</a:t>
            </a:r>
            <a:r>
              <a:rPr lang="en-CA" sz="3200" b="1" dirty="0">
                <a:solidFill>
                  <a:schemeClr val="tx2"/>
                </a:solidFill>
              </a:rPr>
              <a:t> define the minimum data set </a:t>
            </a:r>
            <a:r>
              <a:rPr lang="en-CA" sz="3200" b="1" dirty="0">
                <a:solidFill>
                  <a:schemeClr val="accent5"/>
                </a:solidFill>
              </a:rPr>
              <a:t>(MDS) </a:t>
            </a:r>
            <a:r>
              <a:rPr lang="en-CA" sz="3200" b="1" dirty="0">
                <a:solidFill>
                  <a:schemeClr val="tx2"/>
                </a:solidFill>
              </a:rPr>
              <a:t>needed to drive the guideline-based care and the </a:t>
            </a:r>
            <a:r>
              <a:rPr lang="en-CA" sz="3200" b="1" dirty="0">
                <a:solidFill>
                  <a:schemeClr val="accent5"/>
                </a:solidFill>
              </a:rPr>
              <a:t>care logic</a:t>
            </a:r>
            <a:r>
              <a:rPr lang="en-CA" sz="3200" b="1" dirty="0">
                <a:solidFill>
                  <a:schemeClr val="tx2"/>
                </a:solidFill>
              </a:rPr>
              <a:t> and reportable </a:t>
            </a:r>
            <a:r>
              <a:rPr lang="en-CA" sz="3200" b="1" dirty="0">
                <a:solidFill>
                  <a:schemeClr val="accent5"/>
                </a:solidFill>
              </a:rPr>
              <a:t>indicators</a:t>
            </a:r>
            <a:r>
              <a:rPr lang="en-CA" sz="3200" b="1" dirty="0">
                <a:solidFill>
                  <a:schemeClr val="tx2"/>
                </a:solidFill>
              </a:rPr>
              <a:t> that the MDS supports.</a:t>
            </a:r>
          </a:p>
        </p:txBody>
      </p:sp>
      <p:sp>
        <p:nvSpPr>
          <p:cNvPr id="10" name="TextBox 9">
            <a:extLst>
              <a:ext uri="{FF2B5EF4-FFF2-40B4-BE49-F238E27FC236}">
                <a16:creationId xmlns:a16="http://schemas.microsoft.com/office/drawing/2014/main" id="{ACD9E0AD-985E-5117-9FD5-80A6AC4B69A4}"/>
              </a:ext>
            </a:extLst>
          </p:cNvPr>
          <p:cNvSpPr txBox="1"/>
          <p:nvPr/>
        </p:nvSpPr>
        <p:spPr>
          <a:xfrm>
            <a:off x="7032020" y="5699787"/>
            <a:ext cx="6531685" cy="1200329"/>
          </a:xfrm>
          <a:prstGeom prst="rect">
            <a:avLst/>
          </a:prstGeom>
          <a:noFill/>
        </p:spPr>
        <p:txBody>
          <a:bodyPr wrap="square" rtlCol="0">
            <a:spAutoFit/>
          </a:bodyPr>
          <a:lstStyle/>
          <a:p>
            <a:pPr algn="ctr"/>
            <a:r>
              <a:rPr lang="en-CA" sz="3600" b="1" i="1" dirty="0">
                <a:solidFill>
                  <a:schemeClr val="accent5"/>
                </a:solidFill>
                <a:latin typeface="+mj-lt"/>
              </a:rPr>
              <a:t>Computable </a:t>
            </a:r>
            <a:r>
              <a:rPr lang="en-CA" sz="3600" dirty="0">
                <a:solidFill>
                  <a:schemeClr val="tx2"/>
                </a:solidFill>
                <a:latin typeface="+mj-lt"/>
              </a:rPr>
              <a:t>Care Guidelines</a:t>
            </a:r>
          </a:p>
          <a:p>
            <a:pPr algn="ctr"/>
            <a:r>
              <a:rPr lang="en-CA" sz="3600" dirty="0">
                <a:solidFill>
                  <a:schemeClr val="tx2"/>
                </a:solidFill>
                <a:latin typeface="+mj-lt"/>
              </a:rPr>
              <a:t>for </a:t>
            </a:r>
            <a:r>
              <a:rPr lang="en-CA" sz="3600" b="1" dirty="0">
                <a:solidFill>
                  <a:schemeClr val="accent5"/>
                </a:solidFill>
                <a:latin typeface="+mj-lt"/>
              </a:rPr>
              <a:t>HIV</a:t>
            </a:r>
          </a:p>
        </p:txBody>
      </p:sp>
      <p:sp>
        <p:nvSpPr>
          <p:cNvPr id="6" name="Oval 5">
            <a:extLst>
              <a:ext uri="{FF2B5EF4-FFF2-40B4-BE49-F238E27FC236}">
                <a16:creationId xmlns:a16="http://schemas.microsoft.com/office/drawing/2014/main" id="{2895C5DA-4C16-D9AE-7769-EA7B3977BE35}"/>
              </a:ext>
            </a:extLst>
          </p:cNvPr>
          <p:cNvSpPr/>
          <p:nvPr/>
        </p:nvSpPr>
        <p:spPr>
          <a:xfrm>
            <a:off x="834480" y="2602632"/>
            <a:ext cx="3837838" cy="38378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pic>
        <p:nvPicPr>
          <p:cNvPr id="9" name="Graphic 8">
            <a:extLst>
              <a:ext uri="{FF2B5EF4-FFF2-40B4-BE49-F238E27FC236}">
                <a16:creationId xmlns:a16="http://schemas.microsoft.com/office/drawing/2014/main" id="{FE6BE0CF-5B01-1A8E-AABD-50DD406E74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1691" y="5184339"/>
            <a:ext cx="1059574" cy="631669"/>
          </a:xfrm>
          <a:prstGeom prst="rect">
            <a:avLst/>
          </a:prstGeom>
        </p:spPr>
      </p:pic>
      <p:pic>
        <p:nvPicPr>
          <p:cNvPr id="14" name="Graphic 13">
            <a:extLst>
              <a:ext uri="{FF2B5EF4-FFF2-40B4-BE49-F238E27FC236}">
                <a16:creationId xmlns:a16="http://schemas.microsoft.com/office/drawing/2014/main" id="{7EED3279-CC0E-61EE-5418-A4522220B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7059" y="5428798"/>
            <a:ext cx="968920" cy="439042"/>
          </a:xfrm>
          <a:prstGeom prst="rect">
            <a:avLst/>
          </a:prstGeom>
        </p:spPr>
      </p:pic>
      <p:pic>
        <p:nvPicPr>
          <p:cNvPr id="18" name="Graphic 17">
            <a:extLst>
              <a:ext uri="{FF2B5EF4-FFF2-40B4-BE49-F238E27FC236}">
                <a16:creationId xmlns:a16="http://schemas.microsoft.com/office/drawing/2014/main" id="{A8F06D25-3B31-0E3A-B009-3229509FFC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2318" y="3903169"/>
            <a:ext cx="1535305" cy="1200329"/>
          </a:xfrm>
          <a:prstGeom prst="rect">
            <a:avLst/>
          </a:prstGeom>
        </p:spPr>
      </p:pic>
      <p:pic>
        <p:nvPicPr>
          <p:cNvPr id="19" name="Graphic 18">
            <a:extLst>
              <a:ext uri="{FF2B5EF4-FFF2-40B4-BE49-F238E27FC236}">
                <a16:creationId xmlns:a16="http://schemas.microsoft.com/office/drawing/2014/main" id="{BA1E7635-FBDD-A100-7D17-3C1B0F909F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58712" y="3019944"/>
            <a:ext cx="713589" cy="959515"/>
          </a:xfrm>
          <a:prstGeom prst="rect">
            <a:avLst/>
          </a:prstGeom>
        </p:spPr>
      </p:pic>
      <p:pic>
        <p:nvPicPr>
          <p:cNvPr id="20" name="Graphic 19">
            <a:extLst>
              <a:ext uri="{FF2B5EF4-FFF2-40B4-BE49-F238E27FC236}">
                <a16:creationId xmlns:a16="http://schemas.microsoft.com/office/drawing/2014/main" id="{DACE87DD-9042-53EF-36D9-93FF549F08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1265" y="2866328"/>
            <a:ext cx="860229" cy="1143714"/>
          </a:xfrm>
          <a:prstGeom prst="rect">
            <a:avLst/>
          </a:prstGeom>
        </p:spPr>
      </p:pic>
      <p:pic>
        <p:nvPicPr>
          <p:cNvPr id="21" name="Graphic 20">
            <a:extLst>
              <a:ext uri="{FF2B5EF4-FFF2-40B4-BE49-F238E27FC236}">
                <a16:creationId xmlns:a16="http://schemas.microsoft.com/office/drawing/2014/main" id="{AE7E4B80-1D8A-94F8-6B5A-6C1D092E3DD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423896" y="4178282"/>
            <a:ext cx="860229" cy="827458"/>
          </a:xfrm>
          <a:prstGeom prst="rect">
            <a:avLst/>
          </a:prstGeom>
        </p:spPr>
      </p:pic>
      <p:pic>
        <p:nvPicPr>
          <p:cNvPr id="22" name="Graphic 21">
            <a:extLst>
              <a:ext uri="{FF2B5EF4-FFF2-40B4-BE49-F238E27FC236}">
                <a16:creationId xmlns:a16="http://schemas.microsoft.com/office/drawing/2014/main" id="{A7F6A0DC-C9E7-5082-91F1-7B1B1D13AC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45138" y="4242172"/>
            <a:ext cx="906127" cy="776680"/>
          </a:xfrm>
          <a:prstGeom prst="rect">
            <a:avLst/>
          </a:prstGeom>
        </p:spPr>
      </p:pic>
      <p:pic>
        <p:nvPicPr>
          <p:cNvPr id="23" name="Graphic 22">
            <a:extLst>
              <a:ext uri="{FF2B5EF4-FFF2-40B4-BE49-F238E27FC236}">
                <a16:creationId xmlns:a16="http://schemas.microsoft.com/office/drawing/2014/main" id="{A6BD5E6D-34FC-28AE-2A7D-7E8379AAF5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56569" y="4394269"/>
            <a:ext cx="283264" cy="397842"/>
          </a:xfrm>
          <a:prstGeom prst="rect">
            <a:avLst/>
          </a:prstGeom>
        </p:spPr>
      </p:pic>
      <p:pic>
        <p:nvPicPr>
          <p:cNvPr id="24" name="Graphic 23">
            <a:extLst>
              <a:ext uri="{FF2B5EF4-FFF2-40B4-BE49-F238E27FC236}">
                <a16:creationId xmlns:a16="http://schemas.microsoft.com/office/drawing/2014/main" id="{6C991D2E-FD39-F40B-3B65-0E8C6B810F24}"/>
              </a:ext>
            </a:extLst>
          </p:cNvPr>
          <p:cNvPicPr>
            <a:picLocks noChangeAspect="1"/>
          </p:cNvPicPr>
          <p:nvPr/>
        </p:nvPicPr>
        <p:blipFill>
          <a:blip r:embed="rId14">
            <a:extLst>
              <a:ext uri="{96DAC541-7B7A-43D3-8B79-37D633B846F1}">
                <asvg:svgBlip xmlns:asvg="http://schemas.microsoft.com/office/drawing/2016/SVG/main" r:embed="rId15"/>
              </a:ext>
            </a:extLst>
          </a:blip>
          <a:srcRect b="66481"/>
          <a:stretch/>
        </p:blipFill>
        <p:spPr>
          <a:xfrm>
            <a:off x="3545138" y="4257008"/>
            <a:ext cx="906129" cy="260338"/>
          </a:xfrm>
          <a:prstGeom prst="rect">
            <a:avLst/>
          </a:prstGeom>
        </p:spPr>
      </p:pic>
      <p:pic>
        <p:nvPicPr>
          <p:cNvPr id="25" name="Graphic 24">
            <a:extLst>
              <a:ext uri="{FF2B5EF4-FFF2-40B4-BE49-F238E27FC236}">
                <a16:creationId xmlns:a16="http://schemas.microsoft.com/office/drawing/2014/main" id="{33EBFBD5-DB1F-A1E7-5924-4E808C0AB50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816628" y="4394889"/>
            <a:ext cx="302069" cy="453104"/>
          </a:xfrm>
          <a:prstGeom prst="rect">
            <a:avLst/>
          </a:prstGeom>
        </p:spPr>
      </p:pic>
      <p:pic>
        <p:nvPicPr>
          <p:cNvPr id="26" name="Graphic 25">
            <a:extLst>
              <a:ext uri="{FF2B5EF4-FFF2-40B4-BE49-F238E27FC236}">
                <a16:creationId xmlns:a16="http://schemas.microsoft.com/office/drawing/2014/main" id="{2848B212-BE55-7E00-A36E-CF059153D30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47019" y="4338273"/>
            <a:ext cx="403750" cy="524557"/>
          </a:xfrm>
          <a:prstGeom prst="rect">
            <a:avLst/>
          </a:prstGeom>
        </p:spPr>
      </p:pic>
      <p:sp>
        <p:nvSpPr>
          <p:cNvPr id="32" name="Flowchart: Multidocument 5">
            <a:extLst>
              <a:ext uri="{FF2B5EF4-FFF2-40B4-BE49-F238E27FC236}">
                <a16:creationId xmlns:a16="http://schemas.microsoft.com/office/drawing/2014/main" id="{81DB2FBC-7DD9-E9E7-AF99-6A608A5BC1EE}"/>
              </a:ext>
            </a:extLst>
          </p:cNvPr>
          <p:cNvSpPr/>
          <p:nvPr/>
        </p:nvSpPr>
        <p:spPr>
          <a:xfrm>
            <a:off x="7497867" y="3284565"/>
            <a:ext cx="2077474" cy="1964479"/>
          </a:xfrm>
          <a:prstGeom prst="flowChartMultidocumen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3" name="Arrow: Left 14">
            <a:extLst>
              <a:ext uri="{FF2B5EF4-FFF2-40B4-BE49-F238E27FC236}">
                <a16:creationId xmlns:a16="http://schemas.microsoft.com/office/drawing/2014/main" id="{49112DCB-EE22-1FFB-092C-2148C3CCA6B9}"/>
              </a:ext>
            </a:extLst>
          </p:cNvPr>
          <p:cNvSpPr/>
          <p:nvPr/>
        </p:nvSpPr>
        <p:spPr>
          <a:xfrm>
            <a:off x="6343207" y="4254180"/>
            <a:ext cx="1072297" cy="360040"/>
          </a:xfrm>
          <a:prstGeom prst="leftArrow">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4" name="TextBox 33">
            <a:extLst>
              <a:ext uri="{FF2B5EF4-FFF2-40B4-BE49-F238E27FC236}">
                <a16:creationId xmlns:a16="http://schemas.microsoft.com/office/drawing/2014/main" id="{96A71588-7427-FCD4-126B-E307EE91F533}"/>
              </a:ext>
            </a:extLst>
          </p:cNvPr>
          <p:cNvSpPr txBox="1"/>
          <p:nvPr/>
        </p:nvSpPr>
        <p:spPr>
          <a:xfrm>
            <a:off x="6349186" y="2478776"/>
            <a:ext cx="5637569" cy="523220"/>
          </a:xfrm>
          <a:prstGeom prst="rect">
            <a:avLst/>
          </a:prstGeom>
          <a:noFill/>
        </p:spPr>
        <p:txBody>
          <a:bodyPr wrap="none" rtlCol="0">
            <a:spAutoFit/>
          </a:bodyPr>
          <a:lstStyle/>
          <a:p>
            <a:pPr algn="l"/>
            <a:r>
              <a:rPr lang="en-CA" sz="2800" b="1" dirty="0">
                <a:solidFill>
                  <a:schemeClr val="accent2"/>
                </a:solidFill>
              </a:rPr>
              <a:t>HIV / ANC / Immunization / </a:t>
            </a:r>
            <a:r>
              <a:rPr lang="en-CA" sz="2800" b="1" dirty="0" err="1">
                <a:solidFill>
                  <a:schemeClr val="accent2"/>
                </a:solidFill>
              </a:rPr>
              <a:t>etc</a:t>
            </a:r>
            <a:r>
              <a:rPr lang="en-CA" sz="2800" b="1" dirty="0">
                <a:solidFill>
                  <a:schemeClr val="accent2"/>
                </a:solidFill>
              </a:rPr>
              <a:t>…</a:t>
            </a:r>
          </a:p>
        </p:txBody>
      </p:sp>
      <p:pic>
        <p:nvPicPr>
          <p:cNvPr id="36" name="Picture 35">
            <a:extLst>
              <a:ext uri="{FF2B5EF4-FFF2-40B4-BE49-F238E27FC236}">
                <a16:creationId xmlns:a16="http://schemas.microsoft.com/office/drawing/2014/main" id="{2DA2CE76-F367-3E43-AEFB-AACB3765BDDF}"/>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7998674" y="3959701"/>
            <a:ext cx="745982" cy="745982"/>
          </a:xfrm>
          <a:prstGeom prst="rect">
            <a:avLst/>
          </a:prstGeom>
        </p:spPr>
      </p:pic>
    </p:spTree>
    <p:extLst>
      <p:ext uri="{BB962C8B-B14F-4D97-AF65-F5344CB8AC3E}">
        <p14:creationId xmlns:p14="http://schemas.microsoft.com/office/powerpoint/2010/main" val="15765902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CE518-ECBC-E0A1-D9A4-EBBAF8E846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DF99E8-349B-CD6A-933B-0E1435A3CF56}"/>
              </a:ext>
            </a:extLst>
          </p:cNvPr>
          <p:cNvSpPr>
            <a:spLocks noGrp="1"/>
          </p:cNvSpPr>
          <p:nvPr>
            <p:ph type="sldNum" sz="quarter" idx="12"/>
          </p:nvPr>
        </p:nvSpPr>
        <p:spPr/>
        <p:txBody>
          <a:bodyPr/>
          <a:lstStyle/>
          <a:p>
            <a:fld id="{6734F48E-A456-4E2F-B17E-509464F7A050}" type="slidenum">
              <a:rPr lang="en-CA" smtClean="0"/>
              <a:pPr/>
              <a:t>97</a:t>
            </a:fld>
            <a:endParaRPr lang="en-CA"/>
          </a:p>
        </p:txBody>
      </p:sp>
      <p:sp>
        <p:nvSpPr>
          <p:cNvPr id="2" name="Content Placeholder 2">
            <a:extLst>
              <a:ext uri="{FF2B5EF4-FFF2-40B4-BE49-F238E27FC236}">
                <a16:creationId xmlns:a16="http://schemas.microsoft.com/office/drawing/2014/main" id="{EA362AF8-119F-41D7-D0F3-D16084BDF868}"/>
              </a:ext>
            </a:extLst>
          </p:cNvPr>
          <p:cNvSpPr txBox="1">
            <a:spLocks/>
          </p:cNvSpPr>
          <p:nvPr/>
        </p:nvSpPr>
        <p:spPr>
          <a:xfrm>
            <a:off x="834480" y="1954560"/>
            <a:ext cx="8784976"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a:t>
            </a:r>
            <a:r>
              <a:rPr lang="en-CA" sz="4800" b="1" dirty="0">
                <a:solidFill>
                  <a:schemeClr val="accent5"/>
                </a:solidFill>
                <a:latin typeface="+mn-lt"/>
              </a:rPr>
              <a:t>mandatory</a:t>
            </a:r>
            <a:r>
              <a:rPr lang="en-CA" sz="4800" b="1" dirty="0">
                <a:latin typeface="+mn-lt"/>
              </a:rPr>
              <a:t> digital health </a:t>
            </a:r>
            <a:r>
              <a:rPr lang="en-CA" sz="4800" b="1" dirty="0">
                <a:solidFill>
                  <a:schemeClr val="accent5"/>
                </a:solidFill>
                <a:latin typeface="+mn-lt"/>
              </a:rPr>
              <a:t>“behaviours” </a:t>
            </a:r>
            <a:r>
              <a:rPr lang="en-CA" sz="4800" b="1" dirty="0">
                <a:latin typeface="+mn-lt"/>
              </a:rPr>
              <a:t>are needed to ensure we can </a:t>
            </a:r>
            <a:r>
              <a:rPr lang="en-CA" sz="4800" b="1" dirty="0">
                <a:solidFill>
                  <a:schemeClr val="accent5"/>
                </a:solidFill>
                <a:latin typeface="+mn-lt"/>
              </a:rPr>
              <a:t>capture</a:t>
            </a:r>
            <a:r>
              <a:rPr lang="en-CA" sz="4800" b="1" dirty="0">
                <a:latin typeface="+mn-lt"/>
              </a:rPr>
              <a:t> this health value?</a:t>
            </a:r>
            <a:endParaRPr lang="en-CA" sz="4800" dirty="0">
              <a:latin typeface="+mn-lt"/>
            </a:endParaRPr>
          </a:p>
        </p:txBody>
      </p:sp>
      <p:pic>
        <p:nvPicPr>
          <p:cNvPr id="6" name="Graphic 5">
            <a:extLst>
              <a:ext uri="{FF2B5EF4-FFF2-40B4-BE49-F238E27FC236}">
                <a16:creationId xmlns:a16="http://schemas.microsoft.com/office/drawing/2014/main" id="{46854EDD-8E2F-A726-1B34-9B9CAA323CF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051504" y="3386466"/>
            <a:ext cx="3579084" cy="4268015"/>
          </a:xfrm>
          <a:prstGeom prst="rect">
            <a:avLst/>
          </a:prstGeom>
        </p:spPr>
      </p:pic>
    </p:spTree>
    <p:extLst>
      <p:ext uri="{BB962C8B-B14F-4D97-AF65-F5344CB8AC3E}">
        <p14:creationId xmlns:p14="http://schemas.microsoft.com/office/powerpoint/2010/main" val="37769686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139453BC-2654-39E0-7532-094A512E78BE}"/>
              </a:ext>
            </a:extLst>
          </p:cNvPr>
          <p:cNvSpPr/>
          <p:nvPr/>
        </p:nvSpPr>
        <p:spPr>
          <a:xfrm rot="19442105">
            <a:off x="8727598" y="3836859"/>
            <a:ext cx="3622555" cy="1937635"/>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Cloud 8">
            <a:extLst>
              <a:ext uri="{FF2B5EF4-FFF2-40B4-BE49-F238E27FC236}">
                <a16:creationId xmlns:a16="http://schemas.microsoft.com/office/drawing/2014/main" id="{95A864E6-65D6-D7C9-CC18-4F55ADB3CAB4}"/>
              </a:ext>
            </a:extLst>
          </p:cNvPr>
          <p:cNvSpPr/>
          <p:nvPr/>
        </p:nvSpPr>
        <p:spPr>
          <a:xfrm>
            <a:off x="4575617"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Cloud 9">
            <a:extLst>
              <a:ext uri="{FF2B5EF4-FFF2-40B4-BE49-F238E27FC236}">
                <a16:creationId xmlns:a16="http://schemas.microsoft.com/office/drawing/2014/main" id="{11D7B316-E475-F92D-4664-330444443DD7}"/>
              </a:ext>
            </a:extLst>
          </p:cNvPr>
          <p:cNvSpPr/>
          <p:nvPr/>
        </p:nvSpPr>
        <p:spPr>
          <a:xfrm>
            <a:off x="12417030"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Cloud 10">
            <a:extLst>
              <a:ext uri="{FF2B5EF4-FFF2-40B4-BE49-F238E27FC236}">
                <a16:creationId xmlns:a16="http://schemas.microsoft.com/office/drawing/2014/main" id="{8FA50ED3-D196-AB1C-31F3-2FA3DAB4EAFF}"/>
              </a:ext>
            </a:extLst>
          </p:cNvPr>
          <p:cNvSpPr/>
          <p:nvPr/>
        </p:nvSpPr>
        <p:spPr>
          <a:xfrm>
            <a:off x="4576970" y="6212415"/>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518D52EA-CFDB-8BF0-7E06-B5EB87A9AC3C}"/>
              </a:ext>
            </a:extLst>
          </p:cNvPr>
          <p:cNvSpPr/>
          <p:nvPr/>
        </p:nvSpPr>
        <p:spPr>
          <a:xfrm>
            <a:off x="2202632"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TextBox 3">
            <a:extLst>
              <a:ext uri="{FF2B5EF4-FFF2-40B4-BE49-F238E27FC236}">
                <a16:creationId xmlns:a16="http://schemas.microsoft.com/office/drawing/2014/main" id="{27C6BD00-189D-4AD8-9459-B553FD123174}"/>
              </a:ext>
            </a:extLst>
          </p:cNvPr>
          <p:cNvSpPr txBox="1"/>
          <p:nvPr/>
        </p:nvSpPr>
        <p:spPr>
          <a:xfrm>
            <a:off x="2584188" y="978386"/>
            <a:ext cx="579005"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HIE</a:t>
            </a:r>
          </a:p>
        </p:txBody>
      </p:sp>
      <p:sp>
        <p:nvSpPr>
          <p:cNvPr id="5" name="TextBox 4">
            <a:extLst>
              <a:ext uri="{FF2B5EF4-FFF2-40B4-BE49-F238E27FC236}">
                <a16:creationId xmlns:a16="http://schemas.microsoft.com/office/drawing/2014/main" id="{E948B474-C226-9969-D2B1-D05675A55865}"/>
              </a:ext>
            </a:extLst>
          </p:cNvPr>
          <p:cNvSpPr txBox="1"/>
          <p:nvPr/>
        </p:nvSpPr>
        <p:spPr>
          <a:xfrm>
            <a:off x="4989428" y="978386"/>
            <a:ext cx="579005"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HIE</a:t>
            </a:r>
          </a:p>
        </p:txBody>
      </p:sp>
      <p:sp>
        <p:nvSpPr>
          <p:cNvPr id="6" name="TextBox 5">
            <a:extLst>
              <a:ext uri="{FF2B5EF4-FFF2-40B4-BE49-F238E27FC236}">
                <a16:creationId xmlns:a16="http://schemas.microsoft.com/office/drawing/2014/main" id="{AE0E3AEC-B93E-B324-88CE-3FADF440BFF1}"/>
              </a:ext>
            </a:extLst>
          </p:cNvPr>
          <p:cNvSpPr txBox="1"/>
          <p:nvPr/>
        </p:nvSpPr>
        <p:spPr>
          <a:xfrm>
            <a:off x="12830840" y="978386"/>
            <a:ext cx="579005"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HIE</a:t>
            </a:r>
          </a:p>
        </p:txBody>
      </p:sp>
      <p:sp>
        <p:nvSpPr>
          <p:cNvPr id="7" name="TextBox 6">
            <a:extLst>
              <a:ext uri="{FF2B5EF4-FFF2-40B4-BE49-F238E27FC236}">
                <a16:creationId xmlns:a16="http://schemas.microsoft.com/office/drawing/2014/main" id="{362E7526-8253-C183-FC6D-EA796B5F3522}"/>
              </a:ext>
            </a:extLst>
          </p:cNvPr>
          <p:cNvSpPr txBox="1"/>
          <p:nvPr/>
        </p:nvSpPr>
        <p:spPr>
          <a:xfrm>
            <a:off x="4989427" y="6849954"/>
            <a:ext cx="579005"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HIE</a:t>
            </a:r>
          </a:p>
        </p:txBody>
      </p:sp>
      <p:sp>
        <p:nvSpPr>
          <p:cNvPr id="12" name="TextBox 11">
            <a:extLst>
              <a:ext uri="{FF2B5EF4-FFF2-40B4-BE49-F238E27FC236}">
                <a16:creationId xmlns:a16="http://schemas.microsoft.com/office/drawing/2014/main" id="{1C1DA12A-32E3-A048-4A01-9035B20500B4}"/>
              </a:ext>
            </a:extLst>
          </p:cNvPr>
          <p:cNvSpPr txBox="1"/>
          <p:nvPr/>
        </p:nvSpPr>
        <p:spPr>
          <a:xfrm>
            <a:off x="9835480" y="2273102"/>
            <a:ext cx="826316" cy="461665"/>
          </a:xfrm>
          <a:prstGeom prst="rect">
            <a:avLst/>
          </a:prstGeom>
          <a:noFill/>
        </p:spPr>
        <p:txBody>
          <a:bodyPr wrap="none" rtlCol="0">
            <a:spAutoFit/>
          </a:bodyPr>
          <a:lstStyle/>
          <a:p>
            <a:r>
              <a:rPr lang="en-CA" sz="1200" dirty="0"/>
              <a:t>Ad hoc</a:t>
            </a:r>
          </a:p>
          <a:p>
            <a:r>
              <a:rPr lang="en-CA" sz="1200" dirty="0"/>
              <a:t>encounter</a:t>
            </a:r>
          </a:p>
        </p:txBody>
      </p:sp>
      <p:sp>
        <p:nvSpPr>
          <p:cNvPr id="13" name="TextBox 12">
            <a:extLst>
              <a:ext uri="{FF2B5EF4-FFF2-40B4-BE49-F238E27FC236}">
                <a16:creationId xmlns:a16="http://schemas.microsoft.com/office/drawing/2014/main" id="{24A2B3D7-AE2D-6F6D-E3FC-667492AC04AB}"/>
              </a:ext>
            </a:extLst>
          </p:cNvPr>
          <p:cNvSpPr txBox="1"/>
          <p:nvPr/>
        </p:nvSpPr>
        <p:spPr>
          <a:xfrm>
            <a:off x="5273363" y="1750854"/>
            <a:ext cx="1407758" cy="707886"/>
          </a:xfrm>
          <a:prstGeom prst="rect">
            <a:avLst/>
          </a:prstGeom>
          <a:noFill/>
        </p:spPr>
        <p:txBody>
          <a:bodyPr wrap="none" rtlCol="0">
            <a:spAutoFit/>
          </a:bodyPr>
          <a:lstStyle/>
          <a:p>
            <a:pPr algn="l"/>
            <a:r>
              <a:rPr lang="en-CA" sz="2000" b="1" dirty="0">
                <a:solidFill>
                  <a:schemeClr val="accent2"/>
                </a:solidFill>
              </a:rPr>
              <a:t>ITI-67 </a:t>
            </a:r>
          </a:p>
          <a:p>
            <a:pPr algn="l"/>
            <a:r>
              <a:rPr lang="en-CA" sz="2000" b="1" dirty="0">
                <a:solidFill>
                  <a:schemeClr val="accent2"/>
                </a:solidFill>
              </a:rPr>
              <a:t>ITI-68, IPS</a:t>
            </a:r>
          </a:p>
        </p:txBody>
      </p:sp>
      <p:sp>
        <p:nvSpPr>
          <p:cNvPr id="14" name="TextBox 13">
            <a:extLst>
              <a:ext uri="{FF2B5EF4-FFF2-40B4-BE49-F238E27FC236}">
                <a16:creationId xmlns:a16="http://schemas.microsoft.com/office/drawing/2014/main" id="{98EB1CAF-B84B-0593-6DBC-6E2D431BC3CE}"/>
              </a:ext>
            </a:extLst>
          </p:cNvPr>
          <p:cNvSpPr txBox="1"/>
          <p:nvPr/>
        </p:nvSpPr>
        <p:spPr>
          <a:xfrm>
            <a:off x="2832278" y="1910517"/>
            <a:ext cx="853119" cy="400110"/>
          </a:xfrm>
          <a:prstGeom prst="rect">
            <a:avLst/>
          </a:prstGeom>
          <a:noFill/>
        </p:spPr>
        <p:txBody>
          <a:bodyPr wrap="none" rtlCol="0">
            <a:spAutoFit/>
          </a:bodyPr>
          <a:lstStyle/>
          <a:p>
            <a:pPr algn="l"/>
            <a:r>
              <a:rPr lang="en-CA" sz="2000" b="1" dirty="0">
                <a:solidFill>
                  <a:schemeClr val="accent2"/>
                </a:solidFill>
              </a:rPr>
              <a:t>ITI-78</a:t>
            </a:r>
          </a:p>
        </p:txBody>
      </p:sp>
      <p:sp>
        <p:nvSpPr>
          <p:cNvPr id="15" name="TextBox 14">
            <a:extLst>
              <a:ext uri="{FF2B5EF4-FFF2-40B4-BE49-F238E27FC236}">
                <a16:creationId xmlns:a16="http://schemas.microsoft.com/office/drawing/2014/main" id="{1CD157E0-319F-CB59-454F-9B4CEC09BD88}"/>
              </a:ext>
            </a:extLst>
          </p:cNvPr>
          <p:cNvSpPr txBox="1"/>
          <p:nvPr/>
        </p:nvSpPr>
        <p:spPr>
          <a:xfrm>
            <a:off x="5261545" y="5818852"/>
            <a:ext cx="853119" cy="400110"/>
          </a:xfrm>
          <a:prstGeom prst="rect">
            <a:avLst/>
          </a:prstGeom>
          <a:noFill/>
        </p:spPr>
        <p:txBody>
          <a:bodyPr wrap="none" rtlCol="0">
            <a:spAutoFit/>
          </a:bodyPr>
          <a:lstStyle/>
          <a:p>
            <a:pPr algn="l"/>
            <a:r>
              <a:rPr lang="en-CA" sz="2000" b="1" dirty="0">
                <a:solidFill>
                  <a:schemeClr val="accent2"/>
                </a:solidFill>
              </a:rPr>
              <a:t>ITI-93</a:t>
            </a:r>
          </a:p>
        </p:txBody>
      </p:sp>
      <p:sp>
        <p:nvSpPr>
          <p:cNvPr id="16" name="TextBox 15">
            <a:extLst>
              <a:ext uri="{FF2B5EF4-FFF2-40B4-BE49-F238E27FC236}">
                <a16:creationId xmlns:a16="http://schemas.microsoft.com/office/drawing/2014/main" id="{F003ECD0-5690-32B4-DB84-582B7BC70B36}"/>
              </a:ext>
            </a:extLst>
          </p:cNvPr>
          <p:cNvSpPr txBox="1"/>
          <p:nvPr/>
        </p:nvSpPr>
        <p:spPr>
          <a:xfrm>
            <a:off x="13337033" y="1411858"/>
            <a:ext cx="1454244" cy="1323439"/>
          </a:xfrm>
          <a:prstGeom prst="rect">
            <a:avLst/>
          </a:prstGeom>
          <a:noFill/>
        </p:spPr>
        <p:txBody>
          <a:bodyPr wrap="none" rtlCol="0">
            <a:spAutoFit/>
          </a:bodyPr>
          <a:lstStyle/>
          <a:p>
            <a:pPr algn="l"/>
            <a:r>
              <a:rPr lang="en-CA" sz="2000" b="1" dirty="0">
                <a:solidFill>
                  <a:schemeClr val="accent2"/>
                </a:solidFill>
              </a:rPr>
              <a:t>ITI-65</a:t>
            </a:r>
          </a:p>
          <a:p>
            <a:pPr algn="l"/>
            <a:r>
              <a:rPr lang="en-CA" sz="2000" b="1" dirty="0">
                <a:solidFill>
                  <a:schemeClr val="accent2"/>
                </a:solidFill>
              </a:rPr>
              <a:t>Encounter</a:t>
            </a:r>
          </a:p>
          <a:p>
            <a:pPr algn="l"/>
            <a:r>
              <a:rPr lang="en-CA" sz="2000" b="1" dirty="0">
                <a:solidFill>
                  <a:schemeClr val="accent2"/>
                </a:solidFill>
              </a:rPr>
              <a:t>IPS</a:t>
            </a:r>
          </a:p>
          <a:p>
            <a:pPr algn="l"/>
            <a:endParaRPr lang="en-CA" sz="2000" b="1" dirty="0">
              <a:solidFill>
                <a:schemeClr val="accent2"/>
              </a:solidFill>
            </a:endParaRPr>
          </a:p>
        </p:txBody>
      </p:sp>
      <p:sp>
        <p:nvSpPr>
          <p:cNvPr id="17" name="Oval 16">
            <a:extLst>
              <a:ext uri="{FF2B5EF4-FFF2-40B4-BE49-F238E27FC236}">
                <a16:creationId xmlns:a16="http://schemas.microsoft.com/office/drawing/2014/main" id="{0726F4E8-5C27-6C42-6896-07E54AA8648E}"/>
              </a:ext>
            </a:extLst>
          </p:cNvPr>
          <p:cNvSpPr/>
          <p:nvPr/>
        </p:nvSpPr>
        <p:spPr>
          <a:xfrm>
            <a:off x="2364847"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7</a:t>
            </a:r>
          </a:p>
        </p:txBody>
      </p:sp>
      <p:sp>
        <p:nvSpPr>
          <p:cNvPr id="18" name="Oval 17">
            <a:extLst>
              <a:ext uri="{FF2B5EF4-FFF2-40B4-BE49-F238E27FC236}">
                <a16:creationId xmlns:a16="http://schemas.microsoft.com/office/drawing/2014/main" id="{369145E8-CC5D-9056-0758-1F2F921ACEF5}"/>
              </a:ext>
            </a:extLst>
          </p:cNvPr>
          <p:cNvSpPr/>
          <p:nvPr/>
        </p:nvSpPr>
        <p:spPr>
          <a:xfrm>
            <a:off x="4273505" y="5823498"/>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3</a:t>
            </a:r>
          </a:p>
        </p:txBody>
      </p:sp>
      <p:sp>
        <p:nvSpPr>
          <p:cNvPr id="19" name="Oval 18">
            <a:extLst>
              <a:ext uri="{FF2B5EF4-FFF2-40B4-BE49-F238E27FC236}">
                <a16:creationId xmlns:a16="http://schemas.microsoft.com/office/drawing/2014/main" id="{6A52E73E-64C8-14EC-D30D-4781D760C895}"/>
              </a:ext>
            </a:extLst>
          </p:cNvPr>
          <p:cNvSpPr/>
          <p:nvPr/>
        </p:nvSpPr>
        <p:spPr>
          <a:xfrm>
            <a:off x="4762646" y="5828813"/>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4</a:t>
            </a:r>
          </a:p>
        </p:txBody>
      </p:sp>
      <p:sp>
        <p:nvSpPr>
          <p:cNvPr id="20" name="Oval 19">
            <a:extLst>
              <a:ext uri="{FF2B5EF4-FFF2-40B4-BE49-F238E27FC236}">
                <a16:creationId xmlns:a16="http://schemas.microsoft.com/office/drawing/2014/main" id="{2D576932-6FB1-BE0A-291C-ADEB1996CD66}"/>
              </a:ext>
            </a:extLst>
          </p:cNvPr>
          <p:cNvSpPr/>
          <p:nvPr/>
        </p:nvSpPr>
        <p:spPr>
          <a:xfrm>
            <a:off x="4762646"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8</a:t>
            </a:r>
          </a:p>
        </p:txBody>
      </p:sp>
      <p:sp>
        <p:nvSpPr>
          <p:cNvPr id="22" name="TextBox 21">
            <a:extLst>
              <a:ext uri="{FF2B5EF4-FFF2-40B4-BE49-F238E27FC236}">
                <a16:creationId xmlns:a16="http://schemas.microsoft.com/office/drawing/2014/main" id="{B8C2A112-D148-418A-23A5-F957B12F8616}"/>
              </a:ext>
            </a:extLst>
          </p:cNvPr>
          <p:cNvSpPr txBox="1"/>
          <p:nvPr/>
        </p:nvSpPr>
        <p:spPr>
          <a:xfrm>
            <a:off x="10118" y="2890664"/>
            <a:ext cx="824713" cy="461665"/>
          </a:xfrm>
          <a:prstGeom prst="rect">
            <a:avLst/>
          </a:prstGeom>
          <a:noFill/>
        </p:spPr>
        <p:txBody>
          <a:bodyPr wrap="none" rtlCol="0">
            <a:spAutoFit/>
          </a:bodyPr>
          <a:lstStyle/>
          <a:p>
            <a:pPr algn="l"/>
            <a:r>
              <a:rPr lang="en-CA" sz="1200" dirty="0"/>
              <a:t>Encounter</a:t>
            </a:r>
          </a:p>
          <a:p>
            <a:pPr algn="l"/>
            <a:r>
              <a:rPr lang="en-CA" sz="1200" dirty="0"/>
              <a:t>Start</a:t>
            </a:r>
          </a:p>
        </p:txBody>
      </p:sp>
      <p:sp>
        <p:nvSpPr>
          <p:cNvPr id="23" name="TextBox 22">
            <a:extLst>
              <a:ext uri="{FF2B5EF4-FFF2-40B4-BE49-F238E27FC236}">
                <a16:creationId xmlns:a16="http://schemas.microsoft.com/office/drawing/2014/main" id="{976276B1-29C6-C265-E1B3-DA8279902546}"/>
              </a:ext>
            </a:extLst>
          </p:cNvPr>
          <p:cNvSpPr txBox="1"/>
          <p:nvPr/>
        </p:nvSpPr>
        <p:spPr>
          <a:xfrm>
            <a:off x="13794290" y="2890664"/>
            <a:ext cx="824713" cy="461665"/>
          </a:xfrm>
          <a:prstGeom prst="rect">
            <a:avLst/>
          </a:prstGeom>
          <a:noFill/>
        </p:spPr>
        <p:txBody>
          <a:bodyPr wrap="none" rtlCol="0">
            <a:spAutoFit/>
          </a:bodyPr>
          <a:lstStyle/>
          <a:p>
            <a:pPr algn="r"/>
            <a:r>
              <a:rPr lang="en-CA" sz="1200" dirty="0"/>
              <a:t>Encounter</a:t>
            </a:r>
          </a:p>
          <a:p>
            <a:pPr algn="r"/>
            <a:r>
              <a:rPr lang="en-CA" sz="1200" dirty="0"/>
              <a:t>End</a:t>
            </a:r>
          </a:p>
        </p:txBody>
      </p:sp>
      <p:sp>
        <p:nvSpPr>
          <p:cNvPr id="24" name="TextBox 23">
            <a:extLst>
              <a:ext uri="{FF2B5EF4-FFF2-40B4-BE49-F238E27FC236}">
                <a16:creationId xmlns:a16="http://schemas.microsoft.com/office/drawing/2014/main" id="{C235BDCE-62A4-6AF1-3DFF-4946A61929B3}"/>
              </a:ext>
            </a:extLst>
          </p:cNvPr>
          <p:cNvSpPr txBox="1"/>
          <p:nvPr/>
        </p:nvSpPr>
        <p:spPr>
          <a:xfrm>
            <a:off x="8507062" y="3196802"/>
            <a:ext cx="1200970" cy="461665"/>
          </a:xfrm>
          <a:prstGeom prst="rect">
            <a:avLst/>
          </a:prstGeom>
          <a:noFill/>
        </p:spPr>
        <p:txBody>
          <a:bodyPr wrap="none" rtlCol="0">
            <a:spAutoFit/>
          </a:bodyPr>
          <a:lstStyle/>
          <a:p>
            <a:pPr algn="r"/>
            <a:r>
              <a:rPr lang="en-CA" sz="1200" dirty="0"/>
              <a:t>Guideline-based</a:t>
            </a:r>
          </a:p>
          <a:p>
            <a:pPr algn="r"/>
            <a:r>
              <a:rPr lang="en-CA" sz="1200" dirty="0"/>
              <a:t>encounter</a:t>
            </a:r>
          </a:p>
        </p:txBody>
      </p:sp>
      <p:sp>
        <p:nvSpPr>
          <p:cNvPr id="25" name="TextBox 24">
            <a:extLst>
              <a:ext uri="{FF2B5EF4-FFF2-40B4-BE49-F238E27FC236}">
                <a16:creationId xmlns:a16="http://schemas.microsoft.com/office/drawing/2014/main" id="{C2DCEA5C-9D86-4B16-AFD1-372AAC4C7B3D}"/>
              </a:ext>
            </a:extLst>
          </p:cNvPr>
          <p:cNvSpPr txBox="1"/>
          <p:nvPr/>
        </p:nvSpPr>
        <p:spPr>
          <a:xfrm>
            <a:off x="8664221" y="4485873"/>
            <a:ext cx="1043811" cy="276999"/>
          </a:xfrm>
          <a:prstGeom prst="rect">
            <a:avLst/>
          </a:prstGeom>
          <a:noFill/>
        </p:spPr>
        <p:txBody>
          <a:bodyPr wrap="none" rtlCol="0">
            <a:spAutoFit/>
          </a:bodyPr>
          <a:lstStyle/>
          <a:p>
            <a:pPr algn="r"/>
            <a:r>
              <a:rPr lang="en-CA" sz="1200" dirty="0"/>
              <a:t>CCG Available</a:t>
            </a:r>
          </a:p>
        </p:txBody>
      </p:sp>
      <p:sp>
        <p:nvSpPr>
          <p:cNvPr id="26" name="TextBox 25">
            <a:extLst>
              <a:ext uri="{FF2B5EF4-FFF2-40B4-BE49-F238E27FC236}">
                <a16:creationId xmlns:a16="http://schemas.microsoft.com/office/drawing/2014/main" id="{58A76AFF-2C74-0EEA-4BEB-8DBC21419F7B}"/>
              </a:ext>
            </a:extLst>
          </p:cNvPr>
          <p:cNvSpPr txBox="1"/>
          <p:nvPr/>
        </p:nvSpPr>
        <p:spPr>
          <a:xfrm>
            <a:off x="2615685" y="3356578"/>
            <a:ext cx="1444883" cy="461665"/>
          </a:xfrm>
          <a:prstGeom prst="rect">
            <a:avLst/>
          </a:prstGeom>
          <a:noFill/>
        </p:spPr>
        <p:txBody>
          <a:bodyPr wrap="none" rtlCol="0">
            <a:spAutoFit/>
          </a:bodyPr>
          <a:lstStyle/>
          <a:p>
            <a:pPr algn="r"/>
            <a:r>
              <a:rPr lang="en-CA" sz="1200" dirty="0"/>
              <a:t>Patient ID not found</a:t>
            </a:r>
          </a:p>
          <a:p>
            <a:pPr algn="r"/>
            <a:r>
              <a:rPr lang="en-CA" sz="1200" dirty="0"/>
              <a:t>or edits needed</a:t>
            </a:r>
          </a:p>
        </p:txBody>
      </p:sp>
      <p:sp>
        <p:nvSpPr>
          <p:cNvPr id="27" name="TextBox 26">
            <a:extLst>
              <a:ext uri="{FF2B5EF4-FFF2-40B4-BE49-F238E27FC236}">
                <a16:creationId xmlns:a16="http://schemas.microsoft.com/office/drawing/2014/main" id="{965C150A-8ECF-57DB-C093-6817AC25AF17}"/>
              </a:ext>
            </a:extLst>
          </p:cNvPr>
          <p:cNvSpPr txBox="1"/>
          <p:nvPr/>
        </p:nvSpPr>
        <p:spPr>
          <a:xfrm>
            <a:off x="7012456" y="3352328"/>
            <a:ext cx="674415" cy="461665"/>
          </a:xfrm>
          <a:prstGeom prst="rect">
            <a:avLst/>
          </a:prstGeom>
          <a:noFill/>
        </p:spPr>
        <p:txBody>
          <a:bodyPr wrap="none" rtlCol="0">
            <a:spAutoFit/>
          </a:bodyPr>
          <a:lstStyle/>
          <a:p>
            <a:r>
              <a:rPr lang="en-CA" sz="1200" dirty="0"/>
              <a:t>New ID </a:t>
            </a:r>
          </a:p>
          <a:p>
            <a:r>
              <a:rPr lang="en-CA" sz="1200" dirty="0"/>
              <a:t>created</a:t>
            </a:r>
          </a:p>
        </p:txBody>
      </p:sp>
      <p:sp>
        <p:nvSpPr>
          <p:cNvPr id="28" name="TextBox 27">
            <a:extLst>
              <a:ext uri="{FF2B5EF4-FFF2-40B4-BE49-F238E27FC236}">
                <a16:creationId xmlns:a16="http://schemas.microsoft.com/office/drawing/2014/main" id="{BE1307DB-1CE6-14C1-0F1C-A44FED55BCAB}"/>
              </a:ext>
            </a:extLst>
          </p:cNvPr>
          <p:cNvSpPr txBox="1"/>
          <p:nvPr/>
        </p:nvSpPr>
        <p:spPr>
          <a:xfrm>
            <a:off x="5273363" y="3352329"/>
            <a:ext cx="863506" cy="461665"/>
          </a:xfrm>
          <a:prstGeom prst="rect">
            <a:avLst/>
          </a:prstGeom>
          <a:noFill/>
        </p:spPr>
        <p:txBody>
          <a:bodyPr wrap="none" rtlCol="0">
            <a:spAutoFit/>
          </a:bodyPr>
          <a:lstStyle/>
          <a:p>
            <a:r>
              <a:rPr lang="en-CA" sz="1200" dirty="0"/>
              <a:t>existing ID </a:t>
            </a:r>
          </a:p>
          <a:p>
            <a:r>
              <a:rPr lang="en-CA" sz="1200" dirty="0"/>
              <a:t>edited</a:t>
            </a:r>
          </a:p>
        </p:txBody>
      </p:sp>
      <p:pic>
        <p:nvPicPr>
          <p:cNvPr id="31" name="Graphic 30">
            <a:extLst>
              <a:ext uri="{FF2B5EF4-FFF2-40B4-BE49-F238E27FC236}">
                <a16:creationId xmlns:a16="http://schemas.microsoft.com/office/drawing/2014/main" id="{79D0A97D-14CA-9DEE-4601-6E727061F3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2823"/>
            <a:ext cx="14630400" cy="5663953"/>
          </a:xfrm>
          <a:prstGeom prst="rect">
            <a:avLst/>
          </a:prstGeom>
        </p:spPr>
      </p:pic>
      <p:sp>
        <p:nvSpPr>
          <p:cNvPr id="30" name="Oval 29">
            <a:extLst>
              <a:ext uri="{FF2B5EF4-FFF2-40B4-BE49-F238E27FC236}">
                <a16:creationId xmlns:a16="http://schemas.microsoft.com/office/drawing/2014/main" id="{A3085DF5-9125-0EC2-99F6-C2B3ADE945FB}"/>
              </a:ext>
            </a:extLst>
          </p:cNvPr>
          <p:cNvSpPr/>
          <p:nvPr/>
        </p:nvSpPr>
        <p:spPr>
          <a:xfrm>
            <a:off x="12635129"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9</a:t>
            </a:r>
          </a:p>
        </p:txBody>
      </p:sp>
      <p:sp>
        <p:nvSpPr>
          <p:cNvPr id="21" name="Oval 20">
            <a:extLst>
              <a:ext uri="{FF2B5EF4-FFF2-40B4-BE49-F238E27FC236}">
                <a16:creationId xmlns:a16="http://schemas.microsoft.com/office/drawing/2014/main" id="{920C9352-2E06-4266-40B0-4224CA6D4A19}"/>
              </a:ext>
            </a:extLst>
          </p:cNvPr>
          <p:cNvSpPr/>
          <p:nvPr/>
        </p:nvSpPr>
        <p:spPr>
          <a:xfrm>
            <a:off x="11728468" y="4254041"/>
            <a:ext cx="432048" cy="427645"/>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9</a:t>
            </a:r>
          </a:p>
        </p:txBody>
      </p:sp>
      <p:sp>
        <p:nvSpPr>
          <p:cNvPr id="2" name="Oval 1">
            <a:extLst>
              <a:ext uri="{FF2B5EF4-FFF2-40B4-BE49-F238E27FC236}">
                <a16:creationId xmlns:a16="http://schemas.microsoft.com/office/drawing/2014/main" id="{A05A4AB8-CBFA-DF2E-3B72-0CD80DF24688}"/>
              </a:ext>
            </a:extLst>
          </p:cNvPr>
          <p:cNvSpPr/>
          <p:nvPr/>
        </p:nvSpPr>
        <p:spPr>
          <a:xfrm>
            <a:off x="12225389" y="4254041"/>
            <a:ext cx="543153" cy="427645"/>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17</a:t>
            </a:r>
          </a:p>
        </p:txBody>
      </p:sp>
      <p:cxnSp>
        <p:nvCxnSpPr>
          <p:cNvPr id="33" name="Connector: Elbow 32">
            <a:extLst>
              <a:ext uri="{FF2B5EF4-FFF2-40B4-BE49-F238E27FC236}">
                <a16:creationId xmlns:a16="http://schemas.microsoft.com/office/drawing/2014/main" id="{2D9FDDA9-991A-2C80-A451-160E7C5E9154}"/>
              </a:ext>
            </a:extLst>
          </p:cNvPr>
          <p:cNvCxnSpPr>
            <a:cxnSpLocks/>
            <a:stCxn id="2" idx="6"/>
            <a:endCxn id="21" idx="2"/>
          </p:cNvCxnSpPr>
          <p:nvPr/>
        </p:nvCxnSpPr>
        <p:spPr>
          <a:xfrm flipH="1">
            <a:off x="11728468" y="4467864"/>
            <a:ext cx="1040074" cy="12700"/>
          </a:xfrm>
          <a:prstGeom prst="bentConnector5">
            <a:avLst>
              <a:gd name="adj1" fmla="val -21979"/>
              <a:gd name="adj2" fmla="val 3483646"/>
              <a:gd name="adj3" fmla="val 121979"/>
            </a:avLst>
          </a:prstGeom>
          <a:ln>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BFFA48D-6D95-CA0B-8EDF-C1D9322D0828}"/>
              </a:ext>
            </a:extLst>
          </p:cNvPr>
          <p:cNvSpPr txBox="1"/>
          <p:nvPr/>
        </p:nvSpPr>
        <p:spPr>
          <a:xfrm>
            <a:off x="7686871" y="6946776"/>
            <a:ext cx="5219955" cy="400110"/>
          </a:xfrm>
          <a:prstGeom prst="rect">
            <a:avLst/>
          </a:prstGeom>
          <a:noFill/>
        </p:spPr>
        <p:txBody>
          <a:bodyPr wrap="none" rtlCol="0">
            <a:spAutoFit/>
          </a:bodyPr>
          <a:lstStyle/>
          <a:p>
            <a:pPr algn="l"/>
            <a:r>
              <a:rPr lang="en-CA" sz="2000" dirty="0">
                <a:solidFill>
                  <a:schemeClr val="tx2"/>
                </a:solidFill>
              </a:rPr>
              <a:t>Use this slide to edit the PNG graphic, if needed.</a:t>
            </a:r>
          </a:p>
        </p:txBody>
      </p:sp>
    </p:spTree>
    <p:extLst>
      <p:ext uri="{BB962C8B-B14F-4D97-AF65-F5344CB8AC3E}">
        <p14:creationId xmlns:p14="http://schemas.microsoft.com/office/powerpoint/2010/main" val="18366269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139453BC-2654-39E0-7532-094A512E78BE}"/>
              </a:ext>
            </a:extLst>
          </p:cNvPr>
          <p:cNvSpPr/>
          <p:nvPr/>
        </p:nvSpPr>
        <p:spPr>
          <a:xfrm rot="19442105">
            <a:off x="8727598" y="3836859"/>
            <a:ext cx="3622555" cy="1937635"/>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Cloud 8">
            <a:extLst>
              <a:ext uri="{FF2B5EF4-FFF2-40B4-BE49-F238E27FC236}">
                <a16:creationId xmlns:a16="http://schemas.microsoft.com/office/drawing/2014/main" id="{95A864E6-65D6-D7C9-CC18-4F55ADB3CAB4}"/>
              </a:ext>
            </a:extLst>
          </p:cNvPr>
          <p:cNvSpPr/>
          <p:nvPr/>
        </p:nvSpPr>
        <p:spPr>
          <a:xfrm>
            <a:off x="4575617"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Cloud 9">
            <a:extLst>
              <a:ext uri="{FF2B5EF4-FFF2-40B4-BE49-F238E27FC236}">
                <a16:creationId xmlns:a16="http://schemas.microsoft.com/office/drawing/2014/main" id="{11D7B316-E475-F92D-4664-330444443DD7}"/>
              </a:ext>
            </a:extLst>
          </p:cNvPr>
          <p:cNvSpPr/>
          <p:nvPr/>
        </p:nvSpPr>
        <p:spPr>
          <a:xfrm>
            <a:off x="12417030"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Cloud 10">
            <a:extLst>
              <a:ext uri="{FF2B5EF4-FFF2-40B4-BE49-F238E27FC236}">
                <a16:creationId xmlns:a16="http://schemas.microsoft.com/office/drawing/2014/main" id="{8FA50ED3-D196-AB1C-31F3-2FA3DAB4EAFF}"/>
              </a:ext>
            </a:extLst>
          </p:cNvPr>
          <p:cNvSpPr/>
          <p:nvPr/>
        </p:nvSpPr>
        <p:spPr>
          <a:xfrm>
            <a:off x="4576970" y="6212415"/>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518D52EA-CFDB-8BF0-7E06-B5EB87A9AC3C}"/>
              </a:ext>
            </a:extLst>
          </p:cNvPr>
          <p:cNvSpPr/>
          <p:nvPr/>
        </p:nvSpPr>
        <p:spPr>
          <a:xfrm>
            <a:off x="2202632"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TextBox 3">
            <a:extLst>
              <a:ext uri="{FF2B5EF4-FFF2-40B4-BE49-F238E27FC236}">
                <a16:creationId xmlns:a16="http://schemas.microsoft.com/office/drawing/2014/main" id="{27C6BD00-189D-4AD8-9459-B553FD123174}"/>
              </a:ext>
            </a:extLst>
          </p:cNvPr>
          <p:cNvSpPr txBox="1"/>
          <p:nvPr/>
        </p:nvSpPr>
        <p:spPr>
          <a:xfrm>
            <a:off x="2584188" y="978386"/>
            <a:ext cx="579005"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HIE</a:t>
            </a:r>
          </a:p>
        </p:txBody>
      </p:sp>
      <p:sp>
        <p:nvSpPr>
          <p:cNvPr id="5" name="TextBox 4">
            <a:extLst>
              <a:ext uri="{FF2B5EF4-FFF2-40B4-BE49-F238E27FC236}">
                <a16:creationId xmlns:a16="http://schemas.microsoft.com/office/drawing/2014/main" id="{E948B474-C226-9969-D2B1-D05675A55865}"/>
              </a:ext>
            </a:extLst>
          </p:cNvPr>
          <p:cNvSpPr txBox="1"/>
          <p:nvPr/>
        </p:nvSpPr>
        <p:spPr>
          <a:xfrm>
            <a:off x="4989428" y="978386"/>
            <a:ext cx="579005"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HIE</a:t>
            </a:r>
          </a:p>
        </p:txBody>
      </p:sp>
      <p:sp>
        <p:nvSpPr>
          <p:cNvPr id="6" name="TextBox 5">
            <a:extLst>
              <a:ext uri="{FF2B5EF4-FFF2-40B4-BE49-F238E27FC236}">
                <a16:creationId xmlns:a16="http://schemas.microsoft.com/office/drawing/2014/main" id="{AE0E3AEC-B93E-B324-88CE-3FADF440BFF1}"/>
              </a:ext>
            </a:extLst>
          </p:cNvPr>
          <p:cNvSpPr txBox="1"/>
          <p:nvPr/>
        </p:nvSpPr>
        <p:spPr>
          <a:xfrm>
            <a:off x="12830840" y="978386"/>
            <a:ext cx="579005"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HIE</a:t>
            </a:r>
          </a:p>
        </p:txBody>
      </p:sp>
      <p:sp>
        <p:nvSpPr>
          <p:cNvPr id="7" name="TextBox 6">
            <a:extLst>
              <a:ext uri="{FF2B5EF4-FFF2-40B4-BE49-F238E27FC236}">
                <a16:creationId xmlns:a16="http://schemas.microsoft.com/office/drawing/2014/main" id="{362E7526-8253-C183-FC6D-EA796B5F3522}"/>
              </a:ext>
            </a:extLst>
          </p:cNvPr>
          <p:cNvSpPr txBox="1"/>
          <p:nvPr/>
        </p:nvSpPr>
        <p:spPr>
          <a:xfrm>
            <a:off x="4989427" y="6849954"/>
            <a:ext cx="579005" cy="400110"/>
          </a:xfrm>
          <a:prstGeom prst="rect">
            <a:avLst/>
          </a:prstGeom>
          <a:noFill/>
        </p:spPr>
        <p:txBody>
          <a:bodyPr wrap="none" rtlCol="0">
            <a:spAutoFit/>
          </a:bodyPr>
          <a:lstStyle/>
          <a:p>
            <a:pPr algn="l"/>
            <a:r>
              <a:rPr lang="en-CA" sz="2000" b="1" dirty="0">
                <a:solidFill>
                  <a:schemeClr val="accent5"/>
                </a:solidFill>
                <a:latin typeface="Andes Bold" panose="02000000000000000000" pitchFamily="2" charset="0"/>
              </a:rPr>
              <a:t>HIE</a:t>
            </a:r>
          </a:p>
        </p:txBody>
      </p:sp>
      <p:sp>
        <p:nvSpPr>
          <p:cNvPr id="12" name="TextBox 11">
            <a:extLst>
              <a:ext uri="{FF2B5EF4-FFF2-40B4-BE49-F238E27FC236}">
                <a16:creationId xmlns:a16="http://schemas.microsoft.com/office/drawing/2014/main" id="{1C1DA12A-32E3-A048-4A01-9035B20500B4}"/>
              </a:ext>
            </a:extLst>
          </p:cNvPr>
          <p:cNvSpPr txBox="1"/>
          <p:nvPr/>
        </p:nvSpPr>
        <p:spPr>
          <a:xfrm>
            <a:off x="9835480" y="2273102"/>
            <a:ext cx="826316" cy="461665"/>
          </a:xfrm>
          <a:prstGeom prst="rect">
            <a:avLst/>
          </a:prstGeom>
          <a:noFill/>
        </p:spPr>
        <p:txBody>
          <a:bodyPr wrap="none" rtlCol="0">
            <a:spAutoFit/>
          </a:bodyPr>
          <a:lstStyle/>
          <a:p>
            <a:r>
              <a:rPr lang="en-CA" sz="1200" dirty="0"/>
              <a:t>Ad hoc</a:t>
            </a:r>
          </a:p>
          <a:p>
            <a:r>
              <a:rPr lang="en-CA" sz="1200" dirty="0"/>
              <a:t>encounter</a:t>
            </a:r>
          </a:p>
        </p:txBody>
      </p:sp>
      <p:sp>
        <p:nvSpPr>
          <p:cNvPr id="13" name="TextBox 12">
            <a:extLst>
              <a:ext uri="{FF2B5EF4-FFF2-40B4-BE49-F238E27FC236}">
                <a16:creationId xmlns:a16="http://schemas.microsoft.com/office/drawing/2014/main" id="{24A2B3D7-AE2D-6F6D-E3FC-667492AC04AB}"/>
              </a:ext>
            </a:extLst>
          </p:cNvPr>
          <p:cNvSpPr txBox="1"/>
          <p:nvPr/>
        </p:nvSpPr>
        <p:spPr>
          <a:xfrm>
            <a:off x="5273363" y="1750854"/>
            <a:ext cx="1407758" cy="707886"/>
          </a:xfrm>
          <a:prstGeom prst="rect">
            <a:avLst/>
          </a:prstGeom>
          <a:noFill/>
        </p:spPr>
        <p:txBody>
          <a:bodyPr wrap="none" rtlCol="0">
            <a:spAutoFit/>
          </a:bodyPr>
          <a:lstStyle/>
          <a:p>
            <a:pPr algn="l"/>
            <a:r>
              <a:rPr lang="en-CA" sz="2000" b="1" dirty="0">
                <a:solidFill>
                  <a:schemeClr val="accent2"/>
                </a:solidFill>
              </a:rPr>
              <a:t>ITI-67 </a:t>
            </a:r>
          </a:p>
          <a:p>
            <a:pPr algn="l"/>
            <a:r>
              <a:rPr lang="en-CA" sz="2000" b="1" dirty="0">
                <a:solidFill>
                  <a:schemeClr val="accent2"/>
                </a:solidFill>
              </a:rPr>
              <a:t>ITI-68, IPS</a:t>
            </a:r>
          </a:p>
        </p:txBody>
      </p:sp>
      <p:sp>
        <p:nvSpPr>
          <p:cNvPr id="14" name="TextBox 13">
            <a:extLst>
              <a:ext uri="{FF2B5EF4-FFF2-40B4-BE49-F238E27FC236}">
                <a16:creationId xmlns:a16="http://schemas.microsoft.com/office/drawing/2014/main" id="{98EB1CAF-B84B-0593-6DBC-6E2D431BC3CE}"/>
              </a:ext>
            </a:extLst>
          </p:cNvPr>
          <p:cNvSpPr txBox="1"/>
          <p:nvPr/>
        </p:nvSpPr>
        <p:spPr>
          <a:xfrm>
            <a:off x="2832278" y="1910517"/>
            <a:ext cx="853119" cy="400110"/>
          </a:xfrm>
          <a:prstGeom prst="rect">
            <a:avLst/>
          </a:prstGeom>
          <a:noFill/>
        </p:spPr>
        <p:txBody>
          <a:bodyPr wrap="none" rtlCol="0">
            <a:spAutoFit/>
          </a:bodyPr>
          <a:lstStyle/>
          <a:p>
            <a:pPr algn="l"/>
            <a:r>
              <a:rPr lang="en-CA" sz="2000" b="1" dirty="0">
                <a:solidFill>
                  <a:schemeClr val="accent2"/>
                </a:solidFill>
              </a:rPr>
              <a:t>ITI-78</a:t>
            </a:r>
          </a:p>
        </p:txBody>
      </p:sp>
      <p:sp>
        <p:nvSpPr>
          <p:cNvPr id="15" name="TextBox 14">
            <a:extLst>
              <a:ext uri="{FF2B5EF4-FFF2-40B4-BE49-F238E27FC236}">
                <a16:creationId xmlns:a16="http://schemas.microsoft.com/office/drawing/2014/main" id="{1CD157E0-319F-CB59-454F-9B4CEC09BD88}"/>
              </a:ext>
            </a:extLst>
          </p:cNvPr>
          <p:cNvSpPr txBox="1"/>
          <p:nvPr/>
        </p:nvSpPr>
        <p:spPr>
          <a:xfrm>
            <a:off x="5261545" y="5818852"/>
            <a:ext cx="853119" cy="400110"/>
          </a:xfrm>
          <a:prstGeom prst="rect">
            <a:avLst/>
          </a:prstGeom>
          <a:noFill/>
        </p:spPr>
        <p:txBody>
          <a:bodyPr wrap="none" rtlCol="0">
            <a:spAutoFit/>
          </a:bodyPr>
          <a:lstStyle/>
          <a:p>
            <a:pPr algn="l"/>
            <a:r>
              <a:rPr lang="en-CA" sz="2000" b="1" dirty="0">
                <a:solidFill>
                  <a:schemeClr val="accent2"/>
                </a:solidFill>
              </a:rPr>
              <a:t>ITI-93</a:t>
            </a:r>
          </a:p>
        </p:txBody>
      </p:sp>
      <p:sp>
        <p:nvSpPr>
          <p:cNvPr id="16" name="TextBox 15">
            <a:extLst>
              <a:ext uri="{FF2B5EF4-FFF2-40B4-BE49-F238E27FC236}">
                <a16:creationId xmlns:a16="http://schemas.microsoft.com/office/drawing/2014/main" id="{F003ECD0-5690-32B4-DB84-582B7BC70B36}"/>
              </a:ext>
            </a:extLst>
          </p:cNvPr>
          <p:cNvSpPr txBox="1"/>
          <p:nvPr/>
        </p:nvSpPr>
        <p:spPr>
          <a:xfrm>
            <a:off x="10872288" y="412065"/>
            <a:ext cx="1454244" cy="1323439"/>
          </a:xfrm>
          <a:prstGeom prst="rect">
            <a:avLst/>
          </a:prstGeom>
          <a:noFill/>
        </p:spPr>
        <p:txBody>
          <a:bodyPr wrap="none" rtlCol="0">
            <a:spAutoFit/>
          </a:bodyPr>
          <a:lstStyle/>
          <a:p>
            <a:pPr algn="l"/>
            <a:r>
              <a:rPr lang="en-CA" sz="2000" b="1" dirty="0">
                <a:solidFill>
                  <a:schemeClr val="accent2"/>
                </a:solidFill>
              </a:rPr>
              <a:t>ITI-65</a:t>
            </a:r>
          </a:p>
          <a:p>
            <a:pPr algn="l"/>
            <a:r>
              <a:rPr lang="en-CA" sz="2000" b="1" dirty="0">
                <a:solidFill>
                  <a:schemeClr val="accent2"/>
                </a:solidFill>
              </a:rPr>
              <a:t>Encounter</a:t>
            </a:r>
          </a:p>
          <a:p>
            <a:pPr algn="l"/>
            <a:r>
              <a:rPr lang="en-CA" sz="2000" b="1" dirty="0">
                <a:solidFill>
                  <a:schemeClr val="accent2"/>
                </a:solidFill>
              </a:rPr>
              <a:t>IPS</a:t>
            </a:r>
          </a:p>
          <a:p>
            <a:pPr algn="l"/>
            <a:endParaRPr lang="en-CA" sz="2000" b="1" dirty="0">
              <a:solidFill>
                <a:schemeClr val="accent2"/>
              </a:solidFill>
            </a:endParaRPr>
          </a:p>
        </p:txBody>
      </p:sp>
      <p:sp>
        <p:nvSpPr>
          <p:cNvPr id="17" name="Oval 16">
            <a:extLst>
              <a:ext uri="{FF2B5EF4-FFF2-40B4-BE49-F238E27FC236}">
                <a16:creationId xmlns:a16="http://schemas.microsoft.com/office/drawing/2014/main" id="{0726F4E8-5C27-6C42-6896-07E54AA8648E}"/>
              </a:ext>
            </a:extLst>
          </p:cNvPr>
          <p:cNvSpPr/>
          <p:nvPr/>
        </p:nvSpPr>
        <p:spPr>
          <a:xfrm>
            <a:off x="2364847"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7</a:t>
            </a:r>
          </a:p>
        </p:txBody>
      </p:sp>
      <p:sp>
        <p:nvSpPr>
          <p:cNvPr id="18" name="Oval 17">
            <a:extLst>
              <a:ext uri="{FF2B5EF4-FFF2-40B4-BE49-F238E27FC236}">
                <a16:creationId xmlns:a16="http://schemas.microsoft.com/office/drawing/2014/main" id="{369145E8-CC5D-9056-0758-1F2F921ACEF5}"/>
              </a:ext>
            </a:extLst>
          </p:cNvPr>
          <p:cNvSpPr/>
          <p:nvPr/>
        </p:nvSpPr>
        <p:spPr>
          <a:xfrm>
            <a:off x="4273505" y="5823498"/>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3</a:t>
            </a:r>
          </a:p>
        </p:txBody>
      </p:sp>
      <p:sp>
        <p:nvSpPr>
          <p:cNvPr id="19" name="Oval 18">
            <a:extLst>
              <a:ext uri="{FF2B5EF4-FFF2-40B4-BE49-F238E27FC236}">
                <a16:creationId xmlns:a16="http://schemas.microsoft.com/office/drawing/2014/main" id="{6A52E73E-64C8-14EC-D30D-4781D760C895}"/>
              </a:ext>
            </a:extLst>
          </p:cNvPr>
          <p:cNvSpPr/>
          <p:nvPr/>
        </p:nvSpPr>
        <p:spPr>
          <a:xfrm>
            <a:off x="4762646" y="5828813"/>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4</a:t>
            </a:r>
          </a:p>
        </p:txBody>
      </p:sp>
      <p:sp>
        <p:nvSpPr>
          <p:cNvPr id="20" name="Oval 19">
            <a:extLst>
              <a:ext uri="{FF2B5EF4-FFF2-40B4-BE49-F238E27FC236}">
                <a16:creationId xmlns:a16="http://schemas.microsoft.com/office/drawing/2014/main" id="{2D576932-6FB1-BE0A-291C-ADEB1996CD66}"/>
              </a:ext>
            </a:extLst>
          </p:cNvPr>
          <p:cNvSpPr/>
          <p:nvPr/>
        </p:nvSpPr>
        <p:spPr>
          <a:xfrm>
            <a:off x="4762646"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8</a:t>
            </a:r>
          </a:p>
        </p:txBody>
      </p:sp>
      <p:sp>
        <p:nvSpPr>
          <p:cNvPr id="22" name="TextBox 21">
            <a:extLst>
              <a:ext uri="{FF2B5EF4-FFF2-40B4-BE49-F238E27FC236}">
                <a16:creationId xmlns:a16="http://schemas.microsoft.com/office/drawing/2014/main" id="{B8C2A112-D148-418A-23A5-F957B12F8616}"/>
              </a:ext>
            </a:extLst>
          </p:cNvPr>
          <p:cNvSpPr txBox="1"/>
          <p:nvPr/>
        </p:nvSpPr>
        <p:spPr>
          <a:xfrm>
            <a:off x="10118" y="2890664"/>
            <a:ext cx="824713" cy="461665"/>
          </a:xfrm>
          <a:prstGeom prst="rect">
            <a:avLst/>
          </a:prstGeom>
          <a:noFill/>
        </p:spPr>
        <p:txBody>
          <a:bodyPr wrap="none" rtlCol="0">
            <a:spAutoFit/>
          </a:bodyPr>
          <a:lstStyle/>
          <a:p>
            <a:pPr algn="l"/>
            <a:r>
              <a:rPr lang="en-CA" sz="1200" dirty="0"/>
              <a:t>Encounter</a:t>
            </a:r>
          </a:p>
          <a:p>
            <a:pPr algn="l"/>
            <a:r>
              <a:rPr lang="en-CA" sz="1200" dirty="0"/>
              <a:t>Start</a:t>
            </a:r>
          </a:p>
        </p:txBody>
      </p:sp>
      <p:sp>
        <p:nvSpPr>
          <p:cNvPr id="23" name="TextBox 22">
            <a:extLst>
              <a:ext uri="{FF2B5EF4-FFF2-40B4-BE49-F238E27FC236}">
                <a16:creationId xmlns:a16="http://schemas.microsoft.com/office/drawing/2014/main" id="{976276B1-29C6-C265-E1B3-DA8279902546}"/>
              </a:ext>
            </a:extLst>
          </p:cNvPr>
          <p:cNvSpPr txBox="1"/>
          <p:nvPr/>
        </p:nvSpPr>
        <p:spPr>
          <a:xfrm>
            <a:off x="13794290" y="2890664"/>
            <a:ext cx="824713" cy="461665"/>
          </a:xfrm>
          <a:prstGeom prst="rect">
            <a:avLst/>
          </a:prstGeom>
          <a:noFill/>
        </p:spPr>
        <p:txBody>
          <a:bodyPr wrap="none" rtlCol="0">
            <a:spAutoFit/>
          </a:bodyPr>
          <a:lstStyle/>
          <a:p>
            <a:pPr algn="r"/>
            <a:r>
              <a:rPr lang="en-CA" sz="1200" dirty="0"/>
              <a:t>Encounter</a:t>
            </a:r>
          </a:p>
          <a:p>
            <a:pPr algn="r"/>
            <a:r>
              <a:rPr lang="en-CA" sz="1200" dirty="0"/>
              <a:t>End</a:t>
            </a:r>
          </a:p>
        </p:txBody>
      </p:sp>
      <p:sp>
        <p:nvSpPr>
          <p:cNvPr id="24" name="TextBox 23">
            <a:extLst>
              <a:ext uri="{FF2B5EF4-FFF2-40B4-BE49-F238E27FC236}">
                <a16:creationId xmlns:a16="http://schemas.microsoft.com/office/drawing/2014/main" id="{C235BDCE-62A4-6AF1-3DFF-4946A61929B3}"/>
              </a:ext>
            </a:extLst>
          </p:cNvPr>
          <p:cNvSpPr txBox="1"/>
          <p:nvPr/>
        </p:nvSpPr>
        <p:spPr>
          <a:xfrm>
            <a:off x="8507062" y="3196802"/>
            <a:ext cx="1200970" cy="461665"/>
          </a:xfrm>
          <a:prstGeom prst="rect">
            <a:avLst/>
          </a:prstGeom>
          <a:noFill/>
        </p:spPr>
        <p:txBody>
          <a:bodyPr wrap="none" rtlCol="0">
            <a:spAutoFit/>
          </a:bodyPr>
          <a:lstStyle/>
          <a:p>
            <a:pPr algn="r"/>
            <a:r>
              <a:rPr lang="en-CA" sz="1200" dirty="0"/>
              <a:t>Guideline-based</a:t>
            </a:r>
          </a:p>
          <a:p>
            <a:pPr algn="r"/>
            <a:r>
              <a:rPr lang="en-CA" sz="1200" dirty="0"/>
              <a:t>encounter</a:t>
            </a:r>
          </a:p>
        </p:txBody>
      </p:sp>
      <p:sp>
        <p:nvSpPr>
          <p:cNvPr id="25" name="TextBox 24">
            <a:extLst>
              <a:ext uri="{FF2B5EF4-FFF2-40B4-BE49-F238E27FC236}">
                <a16:creationId xmlns:a16="http://schemas.microsoft.com/office/drawing/2014/main" id="{C2DCEA5C-9D86-4B16-AFD1-372AAC4C7B3D}"/>
              </a:ext>
            </a:extLst>
          </p:cNvPr>
          <p:cNvSpPr txBox="1"/>
          <p:nvPr/>
        </p:nvSpPr>
        <p:spPr>
          <a:xfrm>
            <a:off x="8664221" y="4485873"/>
            <a:ext cx="1043811" cy="276999"/>
          </a:xfrm>
          <a:prstGeom prst="rect">
            <a:avLst/>
          </a:prstGeom>
          <a:noFill/>
        </p:spPr>
        <p:txBody>
          <a:bodyPr wrap="none" rtlCol="0">
            <a:spAutoFit/>
          </a:bodyPr>
          <a:lstStyle/>
          <a:p>
            <a:pPr algn="r"/>
            <a:r>
              <a:rPr lang="en-CA" sz="1200" dirty="0"/>
              <a:t>CCG Available</a:t>
            </a:r>
          </a:p>
        </p:txBody>
      </p:sp>
      <p:sp>
        <p:nvSpPr>
          <p:cNvPr id="26" name="TextBox 25">
            <a:extLst>
              <a:ext uri="{FF2B5EF4-FFF2-40B4-BE49-F238E27FC236}">
                <a16:creationId xmlns:a16="http://schemas.microsoft.com/office/drawing/2014/main" id="{58A76AFF-2C74-0EEA-4BEB-8DBC21419F7B}"/>
              </a:ext>
            </a:extLst>
          </p:cNvPr>
          <p:cNvSpPr txBox="1"/>
          <p:nvPr/>
        </p:nvSpPr>
        <p:spPr>
          <a:xfrm>
            <a:off x="2615685" y="3356578"/>
            <a:ext cx="1444883" cy="461665"/>
          </a:xfrm>
          <a:prstGeom prst="rect">
            <a:avLst/>
          </a:prstGeom>
          <a:noFill/>
        </p:spPr>
        <p:txBody>
          <a:bodyPr wrap="none" rtlCol="0">
            <a:spAutoFit/>
          </a:bodyPr>
          <a:lstStyle/>
          <a:p>
            <a:pPr algn="r"/>
            <a:r>
              <a:rPr lang="en-CA" sz="1200" dirty="0"/>
              <a:t>Patient ID not found</a:t>
            </a:r>
          </a:p>
          <a:p>
            <a:pPr algn="r"/>
            <a:r>
              <a:rPr lang="en-CA" sz="1200" dirty="0"/>
              <a:t>or edits needed</a:t>
            </a:r>
          </a:p>
        </p:txBody>
      </p:sp>
      <p:sp>
        <p:nvSpPr>
          <p:cNvPr id="27" name="TextBox 26">
            <a:extLst>
              <a:ext uri="{FF2B5EF4-FFF2-40B4-BE49-F238E27FC236}">
                <a16:creationId xmlns:a16="http://schemas.microsoft.com/office/drawing/2014/main" id="{965C150A-8ECF-57DB-C093-6817AC25AF17}"/>
              </a:ext>
            </a:extLst>
          </p:cNvPr>
          <p:cNvSpPr txBox="1"/>
          <p:nvPr/>
        </p:nvSpPr>
        <p:spPr>
          <a:xfrm>
            <a:off x="7012456" y="3352328"/>
            <a:ext cx="674415" cy="461665"/>
          </a:xfrm>
          <a:prstGeom prst="rect">
            <a:avLst/>
          </a:prstGeom>
          <a:noFill/>
        </p:spPr>
        <p:txBody>
          <a:bodyPr wrap="none" rtlCol="0">
            <a:spAutoFit/>
          </a:bodyPr>
          <a:lstStyle/>
          <a:p>
            <a:r>
              <a:rPr lang="en-CA" sz="1200" dirty="0"/>
              <a:t>New ID </a:t>
            </a:r>
          </a:p>
          <a:p>
            <a:r>
              <a:rPr lang="en-CA" sz="1200" dirty="0"/>
              <a:t>created</a:t>
            </a:r>
          </a:p>
        </p:txBody>
      </p:sp>
      <p:sp>
        <p:nvSpPr>
          <p:cNvPr id="28" name="TextBox 27">
            <a:extLst>
              <a:ext uri="{FF2B5EF4-FFF2-40B4-BE49-F238E27FC236}">
                <a16:creationId xmlns:a16="http://schemas.microsoft.com/office/drawing/2014/main" id="{BE1307DB-1CE6-14C1-0F1C-A44FED55BCAB}"/>
              </a:ext>
            </a:extLst>
          </p:cNvPr>
          <p:cNvSpPr txBox="1"/>
          <p:nvPr/>
        </p:nvSpPr>
        <p:spPr>
          <a:xfrm>
            <a:off x="5273363" y="3352329"/>
            <a:ext cx="863506" cy="461665"/>
          </a:xfrm>
          <a:prstGeom prst="rect">
            <a:avLst/>
          </a:prstGeom>
          <a:noFill/>
        </p:spPr>
        <p:txBody>
          <a:bodyPr wrap="none" rtlCol="0">
            <a:spAutoFit/>
          </a:bodyPr>
          <a:lstStyle/>
          <a:p>
            <a:r>
              <a:rPr lang="en-CA" sz="1200" dirty="0"/>
              <a:t>existing ID </a:t>
            </a:r>
          </a:p>
          <a:p>
            <a:r>
              <a:rPr lang="en-CA" sz="1200" dirty="0"/>
              <a:t>edited</a:t>
            </a:r>
          </a:p>
        </p:txBody>
      </p:sp>
      <p:pic>
        <p:nvPicPr>
          <p:cNvPr id="31" name="Graphic 30">
            <a:extLst>
              <a:ext uri="{FF2B5EF4-FFF2-40B4-BE49-F238E27FC236}">
                <a16:creationId xmlns:a16="http://schemas.microsoft.com/office/drawing/2014/main" id="{79D0A97D-14CA-9DEE-4601-6E727061F3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2823"/>
            <a:ext cx="14630400" cy="5663953"/>
          </a:xfrm>
          <a:prstGeom prst="rect">
            <a:avLst/>
          </a:prstGeom>
        </p:spPr>
      </p:pic>
      <p:sp>
        <p:nvSpPr>
          <p:cNvPr id="30" name="Oval 29">
            <a:extLst>
              <a:ext uri="{FF2B5EF4-FFF2-40B4-BE49-F238E27FC236}">
                <a16:creationId xmlns:a16="http://schemas.microsoft.com/office/drawing/2014/main" id="{A3085DF5-9125-0EC2-99F6-C2B3ADE945FB}"/>
              </a:ext>
            </a:extLst>
          </p:cNvPr>
          <p:cNvSpPr/>
          <p:nvPr/>
        </p:nvSpPr>
        <p:spPr>
          <a:xfrm>
            <a:off x="12635129"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9</a:t>
            </a:r>
          </a:p>
        </p:txBody>
      </p:sp>
      <p:sp>
        <p:nvSpPr>
          <p:cNvPr id="21" name="Oval 20">
            <a:extLst>
              <a:ext uri="{FF2B5EF4-FFF2-40B4-BE49-F238E27FC236}">
                <a16:creationId xmlns:a16="http://schemas.microsoft.com/office/drawing/2014/main" id="{920C9352-2E06-4266-40B0-4224CA6D4A19}"/>
              </a:ext>
            </a:extLst>
          </p:cNvPr>
          <p:cNvSpPr/>
          <p:nvPr/>
        </p:nvSpPr>
        <p:spPr>
          <a:xfrm>
            <a:off x="11728468" y="4254041"/>
            <a:ext cx="432048" cy="427645"/>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9</a:t>
            </a:r>
          </a:p>
        </p:txBody>
      </p:sp>
      <p:sp>
        <p:nvSpPr>
          <p:cNvPr id="2" name="Oval 1">
            <a:extLst>
              <a:ext uri="{FF2B5EF4-FFF2-40B4-BE49-F238E27FC236}">
                <a16:creationId xmlns:a16="http://schemas.microsoft.com/office/drawing/2014/main" id="{A05A4AB8-CBFA-DF2E-3B72-0CD80DF24688}"/>
              </a:ext>
            </a:extLst>
          </p:cNvPr>
          <p:cNvSpPr/>
          <p:nvPr/>
        </p:nvSpPr>
        <p:spPr>
          <a:xfrm>
            <a:off x="12225389" y="4254041"/>
            <a:ext cx="543153" cy="427645"/>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17</a:t>
            </a:r>
          </a:p>
        </p:txBody>
      </p:sp>
      <p:cxnSp>
        <p:nvCxnSpPr>
          <p:cNvPr id="33" name="Connector: Elbow 32">
            <a:extLst>
              <a:ext uri="{FF2B5EF4-FFF2-40B4-BE49-F238E27FC236}">
                <a16:creationId xmlns:a16="http://schemas.microsoft.com/office/drawing/2014/main" id="{2D9FDDA9-991A-2C80-A451-160E7C5E9154}"/>
              </a:ext>
            </a:extLst>
          </p:cNvPr>
          <p:cNvCxnSpPr>
            <a:cxnSpLocks/>
            <a:stCxn id="2" idx="6"/>
            <a:endCxn id="21" idx="2"/>
          </p:cNvCxnSpPr>
          <p:nvPr/>
        </p:nvCxnSpPr>
        <p:spPr>
          <a:xfrm flipH="1">
            <a:off x="11728468" y="4467864"/>
            <a:ext cx="1040074" cy="12700"/>
          </a:xfrm>
          <a:prstGeom prst="bentConnector5">
            <a:avLst>
              <a:gd name="adj1" fmla="val -21979"/>
              <a:gd name="adj2" fmla="val 3483646"/>
              <a:gd name="adj3" fmla="val 121979"/>
            </a:avLst>
          </a:prstGeom>
          <a:ln>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C135EF4-CF86-15B1-707E-E9165F9CA582}"/>
              </a:ext>
            </a:extLst>
          </p:cNvPr>
          <p:cNvSpPr/>
          <p:nvPr/>
        </p:nvSpPr>
        <p:spPr>
          <a:xfrm rot="3949545">
            <a:off x="-628572" y="2237256"/>
            <a:ext cx="7844726" cy="4278271"/>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4" name="Oval 33">
            <a:extLst>
              <a:ext uri="{FF2B5EF4-FFF2-40B4-BE49-F238E27FC236}">
                <a16:creationId xmlns:a16="http://schemas.microsoft.com/office/drawing/2014/main" id="{7C91F604-59D9-DD99-16D3-EA88B680FFE4}"/>
              </a:ext>
            </a:extLst>
          </p:cNvPr>
          <p:cNvSpPr/>
          <p:nvPr/>
        </p:nvSpPr>
        <p:spPr>
          <a:xfrm rot="3949545">
            <a:off x="4077387" y="919431"/>
            <a:ext cx="4171758" cy="2831834"/>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8" name="Oval 37">
            <a:extLst>
              <a:ext uri="{FF2B5EF4-FFF2-40B4-BE49-F238E27FC236}">
                <a16:creationId xmlns:a16="http://schemas.microsoft.com/office/drawing/2014/main" id="{31E53723-60BF-C774-BA26-F4D88F428032}"/>
              </a:ext>
            </a:extLst>
          </p:cNvPr>
          <p:cNvSpPr/>
          <p:nvPr/>
        </p:nvSpPr>
        <p:spPr>
          <a:xfrm rot="3949545">
            <a:off x="7410407" y="1579420"/>
            <a:ext cx="5115435" cy="4690644"/>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Oval 38">
            <a:extLst>
              <a:ext uri="{FF2B5EF4-FFF2-40B4-BE49-F238E27FC236}">
                <a16:creationId xmlns:a16="http://schemas.microsoft.com/office/drawing/2014/main" id="{BAD8E59A-6D07-F8F6-975D-BD348795FB69}"/>
              </a:ext>
            </a:extLst>
          </p:cNvPr>
          <p:cNvSpPr/>
          <p:nvPr/>
        </p:nvSpPr>
        <p:spPr>
          <a:xfrm rot="3949545">
            <a:off x="11841177" y="857602"/>
            <a:ext cx="2777855" cy="212220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TextBox 40">
            <a:extLst>
              <a:ext uri="{FF2B5EF4-FFF2-40B4-BE49-F238E27FC236}">
                <a16:creationId xmlns:a16="http://schemas.microsoft.com/office/drawing/2014/main" id="{D603FF25-9544-3CCF-D193-AB34F9033FC1}"/>
              </a:ext>
            </a:extLst>
          </p:cNvPr>
          <p:cNvSpPr txBox="1"/>
          <p:nvPr/>
        </p:nvSpPr>
        <p:spPr>
          <a:xfrm>
            <a:off x="7686871" y="6946776"/>
            <a:ext cx="5219955" cy="400110"/>
          </a:xfrm>
          <a:prstGeom prst="rect">
            <a:avLst/>
          </a:prstGeom>
          <a:noFill/>
        </p:spPr>
        <p:txBody>
          <a:bodyPr wrap="none" rtlCol="0">
            <a:spAutoFit/>
          </a:bodyPr>
          <a:lstStyle/>
          <a:p>
            <a:pPr algn="l"/>
            <a:r>
              <a:rPr lang="en-CA" sz="2000" dirty="0">
                <a:solidFill>
                  <a:schemeClr val="tx2"/>
                </a:solidFill>
              </a:rPr>
              <a:t>Use this slide to edit the PNG graphic, if needed.</a:t>
            </a:r>
          </a:p>
        </p:txBody>
      </p:sp>
    </p:spTree>
    <p:extLst>
      <p:ext uri="{BB962C8B-B14F-4D97-AF65-F5344CB8AC3E}">
        <p14:creationId xmlns:p14="http://schemas.microsoft.com/office/powerpoint/2010/main" val="33010618"/>
      </p:ext>
    </p:extLst>
  </p:cSld>
  <p:clrMapOvr>
    <a:masterClrMapping/>
  </p:clrMapOvr>
</p:sld>
</file>

<file path=ppt/theme/theme1.xml><?xml version="1.0" encoding="utf-8"?>
<a:theme xmlns:a="http://schemas.openxmlformats.org/drawingml/2006/main" name="ecGroup PPT template 16x9">
  <a:themeElements>
    <a:clrScheme name="World Bank Brand Colours">
      <a:dk1>
        <a:srgbClr val="000000"/>
      </a:dk1>
      <a:lt1>
        <a:srgbClr val="FFFFFF"/>
      </a:lt1>
      <a:dk2>
        <a:srgbClr val="002244"/>
      </a:dk2>
      <a:lt2>
        <a:srgbClr val="EEECE1"/>
      </a:lt2>
      <a:accent1>
        <a:srgbClr val="009FDA"/>
      </a:accent1>
      <a:accent2>
        <a:srgbClr val="F05023"/>
      </a:accent2>
      <a:accent3>
        <a:srgbClr val="00AB51"/>
      </a:accent3>
      <a:accent4>
        <a:srgbClr val="872B90"/>
      </a:accent4>
      <a:accent5>
        <a:srgbClr val="00A996"/>
      </a:accent5>
      <a:accent6>
        <a:srgbClr val="FDB714"/>
      </a:accent6>
      <a:hlink>
        <a:srgbClr val="002244"/>
      </a:hlink>
      <a:folHlink>
        <a:srgbClr val="009F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11410</TotalTime>
  <Words>7375</Words>
  <Application>Microsoft Macintosh PowerPoint</Application>
  <PresentationFormat>Custom</PresentationFormat>
  <Paragraphs>1532</Paragraphs>
  <Slides>117</Slides>
  <Notes>10</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117</vt:i4>
      </vt:variant>
    </vt:vector>
  </HeadingPairs>
  <TitlesOfParts>
    <vt:vector size="125" baseType="lpstr">
      <vt:lpstr>Andes</vt:lpstr>
      <vt:lpstr>Andes Bold</vt:lpstr>
      <vt:lpstr>Arial</vt:lpstr>
      <vt:lpstr>Calibri</vt:lpstr>
      <vt:lpstr>Candara</vt:lpstr>
      <vt:lpstr>Courier New</vt:lpstr>
      <vt:lpstr>Wingdings</vt:lpstr>
      <vt:lpstr>ecGroup PPT template 16x9</vt:lpstr>
      <vt:lpstr>Buildable DIGITAL HEALTH BLUEPRINT</vt:lpstr>
      <vt:lpstr>WORKSHOP PLAN…</vt:lpstr>
      <vt:lpstr>PowerPoint Presentation</vt:lpstr>
      <vt:lpstr>WORKSHOP-2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INTERACTION 2.1</vt:lpstr>
      <vt:lpstr>COFFEE BREAK!</vt:lpstr>
      <vt:lpstr>PowerPoint Presentation</vt:lpstr>
      <vt:lpstr>DESIGN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LEVERAGING LEGACY SOLUTIONS</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INTERACTION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INTERACTION 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 POINTS</vt:lpstr>
      <vt:lpstr>PowerPoint Presentation</vt:lpstr>
      <vt:lpstr>NEXT STEPS…WORKSHOP 3</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“Buildable” Blueprint Toolkit</dc:title>
  <dc:subject/>
  <dc:creator>Derek Ritz</dc:creator>
  <cp:keywords/>
  <dc:description/>
  <cp:lastModifiedBy>Matt Walker</cp:lastModifiedBy>
  <cp:revision>35</cp:revision>
  <dcterms:created xsi:type="dcterms:W3CDTF">2023-06-09T19:25:11Z</dcterms:created>
  <dcterms:modified xsi:type="dcterms:W3CDTF">2024-11-13T17:15:16Z</dcterms:modified>
  <cp:category/>
</cp:coreProperties>
</file>